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06-Oct-21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2.%20Trajectories\AniLogo\AniLogoBig.wmv" TargetMode="External"/><Relationship Id="rId1" Type="http://schemas.microsoft.com/office/2007/relationships/media" Target="file:///D:\Pavel\Courses\Materials\Course.OKG%202021\Lectures%202021\12.%20Trajectories\AniLogo\AniLogoBig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2.%20Trajectories\AniLogo\AniLogoBig.wmv" TargetMode="External"/><Relationship Id="rId1" Type="http://schemas.microsoft.com/office/2007/relationships/media" Target="file:///D:\Pavel\Courses\Materials\Course.OKG%202021\Lectures%202021\12.%20Trajectories\AniLogo\AniLogoBig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Big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3352800" y="19621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19621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6" name="AniLogoBig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-10633" y="57150"/>
            <a:ext cx="1219200" cy="914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-10633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7718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Demos/m12101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../../Media/Videos/Moire%20Patterns%20-%20Moving%20Radials.avi" TargetMode="External"/><Relationship Id="rId3" Type="http://schemas.openxmlformats.org/officeDocument/2006/relationships/hyperlink" Target="http://youtu.be/LU6pIQYJAV4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youtu.be/gWkvvsJHbw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../Media/Videos/Bubble%20Sort.avi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://youtu.be/Q-2_WhwDhjw" TargetMode="External"/><Relationship Id="rId10" Type="http://schemas.openxmlformats.org/officeDocument/2006/relationships/hyperlink" Target="../../Media/Videos/Solar%20System.avi" TargetMode="External"/><Relationship Id="rId4" Type="http://schemas.openxmlformats.org/officeDocument/2006/relationships/hyperlink" Target="http://youtu.be/8KYvOdYzlys" TargetMode="Externa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Demos/m1214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Demos/m12142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../../Media/Videos/Lemniscatograph.avi" TargetMode="External"/><Relationship Id="rId3" Type="http://schemas.openxmlformats.org/officeDocument/2006/relationships/hyperlink" Target="http://youtu.be/-znDMqdKWbk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youtu.be/KHWMnc2wh7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../Media/Videos/Nephroidograph%202.avi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youtu.be/Q-2_WhwDhjw" TargetMode="External"/><Relationship Id="rId10" Type="http://schemas.openxmlformats.org/officeDocument/2006/relationships/hyperlink" Target="../../Media/Videos/Hyperboloidograph.avi" TargetMode="External"/><Relationship Id="rId4" Type="http://schemas.openxmlformats.org/officeDocument/2006/relationships/hyperlink" Target="http://youtu.be/n83oRmdNcYQ" TargetMode="Externa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Demos/m122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Demos/m1220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Demos/m1222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Demos/m12222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Demos/m1228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Demos/m12282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Demos/m12321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Demos/m12361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Demos/m12381.html" TargetMode="External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48.png"/><Relationship Id="rId10" Type="http://schemas.openxmlformats.org/officeDocument/2006/relationships/hyperlink" Target="Demos/m12382.html" TargetMode="External"/><Relationship Id="rId9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Demos/m12401.html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Demos/m12441.html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microsoft.com/office/2007/relationships/media" Target="file:///D:\Pavel\Courses\Materials\Course.OKG%202021\Lectures%202021\12.%20Trajectories\AniLogo\AniLogo24.wmv" TargetMode="External"/><Relationship Id="rId7" Type="http://schemas.openxmlformats.org/officeDocument/2006/relationships/image" Target="../media/image59.png"/><Relationship Id="rId2" Type="http://schemas.openxmlformats.org/officeDocument/2006/relationships/video" Target="file:///D:\Pavel\Courses\Materials\Course.OKG%202021\Lectures%202021\12.%20Trajectories\AniLogo\AniLogo23.wmv" TargetMode="External"/><Relationship Id="rId1" Type="http://schemas.microsoft.com/office/2007/relationships/media" Target="file:///D:\Pavel\Courses\Materials\Course.OKG%202021\Lectures%202021\12.%20Trajectories\AniLogo\AniLogo23.wmv" TargetMode="Externa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2.xml"/><Relationship Id="rId4" Type="http://schemas.openxmlformats.org/officeDocument/2006/relationships/video" Target="file:///D:\Pavel\Courses\Materials\Course.OKG%202021\Lectures%202021\12.%20Trajectories\AniLogo\AniLogo24.wmv" TargetMode="External"/><Relationship Id="rId9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CylindricalCoordinat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th.union.edu/research/student/1998/tolin/maincone.htm" TargetMode="External"/><Relationship Id="rId4" Type="http://schemas.openxmlformats.org/officeDocument/2006/relationships/hyperlink" Target="http://www.math.oregonstate.edu/home/programs/undergrad/CalculusQuestStudyGuides/vcalc/parsurf/parsurf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Demos/m1209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mos/m12093.html" TargetMode="External"/><Relationship Id="rId5" Type="http://schemas.openxmlformats.org/officeDocument/2006/relationships/image" Target="../media/image8.png"/><Relationship Id="rId4" Type="http://schemas.openxmlformats.org/officeDocument/2006/relationships/hyperlink" Target="Demos/m1209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12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Траектории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По-сложен пример</a:t>
            </a:r>
          </a:p>
          <a:p>
            <a:pPr lvl="1"/>
            <a:r>
              <a:rPr lang="bg-BG"/>
              <a:t>Шест сфери по противоположни кръгови траектории в три взаимно перпендикулярни равнини</a:t>
            </a:r>
            <a:endParaRPr lang="en-US"/>
          </a:p>
          <a:p>
            <a:endParaRPr lang="en-US" dirty="0"/>
          </a:p>
        </p:txBody>
      </p:sp>
      <p:pic>
        <p:nvPicPr>
          <p:cNvPr id="5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10EBD99C-8D5D-4F14-B673-4BA5145E5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5589" y="1597840"/>
            <a:ext cx="2750754" cy="1719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8850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Още примери</a:t>
            </a:r>
          </a:p>
          <a:p>
            <a:pPr lvl="1"/>
            <a:r>
              <a:rPr lang="bg-BG"/>
              <a:t>Сортиране по метода на мехурчето</a:t>
            </a:r>
            <a:endParaRPr lang="en-US"/>
          </a:p>
          <a:p>
            <a:pPr lvl="1"/>
            <a:r>
              <a:rPr lang="bg-BG"/>
              <a:t>Ефект на Моар</a:t>
            </a:r>
            <a:r>
              <a:rPr lang="en-US"/>
              <a:t>é</a:t>
            </a:r>
            <a:r>
              <a:rPr lang="bg-BG"/>
              <a:t> с радиални линии</a:t>
            </a:r>
          </a:p>
          <a:p>
            <a:pPr lvl="1"/>
            <a:r>
              <a:rPr lang="bg-BG"/>
              <a:t>Модел на Слънчевата система</a:t>
            </a:r>
            <a:endParaRPr lang="en-US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899" y="3730897"/>
            <a:ext cx="2743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“Bubble Sort”</a:t>
            </a:r>
            <a:endParaRPr lang="bg-BG" sz="1400" dirty="0"/>
          </a:p>
          <a:p>
            <a:pPr algn="ctr"/>
            <a:r>
              <a:rPr lang="en-US" sz="1400" dirty="0">
                <a:hlinkClick r:id="rId2"/>
              </a:rPr>
              <a:t>http://youtu.be/gWkvvsJHbwY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3730897"/>
            <a:ext cx="2743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Moire</a:t>
            </a:r>
            <a:r>
              <a:rPr lang="en-US" sz="1400" dirty="0"/>
              <a:t> Patterns - Moving Radials”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http://youtu.be/LU6pIQYJAV4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49949" y="3733183"/>
            <a:ext cx="23034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“Solar System”</a:t>
            </a:r>
            <a:endParaRPr lang="bg-BG" sz="1400" dirty="0"/>
          </a:p>
          <a:p>
            <a:pPr algn="ctr"/>
            <a:r>
              <a:rPr lang="en-US" sz="1400" dirty="0">
                <a:hlinkClick r:id="rId4"/>
              </a:rPr>
              <a:t>http://youtu.be/8KYvOdYzlys</a:t>
            </a:r>
            <a:endParaRPr lang="en-US" sz="1400" dirty="0">
              <a:hlinkClick r:id="rId5"/>
            </a:endParaRPr>
          </a:p>
        </p:txBody>
      </p:sp>
      <p:pic>
        <p:nvPicPr>
          <p:cNvPr id="58370" name="Picture 2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2190750"/>
            <a:ext cx="2057579" cy="15454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371" name="Picture 3">
            <a:hlinkClick r:id="rId8" action="ppaction://hlinkfile"/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113" b="-8650"/>
          <a:stretch/>
        </p:blipFill>
        <p:spPr bwMode="auto">
          <a:xfrm>
            <a:off x="3538689" y="2190751"/>
            <a:ext cx="2057579" cy="15429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372" name="Picture 4">
            <a:hlinkClick r:id="rId10" action="ppaction://hlinkfile"/>
          </p:cNvPr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3421" y="2190751"/>
            <a:ext cx="2057579" cy="15408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53849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Център на въртене не е (0,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Композиция на транслация и въртене</a:t>
            </a:r>
          </a:p>
          <a:p>
            <a:pPr lvl="1"/>
            <a:r>
              <a:rPr lang="bg-BG" dirty="0"/>
              <a:t>Допуска се променлив център</a:t>
            </a:r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/>
              <a:t>Спътник около Луната около Земята около Слънцето</a:t>
            </a:r>
          </a:p>
          <a:p>
            <a:pPr lvl="1"/>
            <a:r>
              <a:rPr lang="bg-BG" dirty="0"/>
              <a:t>Засилване на люлка с люлеене на краката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Относително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6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Движение около въртящ се център</a:t>
                </a:r>
              </a:p>
              <a:p>
                <a:pPr lvl="1"/>
                <a:r>
                  <a:rPr lang="bg-BG" dirty="0"/>
                  <a:t>Представяне като сума от вектори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bg-BG" dirty="0"/>
                  <a:t> при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Или разписано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b="0" i="1" smtClean="0">
                                <a:latin typeface="Cambria Math"/>
                              </a:rPr>
                              <m:t>+…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/>
                              </a:rPr>
                              <m:t>+…</m:t>
                            </m:r>
                          </m:e>
                        </m:eqArr>
                      </m:e>
                    </m:d>
                  </m:oMath>
                </a14:m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Вложено въртене</a:t>
            </a:r>
            <a:endParaRPr lang="en-US" dirty="0"/>
          </a:p>
        </p:txBody>
      </p:sp>
      <p:sp>
        <p:nvSpPr>
          <p:cNvPr id="44" name="Arc 43"/>
          <p:cNvSpPr/>
          <p:nvPr/>
        </p:nvSpPr>
        <p:spPr>
          <a:xfrm>
            <a:off x="3505200" y="3257550"/>
            <a:ext cx="800100" cy="800100"/>
          </a:xfrm>
          <a:prstGeom prst="arc">
            <a:avLst>
              <a:gd name="adj1" fmla="val 1910760"/>
              <a:gd name="adj2" fmla="val 21598216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9050" cap="rnd">
            <a:solidFill>
              <a:srgbClr val="0070C0"/>
            </a:solidFill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3905250" y="3657600"/>
            <a:ext cx="12001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905250" y="3657600"/>
            <a:ext cx="1325222" cy="76272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2876550" y="4229100"/>
            <a:ext cx="800100" cy="800100"/>
          </a:xfrm>
          <a:prstGeom prst="arc">
            <a:avLst>
              <a:gd name="adj1" fmla="val 18247301"/>
              <a:gd name="adj2" fmla="val 21598216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9050" cap="rnd">
            <a:solidFill>
              <a:srgbClr val="0070C0"/>
            </a:solidFill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76600" y="4629150"/>
            <a:ext cx="12001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76600" y="3709604"/>
            <a:ext cx="588773" cy="919549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4876800" y="4057649"/>
            <a:ext cx="800100" cy="800100"/>
          </a:xfrm>
          <a:prstGeom prst="arc">
            <a:avLst>
              <a:gd name="adj1" fmla="val 18850452"/>
              <a:gd name="adj2" fmla="val 21598216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9050" cap="rnd">
            <a:solidFill>
              <a:srgbClr val="0070C0"/>
            </a:solidFill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76850" y="4457699"/>
            <a:ext cx="12001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276850" y="3790950"/>
            <a:ext cx="600075" cy="666749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594499" y="411914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Lucida Sans Unicode" panose="020B0602030504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bg-BG" sz="16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99" y="4119145"/>
                <a:ext cx="3810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13299" y="424815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Lucida Sans Unicode" panose="020B0602030504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sz="16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99" y="4248150"/>
                <a:ext cx="3810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09439" y="325755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Lucida Sans Unicode" panose="020B0602030504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bg-BG" sz="16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39" y="3257550"/>
                <a:ext cx="3810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18110322">
                <a:off x="3199853" y="392989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ucida Sans Unicode" panose="020B0602030504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sz="1600" dirty="0">
                  <a:solidFill>
                    <a:schemeClr val="tx1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10322">
                <a:off x="3199853" y="3929897"/>
                <a:ext cx="381000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4938" t="-1204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835184">
                <a:off x="4467256" y="371325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ucida Sans Unicode" panose="020B0602030504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bg-BG" sz="1600" dirty="0">
                  <a:solidFill>
                    <a:schemeClr val="tx1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5184">
                <a:off x="4467256" y="3713253"/>
                <a:ext cx="381000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000" r="-108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18742807">
                <a:off x="5257455" y="385611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ucida Sans Unicode" panose="020B0602030504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bg-BG" sz="1600" dirty="0">
                  <a:solidFill>
                    <a:schemeClr val="tx1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2807">
                <a:off x="5257455" y="3856110"/>
                <a:ext cx="381000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3571" t="-1176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79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за вложени въртения</a:t>
            </a:r>
          </a:p>
          <a:p>
            <a:pPr lvl="1"/>
            <a:r>
              <a:rPr lang="bg-BG" dirty="0"/>
              <a:t>Въртене около въртящ се обект</a:t>
            </a:r>
          </a:p>
          <a:p>
            <a:pPr lvl="1"/>
            <a:r>
              <a:rPr lang="bg-BG" dirty="0"/>
              <a:t>Слънце + Земя</a:t>
            </a:r>
            <a:r>
              <a:rPr lang="en-US" dirty="0"/>
              <a:t> + </a:t>
            </a:r>
            <a:r>
              <a:rPr lang="bg-BG" dirty="0"/>
              <a:t>рояк от </a:t>
            </a:r>
            <a:r>
              <a:rPr lang="en-US" i="1" dirty="0"/>
              <a:t>n</a:t>
            </a:r>
            <a:r>
              <a:rPr lang="bg-BG" dirty="0"/>
              <a:t> на брой спътника</a:t>
            </a:r>
            <a:endParaRPr lang="en-US" dirty="0"/>
          </a:p>
        </p:txBody>
      </p:sp>
      <p:pic>
        <p:nvPicPr>
          <p:cNvPr id="6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892EFDF-A406-4F25-BF18-6DFA96AF9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2685901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F0534005-F894-4A53-A118-6AA7D2F65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685901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1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с виртуални механизми</a:t>
            </a:r>
          </a:p>
          <a:p>
            <a:pPr lvl="1"/>
            <a:r>
              <a:rPr lang="bg-BG" dirty="0"/>
              <a:t>Механизъм за </a:t>
            </a:r>
            <a:r>
              <a:rPr lang="bg-BG" dirty="0" err="1"/>
              <a:t>нефроида</a:t>
            </a:r>
            <a:endParaRPr lang="en-US" dirty="0"/>
          </a:p>
          <a:p>
            <a:pPr lvl="1"/>
            <a:r>
              <a:rPr lang="bg-BG" dirty="0"/>
              <a:t>Механизъм за </a:t>
            </a:r>
            <a:r>
              <a:rPr lang="bg-BG" dirty="0" err="1"/>
              <a:t>лемниската</a:t>
            </a:r>
            <a:r>
              <a:rPr lang="bg-BG" dirty="0"/>
              <a:t> на </a:t>
            </a:r>
            <a:r>
              <a:rPr lang="bg-BG" dirty="0" err="1"/>
              <a:t>Бернули</a:t>
            </a:r>
            <a:endParaRPr lang="bg-BG" dirty="0">
              <a:cs typeface="Arial"/>
            </a:endParaRPr>
          </a:p>
          <a:p>
            <a:pPr lvl="1"/>
            <a:r>
              <a:rPr lang="bg-BG" dirty="0">
                <a:cs typeface="Arial"/>
              </a:rPr>
              <a:t>Механизъм за </a:t>
            </a:r>
            <a:r>
              <a:rPr lang="bg-BG" dirty="0" err="1">
                <a:cs typeface="Arial"/>
              </a:rPr>
              <a:t>хиперболоид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548" y="3722644"/>
            <a:ext cx="26865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Nephroidograph</a:t>
            </a:r>
            <a:r>
              <a:rPr lang="en-US" sz="1400" dirty="0"/>
              <a:t> 2”</a:t>
            </a:r>
            <a:endParaRPr lang="bg-BG" sz="1400" dirty="0"/>
          </a:p>
          <a:p>
            <a:pPr algn="ctr"/>
            <a:r>
              <a:rPr lang="en-US" sz="1400" dirty="0">
                <a:hlinkClick r:id="rId2"/>
              </a:rPr>
              <a:t>http://youtu.be/KHWMnc2wh74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0182" y="3722644"/>
            <a:ext cx="18747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Lemniscatograph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>
                <a:hlinkClick r:id="rId3"/>
              </a:rPr>
              <a:t>http://youtu.be/-znDMqdKWbk</a:t>
            </a:r>
            <a:endParaRPr lang="bg-B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3245" y="3724930"/>
            <a:ext cx="187508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Hyperboloidograph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>
                <a:hlinkClick r:id="rId4"/>
              </a:rPr>
              <a:t>http://youtu.be/n83oRmdNcYQ</a:t>
            </a:r>
            <a:endParaRPr lang="en-US" sz="1400" dirty="0">
              <a:hlinkClick r:id="rId5"/>
            </a:endParaRPr>
          </a:p>
        </p:txBody>
      </p:sp>
      <p:pic>
        <p:nvPicPr>
          <p:cNvPr id="60418" name="Picture 2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0600" y="2182496"/>
            <a:ext cx="2057399" cy="15548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0419" name="Picture 3">
            <a:hlinkClick r:id="rId8" action="ppaction://hlinkfile"/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43299" y="2194262"/>
            <a:ext cx="2057399" cy="154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0420" name="Picture 4">
            <a:hlinkClick r:id="rId10" action="ppaction://hlinkfile"/>
          </p:cNvPr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2194262"/>
            <a:ext cx="2057400" cy="154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9384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6" name="WordArt 2"/>
          <p:cNvSpPr>
            <a:spLocks noChangeArrowheads="1" noChangeShapeType="1" noTextEdit="1"/>
          </p:cNvSpPr>
          <p:nvPr/>
        </p:nvSpPr>
        <p:spPr bwMode="auto">
          <a:xfrm rot="1800000">
            <a:off x="2905290" y="957085"/>
            <a:ext cx="3486150" cy="340995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9330907"/>
              </a:avLst>
            </a:prstTxWarp>
          </a:bodyPr>
          <a:lstStyle/>
          <a:p>
            <a:pPr algn="ctr" rtl="0"/>
            <a:r>
              <a:rPr lang="bg-BG" sz="4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Движения по дъга</a:t>
            </a:r>
            <a:endParaRPr lang="en-US" sz="40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6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 по елипса</a:t>
            </a:r>
          </a:p>
          <a:p>
            <a:pPr lvl="1"/>
            <a:r>
              <a:rPr lang="bg-BG" dirty="0"/>
              <a:t>Аналогично на движение по окръжност</a:t>
            </a:r>
          </a:p>
          <a:p>
            <a:pPr lvl="1"/>
            <a:r>
              <a:rPr lang="bg-BG" dirty="0"/>
              <a:t>Два различни радиуса по </a:t>
            </a:r>
            <a:r>
              <a:rPr lang="en-US" dirty="0"/>
              <a:t>X</a:t>
            </a:r>
            <a:r>
              <a:rPr lang="bg-BG" dirty="0"/>
              <a:t> и по </a:t>
            </a:r>
            <a:r>
              <a:rPr lang="en-US" dirty="0"/>
              <a:t>Y</a:t>
            </a:r>
            <a:endParaRPr lang="bg-BG" dirty="0"/>
          </a:p>
          <a:p>
            <a:r>
              <a:rPr lang="bg-BG" dirty="0"/>
              <a:t>Движение по дъга</a:t>
            </a:r>
          </a:p>
          <a:p>
            <a:pPr lvl="1"/>
            <a:r>
              <a:rPr lang="bg-BG" dirty="0"/>
              <a:t>Аналогично на движение по окръжност</a:t>
            </a:r>
          </a:p>
          <a:p>
            <a:pPr lvl="1"/>
            <a:r>
              <a:rPr lang="bg-BG" dirty="0"/>
              <a:t>Ъгълът е в определен интервал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Варианти на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Люлеене</a:t>
                </a:r>
              </a:p>
              <a:p>
                <a:pPr lvl="1"/>
                <a:r>
                  <a:rPr lang="bg-BG" dirty="0"/>
                  <a:t>Движение напред-назад по дъга</a:t>
                </a:r>
              </a:p>
              <a:p>
                <a:pPr lvl="1"/>
                <a:r>
                  <a:rPr lang="bg-BG" dirty="0"/>
                  <a:t>В декартовото пространство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това е движение напред-назад по отсечка</a:t>
                </a:r>
                <a:endParaRPr lang="en-US" dirty="0"/>
              </a:p>
              <a:p>
                <a:r>
                  <a:rPr lang="bg-BG" dirty="0"/>
                  <a:t>Подобно на движение по отсечка</a:t>
                </a:r>
              </a:p>
              <a:p>
                <a:pPr lvl="1"/>
                <a:r>
                  <a:rPr lang="bg-BG" dirty="0"/>
                  <a:t>Реализира се чрез вектор-ъгъл</a:t>
                </a:r>
              </a:p>
              <a:p>
                <a:pPr lvl="1"/>
                <a:r>
                  <a:rPr lang="bg-BG" dirty="0"/>
                  <a:t>Линейна комбинация на ъгли</a:t>
                </a:r>
              </a:p>
              <a:p>
                <a:pPr lvl="1"/>
                <a:r>
                  <a:rPr lang="bg-BG" dirty="0"/>
                  <a:t>Или параметрично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42782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Реализация на два модела</a:t>
            </a:r>
          </a:p>
          <a:p>
            <a:pPr lvl="1"/>
            <a:r>
              <a:rPr lang="bg-BG" dirty="0"/>
              <a:t>Петорно махало</a:t>
            </a:r>
          </a:p>
          <a:p>
            <a:pPr lvl="1"/>
            <a:r>
              <a:rPr lang="bg-BG" dirty="0"/>
              <a:t>Младеж, девойка и … муха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bg-BG" dirty="0">
                <a:solidFill>
                  <a:srgbClr val="FF0000"/>
                </a:solidFill>
              </a:rPr>
              <a:t>да се гледа на гладно)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  <p:pic>
        <p:nvPicPr>
          <p:cNvPr id="614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5307" y="2952750"/>
            <a:ext cx="2734293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43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952750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12: Траектории</a:t>
            </a:r>
          </a:p>
          <a:p>
            <a:pPr lvl="1"/>
            <a:r>
              <a:rPr lang="bg-BG" dirty="0"/>
              <a:t>Движения по окръжност и дъга</a:t>
            </a:r>
          </a:p>
          <a:p>
            <a:pPr lvl="1"/>
            <a:r>
              <a:rPr lang="bg-BG" dirty="0"/>
              <a:t>Движения по 3</a:t>
            </a:r>
            <a:r>
              <a:rPr lang="en-US" dirty="0"/>
              <a:t>D </a:t>
            </a:r>
            <a:r>
              <a:rPr lang="bg-BG" dirty="0"/>
              <a:t>равнина и </a:t>
            </a:r>
            <a:r>
              <a:rPr lang="en-US" dirty="0"/>
              <a:t>3D</a:t>
            </a:r>
            <a:r>
              <a:rPr lang="bg-BG" dirty="0"/>
              <a:t> повърхнина</a:t>
            </a:r>
          </a:p>
          <a:p>
            <a:pPr lvl="1"/>
            <a:r>
              <a:rPr lang="bg-BG" dirty="0"/>
              <a:t>Движения по цилиндър, конус и сфера</a:t>
            </a:r>
          </a:p>
          <a:p>
            <a:pPr lvl="1"/>
            <a:r>
              <a:rPr lang="bg-BG" dirty="0"/>
              <a:t>Движения по зададена траектория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7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Кръгов лабиринт</a:t>
                </a:r>
              </a:p>
              <a:p>
                <a:pPr lvl="1"/>
                <a:r>
                  <a:rPr lang="bg-BG" dirty="0"/>
                  <a:t>Дъги от концентрични</a:t>
                </a:r>
                <a:br>
                  <a:rPr lang="en-US" dirty="0"/>
                </a:br>
                <a:r>
                  <a:rPr lang="bg-BG" dirty="0"/>
                  <a:t>окръжности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Радиални отсечки (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sym typeface="Symbol"/>
                      </a:rPr>
                      <m:t>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r>
                  <a:rPr lang="bg-BG" dirty="0"/>
                  <a:t>Най-удобни са полярни координати</a:t>
                </a:r>
              </a:p>
              <a:p>
                <a:pPr lvl="1"/>
                <a:r>
                  <a:rPr lang="bg-BG" dirty="0"/>
                  <a:t>И за движения по дъгите</a:t>
                </a:r>
              </a:p>
              <a:p>
                <a:pPr lvl="1"/>
                <a:r>
                  <a:rPr lang="bg-BG" dirty="0"/>
                  <a:t>И за движения по отсечките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Лабиринт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6200000">
            <a:off x="7403233" y="1428750"/>
            <a:ext cx="32708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sz="1000" b="0" i="0" u="none" strike="noStrike" cap="none" spc="-50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</a:rPr>
              <a:t>http://www.mlahanas.de/Greeks/Mythology/Labyrinth.html</a:t>
            </a:r>
            <a:endParaRPr kumimoji="0" lang="en-US" sz="1000" b="0" i="0" u="none" strike="noStrike" cap="none" spc="-50" normalizeH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screen">
            <a:lum contrast="3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693050"/>
            <a:ext cx="1972000" cy="170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8945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Случайна траектория в полярни координати</a:t>
            </a:r>
            <a:endParaRPr lang="en-US" dirty="0"/>
          </a:p>
          <a:p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1755668" y="2234203"/>
            <a:ext cx="141695" cy="141695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655065" y="1390650"/>
            <a:ext cx="1028700" cy="1143000"/>
            <a:chOff x="762000" y="4419600"/>
            <a:chExt cx="1371600" cy="1447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16200000" flipV="1">
            <a:off x="1655065" y="1390650"/>
            <a:ext cx="1028700" cy="1143000"/>
            <a:chOff x="762000" y="4419600"/>
            <a:chExt cx="1371600" cy="14478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/>
          <p:cNvCxnSpPr/>
          <p:nvPr/>
        </p:nvCxnSpPr>
        <p:spPr>
          <a:xfrm flipV="1">
            <a:off x="1826515" y="1162050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597915" y="2305050"/>
            <a:ext cx="14859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02052" y="110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dirty="0">
                <a:latin typeface="Calibri"/>
              </a:rPr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815701" y="226462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l-GR" dirty="0">
                <a:latin typeface="Calibri"/>
              </a:rPr>
              <a:t>α</a:t>
            </a:r>
            <a:endParaRPr lang="en-US" dirty="0">
              <a:latin typeface="Calibri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270518" y="2291353"/>
            <a:ext cx="141695" cy="141695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169915" y="1447800"/>
            <a:ext cx="1028700" cy="1143000"/>
            <a:chOff x="762000" y="4419600"/>
            <a:chExt cx="1371600" cy="14478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 rot="16200000" flipV="1">
            <a:off x="6169915" y="1447800"/>
            <a:ext cx="1028700" cy="1143000"/>
            <a:chOff x="762000" y="4419600"/>
            <a:chExt cx="1371600" cy="1447800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/>
          <p:nvPr/>
        </p:nvCxnSpPr>
        <p:spPr>
          <a:xfrm flipV="1">
            <a:off x="6341365" y="1219200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112765" y="2362200"/>
            <a:ext cx="14859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018506" y="11620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31954" y="2419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126" name="Oval 125"/>
          <p:cNvSpPr/>
          <p:nvPr/>
        </p:nvSpPr>
        <p:spPr>
          <a:xfrm>
            <a:off x="4201812" y="1733550"/>
            <a:ext cx="342900" cy="3429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030362" y="1562100"/>
            <a:ext cx="685800" cy="6858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858912" y="1390650"/>
            <a:ext cx="1028700" cy="10287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687462" y="1219200"/>
            <a:ext cx="1371600" cy="13716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516012" y="1047750"/>
            <a:ext cx="1714500" cy="1714500"/>
            <a:chOff x="3352800" y="3733800"/>
            <a:chExt cx="2286000" cy="2286000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45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36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7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8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9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 rot="5400000">
            <a:off x="3516012" y="1047750"/>
            <a:ext cx="1714500" cy="1714500"/>
            <a:chOff x="3352800" y="3733800"/>
            <a:chExt cx="2286000" cy="228600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45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36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27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8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9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Oval 143"/>
          <p:cNvSpPr/>
          <p:nvPr/>
        </p:nvSpPr>
        <p:spPr>
          <a:xfrm>
            <a:off x="4312244" y="1838496"/>
            <a:ext cx="141695" cy="141695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373262" y="1905000"/>
            <a:ext cx="10287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144664" y="1076325"/>
            <a:ext cx="228599" cy="83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373262" y="1905000"/>
            <a:ext cx="827405" cy="2246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1658326" y="1616674"/>
            <a:ext cx="1027075" cy="518281"/>
          </a:xfrm>
          <a:custGeom>
            <a:avLst/>
            <a:gdLst>
              <a:gd name="connsiteX0" fmla="*/ 0 w 1035743"/>
              <a:gd name="connsiteY0" fmla="*/ 0 h 515704"/>
              <a:gd name="connsiteX1" fmla="*/ 1027075 w 1035743"/>
              <a:gd name="connsiteY1" fmla="*/ 4333 h 515704"/>
              <a:gd name="connsiteX2" fmla="*/ 1035743 w 1035743"/>
              <a:gd name="connsiteY2" fmla="*/ 351025 h 515704"/>
              <a:gd name="connsiteX3" fmla="*/ 520038 w 1035743"/>
              <a:gd name="connsiteY3" fmla="*/ 351025 h 515704"/>
              <a:gd name="connsiteX4" fmla="*/ 520038 w 1035743"/>
              <a:gd name="connsiteY4" fmla="*/ 515704 h 515704"/>
              <a:gd name="connsiteX0" fmla="*/ 0 w 1020288"/>
              <a:gd name="connsiteY0" fmla="*/ 0 h 613584"/>
              <a:gd name="connsiteX1" fmla="*/ 1011620 w 1020288"/>
              <a:gd name="connsiteY1" fmla="*/ 102213 h 613584"/>
              <a:gd name="connsiteX2" fmla="*/ 1020288 w 1020288"/>
              <a:gd name="connsiteY2" fmla="*/ 448905 h 613584"/>
              <a:gd name="connsiteX3" fmla="*/ 504583 w 1020288"/>
              <a:gd name="connsiteY3" fmla="*/ 448905 h 613584"/>
              <a:gd name="connsiteX4" fmla="*/ 504583 w 1020288"/>
              <a:gd name="connsiteY4" fmla="*/ 613584 h 613584"/>
              <a:gd name="connsiteX0" fmla="*/ 0 w 1025440"/>
              <a:gd name="connsiteY0" fmla="*/ 0 h 518281"/>
              <a:gd name="connsiteX1" fmla="*/ 1016772 w 1025440"/>
              <a:gd name="connsiteY1" fmla="*/ 6910 h 518281"/>
              <a:gd name="connsiteX2" fmla="*/ 1025440 w 1025440"/>
              <a:gd name="connsiteY2" fmla="*/ 353602 h 518281"/>
              <a:gd name="connsiteX3" fmla="*/ 509735 w 1025440"/>
              <a:gd name="connsiteY3" fmla="*/ 353602 h 518281"/>
              <a:gd name="connsiteX4" fmla="*/ 509735 w 1025440"/>
              <a:gd name="connsiteY4" fmla="*/ 518281 h 518281"/>
              <a:gd name="connsiteX0" fmla="*/ 0 w 1027075"/>
              <a:gd name="connsiteY0" fmla="*/ 0 h 518281"/>
              <a:gd name="connsiteX1" fmla="*/ 1027075 w 1027075"/>
              <a:gd name="connsiteY1" fmla="*/ 102214 h 518281"/>
              <a:gd name="connsiteX2" fmla="*/ 1025440 w 1027075"/>
              <a:gd name="connsiteY2" fmla="*/ 353602 h 518281"/>
              <a:gd name="connsiteX3" fmla="*/ 509735 w 1027075"/>
              <a:gd name="connsiteY3" fmla="*/ 353602 h 518281"/>
              <a:gd name="connsiteX4" fmla="*/ 509735 w 1027075"/>
              <a:gd name="connsiteY4" fmla="*/ 518281 h 518281"/>
              <a:gd name="connsiteX0" fmla="*/ 0 w 1027075"/>
              <a:gd name="connsiteY0" fmla="*/ 0 h 518281"/>
              <a:gd name="connsiteX1" fmla="*/ 1027075 w 1027075"/>
              <a:gd name="connsiteY1" fmla="*/ 1758 h 518281"/>
              <a:gd name="connsiteX2" fmla="*/ 1025440 w 1027075"/>
              <a:gd name="connsiteY2" fmla="*/ 353602 h 518281"/>
              <a:gd name="connsiteX3" fmla="*/ 509735 w 1027075"/>
              <a:gd name="connsiteY3" fmla="*/ 353602 h 518281"/>
              <a:gd name="connsiteX4" fmla="*/ 509735 w 1027075"/>
              <a:gd name="connsiteY4" fmla="*/ 518281 h 51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075" h="518281">
                <a:moveTo>
                  <a:pt x="0" y="0"/>
                </a:moveTo>
                <a:lnTo>
                  <a:pt x="1027075" y="1758"/>
                </a:lnTo>
                <a:lnTo>
                  <a:pt x="1025440" y="353602"/>
                </a:lnTo>
                <a:lnTo>
                  <a:pt x="509735" y="353602"/>
                </a:lnTo>
                <a:lnTo>
                  <a:pt x="509735" y="518281"/>
                </a:lnTo>
              </a:path>
            </a:pathLst>
          </a:cu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90" name="Group 89"/>
          <p:cNvGrpSpPr/>
          <p:nvPr/>
        </p:nvGrpSpPr>
        <p:grpSpPr>
          <a:xfrm>
            <a:off x="3697291" y="1213462"/>
            <a:ext cx="1371600" cy="1371600"/>
            <a:chOff x="3586163" y="2552700"/>
            <a:chExt cx="1828800" cy="1828800"/>
          </a:xfrm>
        </p:grpSpPr>
        <p:sp>
          <p:nvSpPr>
            <p:cNvPr id="91" name="Arc 90"/>
            <p:cNvSpPr/>
            <p:nvPr/>
          </p:nvSpPr>
          <p:spPr>
            <a:xfrm>
              <a:off x="3586163" y="2552700"/>
              <a:ext cx="1828800" cy="1828800"/>
            </a:xfrm>
            <a:prstGeom prst="arc">
              <a:avLst>
                <a:gd name="adj1" fmla="val 15243280"/>
                <a:gd name="adj2" fmla="val 772115"/>
              </a:avLst>
            </a:prstGeom>
            <a:ln w="38100" cap="rnd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Cambria Math"/>
              </a:endParaRPr>
            </a:p>
          </p:txBody>
        </p:sp>
        <p:sp>
          <p:nvSpPr>
            <p:cNvPr id="92" name="Arc 91"/>
            <p:cNvSpPr/>
            <p:nvPr/>
          </p:nvSpPr>
          <p:spPr>
            <a:xfrm>
              <a:off x="4038600" y="3048000"/>
              <a:ext cx="914400" cy="914400"/>
            </a:xfrm>
            <a:prstGeom prst="arc">
              <a:avLst>
                <a:gd name="adj1" fmla="val 15384657"/>
                <a:gd name="adj2" fmla="val 18690022"/>
              </a:avLst>
            </a:prstGeom>
            <a:ln w="38100" cap="rnd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Cambria Math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 flipV="1">
              <a:off x="4244196" y="2596552"/>
              <a:ext cx="138023" cy="465825"/>
            </a:xfrm>
            <a:prstGeom prst="line">
              <a:avLst/>
            </a:prstGeom>
            <a:ln w="38100" cap="rnd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666891" y="3174522"/>
              <a:ext cx="120769" cy="120769"/>
            </a:xfrm>
            <a:prstGeom prst="line">
              <a:avLst/>
            </a:prstGeom>
            <a:ln w="38100" cap="rnd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5682545" y="1723502"/>
            <a:ext cx="1371600" cy="1371600"/>
            <a:chOff x="3586163" y="2552700"/>
            <a:chExt cx="1828800" cy="1828800"/>
          </a:xfrm>
        </p:grpSpPr>
        <p:sp>
          <p:nvSpPr>
            <p:cNvPr id="160" name="Arc 159"/>
            <p:cNvSpPr/>
            <p:nvPr/>
          </p:nvSpPr>
          <p:spPr>
            <a:xfrm>
              <a:off x="3586163" y="2552700"/>
              <a:ext cx="1828800" cy="1828800"/>
            </a:xfrm>
            <a:prstGeom prst="arc">
              <a:avLst>
                <a:gd name="adj1" fmla="val 15243280"/>
                <a:gd name="adj2" fmla="val 772115"/>
              </a:avLst>
            </a:prstGeom>
            <a:ln w="38100" cap="rnd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Cambria Math"/>
              </a:endParaRPr>
            </a:p>
          </p:txBody>
        </p:sp>
        <p:sp>
          <p:nvSpPr>
            <p:cNvPr id="161" name="Arc 160"/>
            <p:cNvSpPr/>
            <p:nvPr/>
          </p:nvSpPr>
          <p:spPr>
            <a:xfrm>
              <a:off x="4038600" y="3048000"/>
              <a:ext cx="914400" cy="914400"/>
            </a:xfrm>
            <a:prstGeom prst="arc">
              <a:avLst>
                <a:gd name="adj1" fmla="val 15384657"/>
                <a:gd name="adj2" fmla="val 18690022"/>
              </a:avLst>
            </a:prstGeom>
            <a:ln w="38100" cap="rnd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Cambria Math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H="1" flipV="1">
              <a:off x="4244196" y="2596552"/>
              <a:ext cx="138023" cy="465825"/>
            </a:xfrm>
            <a:prstGeom prst="line">
              <a:avLst/>
            </a:prstGeom>
            <a:ln w="38100" cap="rnd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666891" y="3174522"/>
              <a:ext cx="120769" cy="120769"/>
            </a:xfrm>
            <a:prstGeom prst="line">
              <a:avLst/>
            </a:prstGeom>
            <a:ln w="38100" cap="rnd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E94B7ED-5F7C-4392-BF2F-35244B329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2905" y="2914975"/>
            <a:ext cx="2756078" cy="171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7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B0F35854-CFB7-49EC-8EE5-B3B36E8D4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1" y="2914976"/>
            <a:ext cx="2752584" cy="17141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9105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Движения по</a:t>
            </a:r>
            <a:br>
              <a:rPr lang="bg-BG"/>
            </a:br>
            <a:r>
              <a:rPr lang="en-US"/>
              <a:t>3D </a:t>
            </a:r>
            <a:r>
              <a:rPr lang="bg-BG"/>
              <a:t>равнина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0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Общи концепции</a:t>
            </a:r>
          </a:p>
          <a:p>
            <a:pPr lvl="1"/>
            <a:r>
              <a:rPr lang="bg-BG" dirty="0"/>
              <a:t>Дефинира се чрез два (минимум!) параметъра</a:t>
            </a:r>
          </a:p>
          <a:p>
            <a:pPr lvl="1"/>
            <a:r>
              <a:rPr lang="bg-BG" dirty="0"/>
              <a:t>Параметрите имат собствена координатна система, често нелинейна</a:t>
            </a:r>
          </a:p>
          <a:p>
            <a:r>
              <a:rPr lang="bg-BG" dirty="0"/>
              <a:t>Направления </a:t>
            </a:r>
          </a:p>
          <a:p>
            <a:pPr lvl="1"/>
            <a:r>
              <a:rPr lang="bg-BG" dirty="0"/>
              <a:t>Движенията са по две направления</a:t>
            </a:r>
          </a:p>
          <a:p>
            <a:pPr lvl="1"/>
            <a:r>
              <a:rPr lang="bg-BG" dirty="0"/>
              <a:t>Доминантни направления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по повърхност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Тривиални примери на движение</a:t>
            </a:r>
          </a:p>
          <a:p>
            <a:pPr lvl="1"/>
            <a:r>
              <a:rPr lang="bg-BG" dirty="0"/>
              <a:t>По 3</a:t>
            </a:r>
            <a:r>
              <a:rPr lang="en-US" dirty="0"/>
              <a:t>D </a:t>
            </a:r>
            <a:r>
              <a:rPr lang="bg-BG" dirty="0"/>
              <a:t>равнина</a:t>
            </a:r>
          </a:p>
          <a:p>
            <a:pPr lvl="1"/>
            <a:r>
              <a:rPr lang="bg-BG" dirty="0"/>
              <a:t>По параметрична повърхнина</a:t>
            </a:r>
          </a:p>
          <a:p>
            <a:r>
              <a:rPr lang="bg-BG" dirty="0"/>
              <a:t>Нетривиални примери</a:t>
            </a:r>
          </a:p>
          <a:p>
            <a:pPr lvl="1"/>
            <a:r>
              <a:rPr lang="bg-BG" dirty="0"/>
              <a:t>По цилиндър</a:t>
            </a:r>
          </a:p>
          <a:p>
            <a:pPr lvl="1"/>
            <a:r>
              <a:rPr lang="bg-BG" dirty="0"/>
              <a:t>По конус и пресечен конус</a:t>
            </a:r>
          </a:p>
          <a:p>
            <a:pPr lvl="1"/>
            <a:r>
              <a:rPr lang="bg-BG" dirty="0"/>
              <a:t>По сфера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310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Движения в </a:t>
            </a:r>
            <a:r>
              <a:rPr lang="en-US" dirty="0"/>
              <a:t>3D </a:t>
            </a:r>
            <a:r>
              <a:rPr lang="bg-BG" dirty="0"/>
              <a:t>равнина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Представяне на равнината</a:t>
                </a:r>
              </a:p>
              <a:p>
                <a:pPr lvl="1"/>
                <a:r>
                  <a:rPr lang="bg-BG" dirty="0"/>
                  <a:t>Точка от равнината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Вектори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bg-BG" dirty="0"/>
                  <a:t> 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bg-BG" dirty="0"/>
                  <a:t>като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bg-BG" i="1" smtClean="0">
                        <a:latin typeface="Cambria Math"/>
                        <a:sym typeface="Symbol"/>
                      </a:rPr>
                      <m:t>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bg-BG" dirty="0"/>
              </a:p>
              <a:p>
                <a:r>
                  <a:rPr lang="bg-BG" dirty="0"/>
                  <a:t>Всяка 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от равнината</a:t>
                </a:r>
              </a:p>
              <a:p>
                <a:pPr lvl="1"/>
                <a:r>
                  <a:rPr lang="bg-BG" dirty="0"/>
                  <a:t>Линейна комбинация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Координати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bg-BG" dirty="0"/>
                  <a:t> спрямо локалната координатна система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66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Афинна координатна система</a:t>
                </a:r>
              </a:p>
              <a:p>
                <a:pPr lvl="1"/>
                <a:r>
                  <a:rPr lang="bg-BG" dirty="0"/>
                  <a:t>При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(</a:t>
                </a:r>
                <a:r>
                  <a:rPr lang="bg-BG" dirty="0"/>
                  <a:t>т.е. те са ненулеви и </a:t>
                </a:r>
                <a:r>
                  <a:rPr lang="bg-BG" dirty="0" err="1"/>
                  <a:t>неколинеарни</a:t>
                </a:r>
                <a:r>
                  <a:rPr lang="bg-BG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3429000" y="2564231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9000" y="3935831"/>
            <a:ext cx="14859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628900" y="3935831"/>
            <a:ext cx="800100" cy="5143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20567" y="267853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5817" y="3992981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2167" y="39358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34" name="Parallelogram 33"/>
          <p:cNvSpPr/>
          <p:nvPr/>
        </p:nvSpPr>
        <p:spPr>
          <a:xfrm rot="19000401" flipH="1">
            <a:off x="3552509" y="1455319"/>
            <a:ext cx="2764249" cy="2290879"/>
          </a:xfrm>
          <a:prstGeom prst="parallelogram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accent1">
                  <a:lumMod val="63000"/>
                  <a:lumOff val="37000"/>
                  <a:alpha val="58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57700" y="176078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</a:rPr>
              <a:t>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80116" y="306536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  <a:latin typeface="Calibri"/>
              </a:rPr>
              <a:t>Q(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x,y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)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400550" y="2021306"/>
            <a:ext cx="2076450" cy="390525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448175" y="1792706"/>
            <a:ext cx="323850" cy="1495425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57826" y="2255520"/>
            <a:ext cx="158114" cy="842111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none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43425" y="2926181"/>
            <a:ext cx="885825" cy="17145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08616" y="2077639"/>
            <a:ext cx="571500" cy="11430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361361" y="2307873"/>
            <a:ext cx="571500" cy="1143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624808">
                <a:off x="4760988" y="1772776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24808">
                <a:off x="4760988" y="1772776"/>
                <a:ext cx="3764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rot="624808">
                <a:off x="4343031" y="2108620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24808">
                <a:off x="4343031" y="2108620"/>
                <a:ext cx="3764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6667" r="-2602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9919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 в равнина</a:t>
            </a:r>
          </a:p>
          <a:p>
            <a:pPr lvl="1"/>
            <a:r>
              <a:rPr lang="bg-BG" dirty="0"/>
              <a:t>Случайни отсечки в случайни равнини</a:t>
            </a:r>
          </a:p>
          <a:p>
            <a:pPr lvl="1"/>
            <a:r>
              <a:rPr lang="bg-BG" dirty="0"/>
              <a:t>Окръжност</a:t>
            </a:r>
            <a:r>
              <a:rPr lang="en-US" dirty="0"/>
              <a:t> </a:t>
            </a:r>
            <a:r>
              <a:rPr lang="bg-BG" dirty="0"/>
              <a:t>в случайни равнини</a:t>
            </a:r>
          </a:p>
        </p:txBody>
      </p:sp>
      <p:pic>
        <p:nvPicPr>
          <p:cNvPr id="6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3788961-95FA-4A52-B32E-920CDCF03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21" t="25542" r="21052" b="16549"/>
          <a:stretch/>
        </p:blipFill>
        <p:spPr bwMode="auto">
          <a:xfrm>
            <a:off x="1654416" y="2748511"/>
            <a:ext cx="2765183" cy="17282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C339CD41-7C40-4909-84C4-2BE7320BA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48511"/>
            <a:ext cx="2765183" cy="17282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5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Нормиране</a:t>
                </a:r>
              </a:p>
              <a:p>
                <a:pPr lvl="1"/>
                <a:r>
                  <a:rPr lang="bg-BG" dirty="0"/>
                  <a:t>Различни начини</a:t>
                </a:r>
              </a:p>
              <a:p>
                <a:pPr lvl="1"/>
                <a:r>
                  <a:rPr lang="bg-BG" dirty="0"/>
                  <a:t>Ето най-лесен, но не и най-бърз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i="1" smtClean="0">
                          <a:latin typeface="Cambria Math"/>
                          <a:ea typeface="Cambria Math"/>
                        </a:rPr>
                        <m:t>←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i="1" smtClean="0">
                          <a:latin typeface="Cambria Math"/>
                          <a:ea typeface="Cambria Math"/>
                        </a:rPr>
                        <m:t>←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i="1" smtClean="0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rad>
                        </m:den>
                      </m:f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←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rad>
                        </m:den>
                      </m:f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317794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Движения по</a:t>
            </a:r>
            <a:br>
              <a:rPr lang="bg-BG"/>
            </a:br>
            <a:r>
              <a:rPr lang="en-US"/>
              <a:t>3D</a:t>
            </a:r>
            <a:r>
              <a:rPr lang="bg-BG"/>
              <a:t> повърхнина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026" name="WordArt 2"/>
          <p:cNvSpPr>
            <a:spLocks noChangeArrowheads="1" noChangeShapeType="1" noTextEdit="1"/>
          </p:cNvSpPr>
          <p:nvPr/>
        </p:nvSpPr>
        <p:spPr bwMode="auto">
          <a:xfrm>
            <a:off x="2848321" y="914400"/>
            <a:ext cx="3410712" cy="3409950"/>
          </a:xfrm>
          <a:prstGeom prst="rect">
            <a:avLst/>
          </a:prstGeom>
          <a:effectLst/>
        </p:spPr>
        <p:txBody>
          <a:bodyPr wrap="none" fromWordArt="1">
            <a:prstTxWarp prst="textArchUp">
              <a:avLst>
                <a:gd name="adj" fmla="val 5621189"/>
              </a:avLst>
            </a:prstTxWarp>
          </a:bodyPr>
          <a:lstStyle/>
          <a:p>
            <a:pPr algn="ctr" rtl="0"/>
            <a:r>
              <a:rPr lang="bg-BG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Движения по окръжност</a:t>
            </a:r>
            <a:r>
              <a:rPr lang="en-US" sz="1000" kern="10" spc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362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Повърхнината е параметрична</a:t>
            </a:r>
          </a:p>
          <a:p>
            <a:pPr lvl="1"/>
            <a:r>
              <a:rPr lang="bg-BG" dirty="0"/>
              <a:t>Стойностите на параметрите са локалните координати на точките</a:t>
            </a:r>
          </a:p>
          <a:p>
            <a:pPr lvl="1"/>
            <a:r>
              <a:rPr lang="bg-BG" dirty="0"/>
              <a:t>Няма изискване за </a:t>
            </a:r>
            <a:r>
              <a:rPr lang="bg-BG" dirty="0" err="1"/>
              <a:t>биекция</a:t>
            </a:r>
            <a:endParaRPr lang="en-US" dirty="0"/>
          </a:p>
          <a:p>
            <a:pPr lvl="2"/>
            <a:r>
              <a:rPr lang="bg-BG" dirty="0"/>
              <a:t>(различни локални координати могат да съответстват на една и съща точка от повърхнината)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Параметрична повърхнина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58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 по повърхнина</a:t>
            </a:r>
          </a:p>
          <a:p>
            <a:pPr lvl="1"/>
            <a:r>
              <a:rPr lang="bg-BG" dirty="0"/>
              <a:t>Листни въшки маршируват по повърхността на цвета на </a:t>
            </a:r>
            <a:r>
              <a:rPr lang="bg-BG" dirty="0" err="1"/>
              <a:t>ипомея</a:t>
            </a:r>
            <a:r>
              <a:rPr lang="bg-BG" dirty="0"/>
              <a:t> (по </a:t>
            </a:r>
            <a:r>
              <a:rPr lang="bg-BG" dirty="0" err="1"/>
              <a:t>народному</a:t>
            </a:r>
            <a:r>
              <a:rPr lang="bg-BG" dirty="0"/>
              <a:t>: грамофонче)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pic>
        <p:nvPicPr>
          <p:cNvPr id="15398" name="Picture 38" descr="https://floristics.info/images/stati_photo/ipomea/ipomea2_tricolor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2743200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8543" y="4912808"/>
            <a:ext cx="453201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marR="0" lvl="0" indent="-342900" algn="ct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0" sz="1000" b="0" i="0" u="none" strike="noStrike" cap="none" spc="-50" normalizeH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GB" dirty="0"/>
              <a:t>https://floristics.info/ru/stati/sadovodstvo/2077-ipomeya-posadka-ukhod-vyrashchivanie.html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3600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Уравнение</a:t>
                </a:r>
              </a:p>
              <a:p>
                <a:pPr lvl="1"/>
                <a:r>
                  <a:rPr lang="bg-BG" dirty="0"/>
                  <a:t>Уравнението се използва за създаване на повърхнината и за движението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𝑢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1.15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𝑣</m:t>
                          </m:r>
                          <m:r>
                            <a:rPr lang="en-US" sz="1800" i="1">
                              <a:latin typeface="Cambria Math"/>
                            </a:rPr>
                            <m:t>+0.1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os</m:t>
                          </m:r>
                        </m:fName>
                        <m:e>
                          <m:r>
                            <a:rPr lang="en-US" sz="1800" i="1"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750888" lvl="2"/>
                <a:endParaRPr lang="en-US" sz="14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𝑢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=9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/>
                            </a:rPr>
                            <m:t>6</m:t>
                          </m:r>
                          <m:r>
                            <a:rPr lang="en-US" sz="1800" i="1"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750888" lvl="2"/>
                <a:endParaRPr lang="en-US" sz="14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𝑢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1.5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𝑣</m:t>
                          </m:r>
                          <m:r>
                            <a:rPr lang="en-US" sz="1800" i="1">
                              <a:latin typeface="Cambria Math"/>
                            </a:rPr>
                            <m:t>+0.1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6">
            <a:hlinkClick r:id="rId3" action="ppaction://hlinkfile"/>
            <a:extLst>
              <a:ext uri="{FF2B5EF4-FFF2-40B4-BE49-F238E27FC236}">
                <a16:creationId xmlns:a16="http://schemas.microsoft.com/office/drawing/2014/main" id="{7D64E35C-AB1E-4027-9581-EBAD1265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8200" y="1885950"/>
            <a:ext cx="274343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6085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Движения по</a:t>
            </a:r>
            <a:br>
              <a:rPr lang="bg-BG"/>
            </a:br>
            <a:r>
              <a:rPr lang="bg-BG"/>
              <a:t>цилиндър и конус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96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Параметрично движение</a:t>
                </a:r>
              </a:p>
              <a:p>
                <a:pPr lvl="1"/>
                <a:r>
                  <a:rPr lang="bg-BG" dirty="0"/>
                  <a:t>Комбинация от две движения</a:t>
                </a:r>
              </a:p>
              <a:p>
                <a:pPr lvl="1"/>
                <a:r>
                  <a:rPr lang="bg-BG" dirty="0"/>
                  <a:t>Едно кръгово движение (напр.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𝑋𝑍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Едно линейно движение</a:t>
                </a:r>
                <a:r>
                  <a:rPr lang="en-US" dirty="0"/>
                  <a:t> (</a:t>
                </a:r>
                <a:r>
                  <a:rPr lang="bg-BG" dirty="0"/>
                  <a:t>напр.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Цилиндър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3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Скоростта по направления</a:t>
            </a:r>
          </a:p>
          <a:p>
            <a:pPr lvl="1"/>
            <a:r>
              <a:rPr lang="bg-BG" dirty="0"/>
              <a:t>Това е локалната скорост – с колко се променя параметър за един кадър</a:t>
            </a:r>
          </a:p>
          <a:p>
            <a:pPr lvl="1"/>
            <a:r>
              <a:rPr lang="bg-BG" dirty="0"/>
              <a:t>Различна е от глобалните скорости</a:t>
            </a:r>
          </a:p>
          <a:p>
            <a:r>
              <a:rPr lang="bg-BG" dirty="0"/>
              <a:t>Интересно наблюдение</a:t>
            </a:r>
          </a:p>
          <a:p>
            <a:pPr lvl="1"/>
            <a:r>
              <a:rPr lang="bg-BG" dirty="0"/>
              <a:t>При различни локалните скорости, движението се възприема от човек по различен начин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Доминантна скорост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2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Доминантна скорост</a:t>
            </a:r>
          </a:p>
          <a:p>
            <a:pPr lvl="1"/>
            <a:r>
              <a:rPr lang="bg-BG" dirty="0"/>
              <a:t>Скорост по един параметър, визуално значително по-голяма от тази по другия параметър</a:t>
            </a:r>
          </a:p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Движения по цилиндър</a:t>
            </a:r>
          </a:p>
          <a:p>
            <a:pPr lvl="1"/>
            <a:r>
              <a:rPr lang="bg-BG" dirty="0"/>
              <a:t>С и без доминантни скорости</a:t>
            </a:r>
            <a:endParaRPr lang="en-US" dirty="0"/>
          </a:p>
        </p:txBody>
      </p:sp>
      <p:pic>
        <p:nvPicPr>
          <p:cNvPr id="4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9383635-5574-42F5-9526-064DBE3B8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4" y="2952750"/>
            <a:ext cx="2748011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46070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5719763" y="2190750"/>
            <a:ext cx="1057275" cy="2366963"/>
          </a:xfrm>
          <a:prstGeom prst="lin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Параметрично движение</a:t>
                </a:r>
              </a:p>
              <a:p>
                <a:pPr lvl="1"/>
                <a:r>
                  <a:rPr lang="bg-BG" dirty="0"/>
                  <a:t>Подобно на движение по цилиндър</a:t>
                </a:r>
              </a:p>
              <a:p>
                <a:pPr lvl="1"/>
                <a:r>
                  <a:rPr lang="bg-BG" dirty="0"/>
                  <a:t>Радиусът е променлив,</a:t>
                </a:r>
                <a:br>
                  <a:rPr lang="bg-BG" dirty="0"/>
                </a:br>
                <a:r>
                  <a:rPr lang="bg-BG" dirty="0"/>
                  <a:t>но зависи линейно от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𝑎𝑦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𝑢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𝑢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Конус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43600" y="2173523"/>
            <a:ext cx="0" cy="2457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6800" y="3945173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1836" y="23449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2837" y="3602273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30" name="Freeform 29"/>
          <p:cNvSpPr/>
          <p:nvPr/>
        </p:nvSpPr>
        <p:spPr>
          <a:xfrm>
            <a:off x="5257800" y="2687873"/>
            <a:ext cx="1447800" cy="1714500"/>
          </a:xfrm>
          <a:custGeom>
            <a:avLst/>
            <a:gdLst>
              <a:gd name="connsiteX0" fmla="*/ 0 w 1320800"/>
              <a:gd name="connsiteY0" fmla="*/ 1905000 h 1905000"/>
              <a:gd name="connsiteX1" fmla="*/ 647700 w 1320800"/>
              <a:gd name="connsiteY1" fmla="*/ 0 h 1905000"/>
              <a:gd name="connsiteX2" fmla="*/ 1320800 w 1320800"/>
              <a:gd name="connsiteY2" fmla="*/ 1854200 h 1905000"/>
              <a:gd name="connsiteX3" fmla="*/ 0 w 1320800"/>
              <a:gd name="connsiteY3" fmla="*/ 1905000 h 1905000"/>
              <a:gd name="connsiteX0" fmla="*/ 0 w 1320800"/>
              <a:gd name="connsiteY0" fmla="*/ 2273300 h 2273300"/>
              <a:gd name="connsiteX1" fmla="*/ 876300 w 1320800"/>
              <a:gd name="connsiteY1" fmla="*/ 0 h 2273300"/>
              <a:gd name="connsiteX2" fmla="*/ 1320800 w 1320800"/>
              <a:gd name="connsiteY2" fmla="*/ 2222500 h 2273300"/>
              <a:gd name="connsiteX3" fmla="*/ 0 w 1320800"/>
              <a:gd name="connsiteY3" fmla="*/ 2273300 h 2273300"/>
              <a:gd name="connsiteX0" fmla="*/ 0 w 1638300"/>
              <a:gd name="connsiteY0" fmla="*/ 2273300 h 2286000"/>
              <a:gd name="connsiteX1" fmla="*/ 876300 w 1638300"/>
              <a:gd name="connsiteY1" fmla="*/ 0 h 2286000"/>
              <a:gd name="connsiteX2" fmla="*/ 1638300 w 1638300"/>
              <a:gd name="connsiteY2" fmla="*/ 2286000 h 2286000"/>
              <a:gd name="connsiteX3" fmla="*/ 0 w 1638300"/>
              <a:gd name="connsiteY3" fmla="*/ 2273300 h 2286000"/>
              <a:gd name="connsiteX0" fmla="*/ 0 w 1447800"/>
              <a:gd name="connsiteY0" fmla="*/ 2286000 h 2286000"/>
              <a:gd name="connsiteX1" fmla="*/ 685800 w 1447800"/>
              <a:gd name="connsiteY1" fmla="*/ 0 h 2286000"/>
              <a:gd name="connsiteX2" fmla="*/ 1447800 w 1447800"/>
              <a:gd name="connsiteY2" fmla="*/ 2286000 h 2286000"/>
              <a:gd name="connsiteX3" fmla="*/ 0 w 14478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0">
                <a:moveTo>
                  <a:pt x="0" y="2286000"/>
                </a:moveTo>
                <a:lnTo>
                  <a:pt x="685800" y="0"/>
                </a:lnTo>
                <a:lnTo>
                  <a:pt x="1447800" y="2286000"/>
                </a:lnTo>
                <a:lnTo>
                  <a:pt x="0" y="2286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39025" y="2973623"/>
                <a:ext cx="1707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342900" indent="-342900" algn="ctr">
                  <a:spcBef>
                    <a:spcPct val="20000"/>
                  </a:spcBef>
                  <a:defRPr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dirty="0" err="1">
                          <a:solidFill>
                            <a:srgbClr val="0070C0"/>
                          </a:solidFill>
                          <a:latin typeface="Cambria Math"/>
                        </a:rPr>
                        <m:t>𝑎𝑦</m:t>
                      </m:r>
                      <m:r>
                        <a:rPr lang="en-US" i="1" dirty="0" err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dirty="0" err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025" y="2973623"/>
                <a:ext cx="17072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5943600" y="3716573"/>
            <a:ext cx="4572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6172200" y="3153048"/>
            <a:ext cx="990600" cy="1143000"/>
          </a:xfrm>
          <a:prstGeom prst="arc">
            <a:avLst>
              <a:gd name="adj1" fmla="val 11518031"/>
              <a:gd name="adj2" fmla="val 15485553"/>
            </a:avLst>
          </a:prstGeom>
          <a:ln w="19050">
            <a:solidFill>
              <a:srgbClr val="0070C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200651" y="2203373"/>
            <a:ext cx="941253" cy="2340052"/>
          </a:xfrm>
          <a:prstGeom prst="lin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342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За пресечен конус</a:t>
                </a:r>
              </a:p>
              <a:p>
                <a:pPr lvl="1"/>
                <a:r>
                  <a:rPr lang="bg-BG" dirty="0"/>
                  <a:t>Абсолютно същите формули</a:t>
                </a:r>
                <a:br>
                  <a:rPr lang="bg-BG" dirty="0"/>
                </a:br>
                <a:r>
                  <a:rPr lang="bg-BG" dirty="0"/>
                  <a:t>като при конуса</a:t>
                </a:r>
              </a:p>
              <a:p>
                <a:pPr lvl="1"/>
                <a:r>
                  <a:rPr lang="bg-BG" dirty="0"/>
                  <a:t>Разлика има в ограничение</a:t>
                </a:r>
                <a:br>
                  <a:rPr lang="bg-BG" dirty="0"/>
                </a:br>
                <a:r>
                  <a:rPr lang="bg-BG" dirty="0"/>
                  <a:t>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bg-BG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отгоре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6248400" y="1222805"/>
            <a:ext cx="1447800" cy="1206069"/>
          </a:xfrm>
          <a:custGeom>
            <a:avLst/>
            <a:gdLst>
              <a:gd name="connsiteX0" fmla="*/ 0 w 1320800"/>
              <a:gd name="connsiteY0" fmla="*/ 1905000 h 1905000"/>
              <a:gd name="connsiteX1" fmla="*/ 647700 w 1320800"/>
              <a:gd name="connsiteY1" fmla="*/ 0 h 1905000"/>
              <a:gd name="connsiteX2" fmla="*/ 1320800 w 1320800"/>
              <a:gd name="connsiteY2" fmla="*/ 1854200 h 1905000"/>
              <a:gd name="connsiteX3" fmla="*/ 0 w 1320800"/>
              <a:gd name="connsiteY3" fmla="*/ 1905000 h 1905000"/>
              <a:gd name="connsiteX0" fmla="*/ 0 w 1320800"/>
              <a:gd name="connsiteY0" fmla="*/ 2273300 h 2273300"/>
              <a:gd name="connsiteX1" fmla="*/ 876300 w 1320800"/>
              <a:gd name="connsiteY1" fmla="*/ 0 h 2273300"/>
              <a:gd name="connsiteX2" fmla="*/ 1320800 w 1320800"/>
              <a:gd name="connsiteY2" fmla="*/ 2222500 h 2273300"/>
              <a:gd name="connsiteX3" fmla="*/ 0 w 1320800"/>
              <a:gd name="connsiteY3" fmla="*/ 2273300 h 2273300"/>
              <a:gd name="connsiteX0" fmla="*/ 0 w 1638300"/>
              <a:gd name="connsiteY0" fmla="*/ 2273300 h 2286000"/>
              <a:gd name="connsiteX1" fmla="*/ 876300 w 1638300"/>
              <a:gd name="connsiteY1" fmla="*/ 0 h 2286000"/>
              <a:gd name="connsiteX2" fmla="*/ 1638300 w 1638300"/>
              <a:gd name="connsiteY2" fmla="*/ 2286000 h 2286000"/>
              <a:gd name="connsiteX3" fmla="*/ 0 w 1638300"/>
              <a:gd name="connsiteY3" fmla="*/ 2273300 h 2286000"/>
              <a:gd name="connsiteX0" fmla="*/ 0 w 1447800"/>
              <a:gd name="connsiteY0" fmla="*/ 2286000 h 2286000"/>
              <a:gd name="connsiteX1" fmla="*/ 685800 w 1447800"/>
              <a:gd name="connsiteY1" fmla="*/ 0 h 2286000"/>
              <a:gd name="connsiteX2" fmla="*/ 1447800 w 1447800"/>
              <a:gd name="connsiteY2" fmla="*/ 2286000 h 2286000"/>
              <a:gd name="connsiteX3" fmla="*/ 0 w 1447800"/>
              <a:gd name="connsiteY3" fmla="*/ 2286000 h 2286000"/>
              <a:gd name="connsiteX0" fmla="*/ 0 w 1447800"/>
              <a:gd name="connsiteY0" fmla="*/ 2286000 h 2286000"/>
              <a:gd name="connsiteX1" fmla="*/ 685800 w 1447800"/>
              <a:gd name="connsiteY1" fmla="*/ 0 h 2286000"/>
              <a:gd name="connsiteX2" fmla="*/ 914400 w 1447800"/>
              <a:gd name="connsiteY2" fmla="*/ 685800 h 2286000"/>
              <a:gd name="connsiteX3" fmla="*/ 1447800 w 1447800"/>
              <a:gd name="connsiteY3" fmla="*/ 2286000 h 2286000"/>
              <a:gd name="connsiteX4" fmla="*/ 0 w 1447800"/>
              <a:gd name="connsiteY4" fmla="*/ 2286000 h 2286000"/>
              <a:gd name="connsiteX0" fmla="*/ 0 w 1447800"/>
              <a:gd name="connsiteY0" fmla="*/ 1600200 h 1600200"/>
              <a:gd name="connsiteX1" fmla="*/ 457200 w 1447800"/>
              <a:gd name="connsiteY1" fmla="*/ 0 h 1600200"/>
              <a:gd name="connsiteX2" fmla="*/ 914400 w 1447800"/>
              <a:gd name="connsiteY2" fmla="*/ 0 h 1600200"/>
              <a:gd name="connsiteX3" fmla="*/ 1447800 w 1447800"/>
              <a:gd name="connsiteY3" fmla="*/ 1600200 h 1600200"/>
              <a:gd name="connsiteX4" fmla="*/ 0 w 1447800"/>
              <a:gd name="connsiteY4" fmla="*/ 1600200 h 1600200"/>
              <a:gd name="connsiteX0" fmla="*/ 0 w 1447800"/>
              <a:gd name="connsiteY0" fmla="*/ 1608092 h 1608092"/>
              <a:gd name="connsiteX1" fmla="*/ 486793 w 1447800"/>
              <a:gd name="connsiteY1" fmla="*/ 0 h 1608092"/>
              <a:gd name="connsiteX2" fmla="*/ 914400 w 1447800"/>
              <a:gd name="connsiteY2" fmla="*/ 7892 h 1608092"/>
              <a:gd name="connsiteX3" fmla="*/ 1447800 w 1447800"/>
              <a:gd name="connsiteY3" fmla="*/ 1608092 h 1608092"/>
              <a:gd name="connsiteX4" fmla="*/ 0 w 1447800"/>
              <a:gd name="connsiteY4" fmla="*/ 1608092 h 16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1608092">
                <a:moveTo>
                  <a:pt x="0" y="1608092"/>
                </a:moveTo>
                <a:lnTo>
                  <a:pt x="486793" y="0"/>
                </a:lnTo>
                <a:lnTo>
                  <a:pt x="914400" y="7892"/>
                </a:lnTo>
                <a:lnTo>
                  <a:pt x="1447800" y="1608092"/>
                </a:lnTo>
                <a:lnTo>
                  <a:pt x="0" y="160809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path path="circle">
              <a:fillToRect l="50000" t="50000" r="50000" b="50000"/>
            </a:path>
          </a:gra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710363" y="217252"/>
            <a:ext cx="1057275" cy="2366963"/>
          </a:xfrm>
          <a:prstGeom prst="lin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34200" y="200025"/>
            <a:ext cx="0" cy="2457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67400" y="1971675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2436" y="3714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73437" y="1628775"/>
            <a:ext cx="3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29625" y="1000125"/>
                <a:ext cx="1707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342900" indent="-342900" algn="ctr">
                  <a:spcBef>
                    <a:spcPct val="20000"/>
                  </a:spcBef>
                  <a:defRPr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dirty="0" err="1">
                          <a:solidFill>
                            <a:srgbClr val="0070C0"/>
                          </a:solidFill>
                          <a:latin typeface="Cambria Math"/>
                        </a:rPr>
                        <m:t>𝑎𝑦</m:t>
                      </m:r>
                      <m:r>
                        <a:rPr lang="en-US" i="1" dirty="0" err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dirty="0" err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25" y="1000125"/>
                <a:ext cx="170726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6934200" y="1743075"/>
            <a:ext cx="4572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7162800" y="1179550"/>
            <a:ext cx="990600" cy="1143000"/>
          </a:xfrm>
          <a:prstGeom prst="arc">
            <a:avLst>
              <a:gd name="adj1" fmla="val 11518031"/>
              <a:gd name="adj2" fmla="val 15485553"/>
            </a:avLst>
          </a:prstGeom>
          <a:ln w="19050">
            <a:solidFill>
              <a:srgbClr val="0070C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191251" y="229875"/>
            <a:ext cx="941253" cy="2340052"/>
          </a:xfrm>
          <a:prstGeom prst="lin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9000"/>
                </a:schemeClr>
              </a:gs>
              <a:gs pos="100000">
                <a:schemeClr val="accent1">
                  <a:lumMod val="75000"/>
                  <a:alpha val="54000"/>
                </a:schemeClr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" name="Picture 2">
            <a:hlinkClick r:id="rId8" action="ppaction://hlinkfile"/>
            <a:extLst>
              <a:ext uri="{FF2B5EF4-FFF2-40B4-BE49-F238E27FC236}">
                <a16:creationId xmlns:a16="http://schemas.microsoft.com/office/drawing/2014/main" id="{927564AB-B622-4526-AA13-4DDDD260F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7299" y="2800350"/>
            <a:ext cx="2748011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3">
            <a:hlinkClick r:id="rId10" action="ppaction://hlinkfile"/>
            <a:extLst>
              <a:ext uri="{FF2B5EF4-FFF2-40B4-BE49-F238E27FC236}">
                <a16:creationId xmlns:a16="http://schemas.microsoft.com/office/drawing/2014/main" id="{0A845F8A-57E9-4C12-8397-014EE5970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13003" y="2800350"/>
            <a:ext cx="2748011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48115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Движения</a:t>
            </a:r>
            <a:br>
              <a:rPr lang="bg-BG"/>
            </a:br>
            <a:r>
              <a:rPr lang="bg-BG"/>
              <a:t>по сфера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0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Роля в компютърната графика</a:t>
            </a:r>
          </a:p>
          <a:p>
            <a:pPr lvl="1"/>
            <a:r>
              <a:rPr lang="bg-BG" dirty="0"/>
              <a:t>Моделиране на всички въртящи движения</a:t>
            </a:r>
            <a:endParaRPr lang="en-US" dirty="0"/>
          </a:p>
          <a:p>
            <a:pPr lvl="2"/>
            <a:r>
              <a:rPr lang="bg-BG" dirty="0"/>
              <a:t>(като стрелки на часовник)</a:t>
            </a:r>
          </a:p>
          <a:p>
            <a:pPr lvl="1"/>
            <a:r>
              <a:rPr lang="bg-BG" dirty="0"/>
              <a:t>Моделиране на движение около обект</a:t>
            </a:r>
          </a:p>
          <a:p>
            <a:pPr lvl="2"/>
            <a:r>
              <a:rPr lang="bg-BG" dirty="0"/>
              <a:t>(като спътник около планета)</a:t>
            </a:r>
          </a:p>
          <a:p>
            <a:pPr lvl="1"/>
            <a:r>
              <a:rPr lang="bg-BG" dirty="0"/>
              <a:t>Моделиране на въртене на сцената</a:t>
            </a:r>
          </a:p>
          <a:p>
            <a:pPr lvl="2"/>
            <a:r>
              <a:rPr lang="bg-BG" dirty="0"/>
              <a:t>(като пиле в микровълнова печка)</a:t>
            </a:r>
          </a:p>
          <a:p>
            <a:pPr lvl="1"/>
            <a:r>
              <a:rPr lang="bg-BG" dirty="0"/>
              <a:t>Движение вътре във виртуалната сцена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Кръгови траектории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Параметрично движение</a:t>
                </a:r>
              </a:p>
              <a:p>
                <a:pPr lvl="1"/>
                <a:r>
                  <a:rPr lang="bg-BG" dirty="0"/>
                  <a:t>Параметричното пространство на повърхността на сфера е с параметри два ъгъла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2">
            <a:hlinkClick r:id="rId3" action="ppaction://hlinkfile"/>
            <a:extLst>
              <a:ext uri="{FF2B5EF4-FFF2-40B4-BE49-F238E27FC236}">
                <a16:creationId xmlns:a16="http://schemas.microsoft.com/office/drawing/2014/main" id="{5B0CFB5E-3484-41E8-ADCE-266BE2D08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10200" y="2544739"/>
            <a:ext cx="2748011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74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Блуждаене по сфера</a:t>
            </a:r>
          </a:p>
          <a:p>
            <a:pPr lvl="1"/>
            <a:r>
              <a:rPr lang="bg-BG" dirty="0"/>
              <a:t>Има избрана посока на движение</a:t>
            </a:r>
          </a:p>
          <a:p>
            <a:pPr lvl="1"/>
            <a:r>
              <a:rPr lang="bg-BG" dirty="0"/>
              <a:t>Малка стъпка в тази посока и сменяме леко посоката вляво или вдясно</a:t>
            </a:r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Удобно е да решим задачата в параметричното 2</a:t>
            </a:r>
            <a:r>
              <a:rPr lang="en-US" dirty="0"/>
              <a:t>D</a:t>
            </a:r>
            <a:r>
              <a:rPr lang="bg-BG" dirty="0"/>
              <a:t> пространство</a:t>
            </a:r>
          </a:p>
          <a:p>
            <a:pPr lvl="1"/>
            <a:r>
              <a:rPr lang="bg-BG" dirty="0"/>
              <a:t>Ето как</a:t>
            </a:r>
          </a:p>
        </p:txBody>
      </p:sp>
    </p:spTree>
    <p:extLst>
      <p:ext uri="{BB962C8B-B14F-4D97-AF65-F5344CB8AC3E}">
        <p14:creationId xmlns:p14="http://schemas.microsoft.com/office/powerpoint/2010/main" val="1229046440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Правим параметрично на параметричното пространството</a:t>
                </a:r>
              </a:p>
              <a:p>
                <a:pPr lvl="1"/>
                <a:r>
                  <a:rPr lang="bg-BG" dirty="0"/>
                  <a:t>Едното е полярно, другото сферично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/>
                                    </a:rPr>
                                    <m:t>ψ</m:t>
                                  </m:r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,∆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𝑐𝑜𝑛𝑠𝑡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                          </m:t>
                                  </m:r>
                                </m:e>
                              </m:eqArr>
                            </m:e>
                          </m:groupChr>
                        </m:e>
                        <m:lim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↓</m:t>
                          </m:r>
                        </m:lim>
                      </m:limLow>
                    </m:oMath>
                  </m:oMathPara>
                </a14:m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eqArr>
                            </m:e>
                          </m:groupChr>
                        </m:e>
                        <m:li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↓</m:t>
                          </m:r>
                        </m:lim>
                      </m:limLow>
                    </m:oMath>
                  </m:oMathPara>
                </a14:m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</m:func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/>
                            </a:rPr>
                            <m:t>           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</m:func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 flipV="1">
            <a:off x="5629958" y="2015364"/>
            <a:ext cx="8843" cy="16540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638800" y="3669365"/>
            <a:ext cx="232546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4933" y="201536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4184" y="36693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3" name="Arc 42"/>
          <p:cNvSpPr/>
          <p:nvPr/>
        </p:nvSpPr>
        <p:spPr>
          <a:xfrm>
            <a:off x="6443472" y="2400029"/>
            <a:ext cx="952548" cy="952548"/>
          </a:xfrm>
          <a:prstGeom prst="arc">
            <a:avLst>
              <a:gd name="adj1" fmla="val 17619854"/>
              <a:gd name="adj2" fmla="val 2053146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155513" y="2517009"/>
            <a:ext cx="1161440" cy="1019393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5695950" y="3063066"/>
            <a:ext cx="952548" cy="952548"/>
          </a:xfrm>
          <a:prstGeom prst="arc">
            <a:avLst>
              <a:gd name="adj1" fmla="val 19117292"/>
              <a:gd name="adj2" fmla="val 215812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117642" y="3535863"/>
            <a:ext cx="1052816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163868" y="2918082"/>
            <a:ext cx="701877" cy="60996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9149313">
                <a:off x="5889224" y="2723933"/>
                <a:ext cx="758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1600" dirty="0">
                    <a:solidFill>
                      <a:schemeClr val="tx1"/>
                    </a:solidFill>
                    <a:effectLst/>
                  </a:rPr>
                  <a:t>стъпка</a:t>
                </a:r>
                <a:endParaRPr lang="en-US" sz="1600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49313">
                <a:off x="5889224" y="2723933"/>
                <a:ext cx="758734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165" t="-2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H="1">
            <a:off x="6915880" y="2625633"/>
            <a:ext cx="802145" cy="25067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2700000">
                <a:off x="7096062" y="2247401"/>
                <a:ext cx="6365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±∆</m:t>
                      </m:r>
                      <m:r>
                        <a:rPr lang="el-GR" sz="1600" i="1" dirty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7096062" y="2247401"/>
                <a:ext cx="636521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rot="18720000" flipH="1">
            <a:off x="6688605" y="2371481"/>
            <a:ext cx="802146" cy="25067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940649">
            <a:off x="6973797" y="2161935"/>
            <a:ext cx="921858" cy="49851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671146"/>
              </a:avLst>
            </a:prstTxWarp>
            <a:spAutoFit/>
          </a:bodyPr>
          <a:lstStyle/>
          <a:p>
            <a:pPr algn="ctr"/>
            <a:r>
              <a:rPr lang="bg-BG" sz="1600" dirty="0"/>
              <a:t>нова посока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573396" y="3147064"/>
                <a:ext cx="3608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96" y="3147064"/>
                <a:ext cx="360804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24778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Ето пълната картинка</a:t>
                </a:r>
              </a:p>
              <a:p>
                <a:pPr lvl="1"/>
                <a:r>
                  <a:rPr lang="bg-BG" dirty="0"/>
                  <a:t>Две възможни наслагвания на параметричното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𝑢𝑣</m:t>
                    </m:r>
                  </m:oMath>
                </a14:m>
                <a:r>
                  <a:rPr lang="bg-BG" dirty="0"/>
                  <a:t>-пространство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47800" y="1714500"/>
            <a:ext cx="6172200" cy="2857500"/>
            <a:chOff x="457200" y="1714500"/>
            <a:chExt cx="8229600" cy="2857500"/>
          </a:xfrm>
        </p:grpSpPr>
        <p:grpSp>
          <p:nvGrpSpPr>
            <p:cNvPr id="31" name="Group 30"/>
            <p:cNvGrpSpPr/>
            <p:nvPr/>
          </p:nvGrpSpPr>
          <p:grpSpPr>
            <a:xfrm>
              <a:off x="457200" y="1714500"/>
              <a:ext cx="4055104" cy="2857500"/>
              <a:chOff x="304800" y="1560286"/>
              <a:chExt cx="4055104" cy="3810000"/>
            </a:xfrm>
          </p:grpSpPr>
          <p:pic>
            <p:nvPicPr>
              <p:cNvPr id="50179" name="Picture 3" descr="C:\Pavel\Courses\Materials\Course.OKG 2012-13\12. Trajectories\Sources\2.JP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3229">
                <a:off x="1717860" y="1782352"/>
                <a:ext cx="2642044" cy="2362200"/>
              </a:xfrm>
              <a:prstGeom prst="rect">
                <a:avLst/>
              </a:prstGeom>
              <a:noFill/>
            </p:spPr>
          </p:pic>
          <p:sp>
            <p:nvSpPr>
              <p:cNvPr id="25" name="Oval 24"/>
              <p:cNvSpPr/>
              <p:nvPr/>
            </p:nvSpPr>
            <p:spPr>
              <a:xfrm>
                <a:off x="304800" y="1560286"/>
                <a:ext cx="3810000" cy="381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lumMod val="75000"/>
                      <a:alpha val="4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76800" y="1714500"/>
              <a:ext cx="3810000" cy="2857500"/>
              <a:chOff x="4419600" y="1712686"/>
              <a:chExt cx="3810000" cy="3810000"/>
            </a:xfrm>
          </p:grpSpPr>
          <p:pic>
            <p:nvPicPr>
              <p:cNvPr id="50178" name="Picture 2" descr="C:\Pavel\Courses\Materials\Course.OKG 2012-13\12. Trajectories\Sources\1.JP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000000">
                <a:off x="4705391" y="2279795"/>
                <a:ext cx="3491831" cy="2970663"/>
              </a:xfrm>
              <a:prstGeom prst="rect">
                <a:avLst/>
              </a:prstGeom>
              <a:noFill/>
            </p:spPr>
          </p:pic>
          <p:sp>
            <p:nvSpPr>
              <p:cNvPr id="30" name="Oval 29"/>
              <p:cNvSpPr/>
              <p:nvPr/>
            </p:nvSpPr>
            <p:spPr>
              <a:xfrm>
                <a:off x="4419600" y="1712686"/>
                <a:ext cx="3810000" cy="381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lumMod val="75000"/>
                      <a:alpha val="4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120015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Блуждаещ червей</a:t>
                </a:r>
              </a:p>
              <a:p>
                <a:pPr lvl="1"/>
                <a:r>
                  <a:rPr lang="bg-BG" dirty="0"/>
                  <a:t>Чрез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𝑢𝑣</m:t>
                    </m:r>
                  </m:oMath>
                </a14:m>
                <a:r>
                  <a:rPr lang="bg-BG" dirty="0"/>
                  <a:t>-движение</a:t>
                </a:r>
              </a:p>
              <a:p>
                <a:pPr lvl="1"/>
                <a:r>
                  <a:rPr lang="en-US" dirty="0"/>
                  <a:t>To e </a:t>
                </a:r>
                <a:r>
                  <a:rPr lang="bg-BG" dirty="0"/>
                  <a:t>полярно-зависимо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95B4B-A5ED-40E5-B43F-6BA1679546CC}"/>
              </a:ext>
            </a:extLst>
          </p:cNvPr>
          <p:cNvSpPr txBox="1"/>
          <p:nvPr/>
        </p:nvSpPr>
        <p:spPr>
          <a:xfrm>
            <a:off x="6182572" y="1107543"/>
            <a:ext cx="20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Не ултравиолетово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7EDD7F3-3A1A-4104-8CF6-5D14FF82A5B8}"/>
              </a:ext>
            </a:extLst>
          </p:cNvPr>
          <p:cNvSpPr/>
          <p:nvPr/>
        </p:nvSpPr>
        <p:spPr>
          <a:xfrm>
            <a:off x="3146764" y="1290105"/>
            <a:ext cx="3035808" cy="466363"/>
          </a:xfrm>
          <a:custGeom>
            <a:avLst/>
            <a:gdLst>
              <a:gd name="connsiteX0" fmla="*/ 3138964 w 3138964"/>
              <a:gd name="connsiteY0" fmla="*/ 29173 h 495517"/>
              <a:gd name="connsiteX1" fmla="*/ 2032540 w 3138964"/>
              <a:gd name="connsiteY1" fmla="*/ 38317 h 495517"/>
              <a:gd name="connsiteX2" fmla="*/ 1941100 w 3138964"/>
              <a:gd name="connsiteY2" fmla="*/ 404077 h 495517"/>
              <a:gd name="connsiteX3" fmla="*/ 203740 w 3138964"/>
              <a:gd name="connsiteY3" fmla="*/ 404077 h 495517"/>
              <a:gd name="connsiteX4" fmla="*/ 103156 w 3138964"/>
              <a:gd name="connsiteY4" fmla="*/ 495517 h 495517"/>
              <a:gd name="connsiteX0" fmla="*/ 3035808 w 3035808"/>
              <a:gd name="connsiteY0" fmla="*/ 29173 h 495517"/>
              <a:gd name="connsiteX1" fmla="*/ 1929384 w 3035808"/>
              <a:gd name="connsiteY1" fmla="*/ 38317 h 495517"/>
              <a:gd name="connsiteX2" fmla="*/ 1837944 w 3035808"/>
              <a:gd name="connsiteY2" fmla="*/ 404077 h 495517"/>
              <a:gd name="connsiteX3" fmla="*/ 0 w 3035808"/>
              <a:gd name="connsiteY3" fmla="*/ 495517 h 495517"/>
              <a:gd name="connsiteX0" fmla="*/ 3035808 w 3035808"/>
              <a:gd name="connsiteY0" fmla="*/ 29173 h 495517"/>
              <a:gd name="connsiteX1" fmla="*/ 1929384 w 3035808"/>
              <a:gd name="connsiteY1" fmla="*/ 38317 h 495517"/>
              <a:gd name="connsiteX2" fmla="*/ 1837944 w 3035808"/>
              <a:gd name="connsiteY2" fmla="*/ 404077 h 495517"/>
              <a:gd name="connsiteX3" fmla="*/ 0 w 3035808"/>
              <a:gd name="connsiteY3" fmla="*/ 495517 h 495517"/>
              <a:gd name="connsiteX0" fmla="*/ 3035808 w 3035808"/>
              <a:gd name="connsiteY0" fmla="*/ 0 h 466344"/>
              <a:gd name="connsiteX1" fmla="*/ 1837944 w 3035808"/>
              <a:gd name="connsiteY1" fmla="*/ 374904 h 466344"/>
              <a:gd name="connsiteX2" fmla="*/ 0 w 3035808"/>
              <a:gd name="connsiteY2" fmla="*/ 466344 h 466344"/>
              <a:gd name="connsiteX0" fmla="*/ 3035808 w 3035808"/>
              <a:gd name="connsiteY0" fmla="*/ 24 h 466368"/>
              <a:gd name="connsiteX1" fmla="*/ 1837944 w 3035808"/>
              <a:gd name="connsiteY1" fmla="*/ 374928 h 466368"/>
              <a:gd name="connsiteX2" fmla="*/ 0 w 3035808"/>
              <a:gd name="connsiteY2" fmla="*/ 466368 h 466368"/>
              <a:gd name="connsiteX0" fmla="*/ 3035808 w 3035808"/>
              <a:gd name="connsiteY0" fmla="*/ 24 h 466368"/>
              <a:gd name="connsiteX1" fmla="*/ 1416304 w 3035808"/>
              <a:gd name="connsiteY1" fmla="*/ 400328 h 466368"/>
              <a:gd name="connsiteX2" fmla="*/ 0 w 3035808"/>
              <a:gd name="connsiteY2" fmla="*/ 466368 h 466368"/>
              <a:gd name="connsiteX0" fmla="*/ 3035808 w 3035808"/>
              <a:gd name="connsiteY0" fmla="*/ 19 h 466363"/>
              <a:gd name="connsiteX1" fmla="*/ 1416304 w 3035808"/>
              <a:gd name="connsiteY1" fmla="*/ 400323 h 466363"/>
              <a:gd name="connsiteX2" fmla="*/ 0 w 3035808"/>
              <a:gd name="connsiteY2" fmla="*/ 466363 h 46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5808" h="466363">
                <a:moveTo>
                  <a:pt x="3035808" y="19"/>
                </a:moveTo>
                <a:cubicBezTo>
                  <a:pt x="2069973" y="-3156"/>
                  <a:pt x="1947672" y="414039"/>
                  <a:pt x="1416304" y="400323"/>
                </a:cubicBezTo>
                <a:cubicBezTo>
                  <a:pt x="884936" y="386607"/>
                  <a:pt x="200025" y="193313"/>
                  <a:pt x="0" y="466363"/>
                </a:cubicBezTo>
              </a:path>
            </a:pathLst>
          </a:custGeom>
          <a:noFill/>
          <a:ln w="3175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5484F6DA-30EC-4711-8C6C-F35078E8D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4" y="2724150"/>
            <a:ext cx="2748011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39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Движения по</a:t>
            </a:r>
            <a:br>
              <a:rPr lang="bg-BG"/>
            </a:br>
            <a:r>
              <a:rPr lang="bg-BG"/>
              <a:t>зададена траектория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6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Множество от 3</a:t>
            </a:r>
            <a:r>
              <a:rPr lang="en-US" dirty="0"/>
              <a:t>D </a:t>
            </a:r>
            <a:r>
              <a:rPr lang="bg-BG" dirty="0"/>
              <a:t>точки описва крива или повърхнина</a:t>
            </a:r>
            <a:endParaRPr lang="en-US" dirty="0"/>
          </a:p>
          <a:p>
            <a:pPr lvl="1"/>
            <a:r>
              <a:rPr lang="bg-BG" dirty="0"/>
              <a:t>След подходящо заглаждане тази крива или повърхнина определя движението на обект</a:t>
            </a:r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Криви на </a:t>
            </a:r>
            <a:r>
              <a:rPr lang="bg-BG" dirty="0" err="1"/>
              <a:t>Безие</a:t>
            </a:r>
            <a:r>
              <a:rPr lang="bg-BG" dirty="0"/>
              <a:t>, </a:t>
            </a:r>
            <a:r>
              <a:rPr lang="bg-BG" dirty="0" err="1"/>
              <a:t>сплайн-повърхнини</a:t>
            </a:r>
            <a:r>
              <a:rPr lang="bg-BG" dirty="0"/>
              <a:t>, 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Зададена траектория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66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Криви и повърхнини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 това ще се мъчим чак в теми 23 и 24</a:t>
            </a:r>
          </a:p>
          <a:p>
            <a:pPr lvl="1"/>
            <a:r>
              <a:rPr lang="bg-BG" dirty="0"/>
              <a:t>Т.е. за днес приключваме</a:t>
            </a:r>
            <a:r>
              <a:rPr lang="en-US" dirty="0"/>
              <a:t> </a:t>
            </a:r>
            <a:r>
              <a:rPr lang="bg-BG" dirty="0"/>
              <a:t>с темите за Тест №1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780"/>
          <a:stretch/>
        </p:blipFill>
        <p:spPr bwMode="auto">
          <a:xfrm>
            <a:off x="1712408" y="2349900"/>
            <a:ext cx="2743200" cy="18770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780"/>
          <a:stretch/>
        </p:blipFill>
        <p:spPr bwMode="auto">
          <a:xfrm>
            <a:off x="4684208" y="2349900"/>
            <a:ext cx="2743200" cy="187920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AniLogo23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>
            <a:lum contrast="20000"/>
          </a:blip>
          <a:stretch>
            <a:fillRect/>
          </a:stretch>
        </p:blipFill>
        <p:spPr>
          <a:xfrm>
            <a:off x="2667000" y="3105150"/>
            <a:ext cx="914400" cy="685800"/>
          </a:xfrm>
          <a:prstGeom prst="rect">
            <a:avLst/>
          </a:prstGeom>
        </p:spPr>
      </p:pic>
      <p:pic>
        <p:nvPicPr>
          <p:cNvPr id="8" name="AniLogo24.wm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9">
            <a:lum contrast="20000"/>
          </a:blip>
          <a:stretch>
            <a:fillRect/>
          </a:stretch>
        </p:blipFill>
        <p:spPr>
          <a:xfrm>
            <a:off x="5598608" y="3105150"/>
            <a:ext cx="914400" cy="685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98608" y="3105150"/>
            <a:ext cx="9144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2667000" y="3100035"/>
            <a:ext cx="9144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30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1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41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AGO1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68-71, 87-88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289-291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PARE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50-51, 476-478</a:t>
            </a:r>
          </a:p>
          <a:p>
            <a:endParaRPr lang="en-US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Cylindrical coordinates</a:t>
            </a:r>
          </a:p>
          <a:p>
            <a:pPr lvl="2"/>
            <a:r>
              <a:rPr lang="en-US" dirty="0">
                <a:hlinkClick r:id="rId3"/>
              </a:rPr>
              <a:t>http://mathworld.wolfram.com/CylindricalCoordinates.html</a:t>
            </a:r>
            <a:endParaRPr lang="en-US" dirty="0"/>
          </a:p>
          <a:p>
            <a:pPr lvl="1"/>
            <a:r>
              <a:rPr lang="en-US" dirty="0"/>
              <a:t>Parametric Surfaces</a:t>
            </a:r>
          </a:p>
          <a:p>
            <a:pPr lvl="2"/>
            <a:r>
              <a:rPr lang="en-US" dirty="0">
                <a:hlinkClick r:id="rId4"/>
              </a:rPr>
              <a:t>http://www.math.oregonstate.edu/home/programs/undergrad/CalculusQuestStudyGuides/vcalc/parsurf/parsurf.html</a:t>
            </a:r>
            <a:endParaRPr lang="en-US" dirty="0"/>
          </a:p>
          <a:p>
            <a:pPr lvl="1"/>
            <a:r>
              <a:rPr lang="en-US" dirty="0"/>
              <a:t>Main cone construction</a:t>
            </a:r>
          </a:p>
          <a:p>
            <a:pPr lvl="2"/>
            <a:r>
              <a:rPr lang="en-US" dirty="0">
                <a:hlinkClick r:id="rId5"/>
              </a:rPr>
              <a:t>http://www.math.union.edu/research/student/1998/tolin/maincone.htm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1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Свързани пространства</a:t>
            </a:r>
          </a:p>
          <a:p>
            <a:pPr lvl="1"/>
            <a:r>
              <a:rPr lang="bg-BG" dirty="0"/>
              <a:t>Линейно движение в декартово</a:t>
            </a:r>
          </a:p>
          <a:p>
            <a:pPr lvl="1"/>
            <a:r>
              <a:rPr lang="bg-BG" dirty="0"/>
              <a:t>Линейно движение в полярно</a:t>
            </a:r>
          </a:p>
          <a:p>
            <a:pPr lvl="1"/>
            <a:r>
              <a:rPr lang="bg-BG" dirty="0"/>
              <a:t>Кръгово движение в декартово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по окръжност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5668" y="4501153"/>
            <a:ext cx="141695" cy="141695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655065" y="3657600"/>
            <a:ext cx="1028700" cy="1143000"/>
            <a:chOff x="762000" y="4419600"/>
            <a:chExt cx="1371600" cy="14478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16200000" flipV="1">
            <a:off x="1655065" y="3657600"/>
            <a:ext cx="1028700" cy="1143000"/>
            <a:chOff x="762000" y="4419600"/>
            <a:chExt cx="1371600" cy="14478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 flipV="1">
            <a:off x="1826515" y="3429000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97915" y="4572000"/>
            <a:ext cx="14859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02052" y="3371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dirty="0">
                <a:latin typeface="Calibri"/>
              </a:rPr>
              <a:t>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5701" y="45315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l-GR" dirty="0">
                <a:latin typeface="Calibri"/>
              </a:rPr>
              <a:t>α</a:t>
            </a:r>
            <a:endParaRPr lang="en-US" dirty="0">
              <a:latin typeface="Calibri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270518" y="4558303"/>
            <a:ext cx="141695" cy="141695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169915" y="3714750"/>
            <a:ext cx="1028700" cy="1143000"/>
            <a:chOff x="762000" y="4419600"/>
            <a:chExt cx="1371600" cy="14478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6200000" flipV="1">
            <a:off x="6169915" y="3714750"/>
            <a:ext cx="1028700" cy="1143000"/>
            <a:chOff x="762000" y="4419600"/>
            <a:chExt cx="1371600" cy="14478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6764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05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192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4478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1336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62000" y="4419600"/>
              <a:ext cx="0" cy="1447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 flipV="1">
            <a:off x="6341365" y="3486150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112765" y="4629150"/>
            <a:ext cx="14859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18506" y="3429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31954" y="46863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56" name="Oval 55"/>
          <p:cNvSpPr/>
          <p:nvPr/>
        </p:nvSpPr>
        <p:spPr>
          <a:xfrm>
            <a:off x="4201812" y="4000500"/>
            <a:ext cx="342900" cy="3429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030362" y="3829050"/>
            <a:ext cx="685800" cy="6858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858912" y="3657600"/>
            <a:ext cx="1028700" cy="10287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687462" y="3486150"/>
            <a:ext cx="1371600" cy="13716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516012" y="3314700"/>
            <a:ext cx="1714500" cy="1714500"/>
            <a:chOff x="3352800" y="3733800"/>
            <a:chExt cx="2286000" cy="2286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45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36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27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8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9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 rot="5400000">
            <a:off x="3516012" y="3314700"/>
            <a:ext cx="1714500" cy="1714500"/>
            <a:chOff x="3352800" y="3733800"/>
            <a:chExt cx="2286000" cy="22860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45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36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27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8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900000">
              <a:off x="3352800" y="4876800"/>
              <a:ext cx="228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  <a:effectLst>
              <a:outerShdw blurRad="63500" algn="ctr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4312244" y="4105446"/>
            <a:ext cx="141695" cy="141695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73262" y="4171950"/>
            <a:ext cx="10287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655065" y="3886200"/>
            <a:ext cx="10287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Arc 122"/>
          <p:cNvSpPr/>
          <p:nvPr/>
        </p:nvSpPr>
        <p:spPr>
          <a:xfrm>
            <a:off x="5646040" y="3943350"/>
            <a:ext cx="1371600" cy="1371600"/>
          </a:xfrm>
          <a:prstGeom prst="arc">
            <a:avLst>
              <a:gd name="adj1" fmla="val 15243280"/>
              <a:gd name="adj2" fmla="val 772115"/>
            </a:avLst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481908" y="4714101"/>
            <a:ext cx="3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l-GR" dirty="0"/>
              <a:t>α</a:t>
            </a:r>
            <a:r>
              <a:rPr lang="en-US" baseline="-25000" dirty="0"/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10608" y="4714101"/>
            <a:ext cx="3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l-GR" dirty="0"/>
              <a:t>α</a:t>
            </a:r>
            <a:r>
              <a:rPr lang="en-US" baseline="-25000" dirty="0"/>
              <a:t>2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144664" y="3343275"/>
            <a:ext cx="228599" cy="83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373262" y="4171950"/>
            <a:ext cx="827405" cy="2246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rc 121"/>
          <p:cNvSpPr/>
          <p:nvPr/>
        </p:nvSpPr>
        <p:spPr>
          <a:xfrm>
            <a:off x="3687462" y="3486150"/>
            <a:ext cx="1371600" cy="1371600"/>
          </a:xfrm>
          <a:prstGeom prst="arc">
            <a:avLst>
              <a:gd name="adj1" fmla="val 15243280"/>
              <a:gd name="adj2" fmla="val 772115"/>
            </a:avLst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>
              <a:latin typeface="Cambria Math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39718" y="4247141"/>
            <a:ext cx="3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l-GR" dirty="0"/>
              <a:t>α</a:t>
            </a:r>
            <a:r>
              <a:rPr lang="en-US" baseline="-25000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14041" y="3028950"/>
            <a:ext cx="3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 algn="ctr">
              <a:spcBef>
                <a:spcPct val="20000"/>
              </a:spcBef>
              <a:defRPr>
                <a:latin typeface="Calibri"/>
              </a:defRPr>
            </a:lvl1pPr>
          </a:lstStyle>
          <a:p>
            <a:r>
              <a:rPr lang="el-GR" dirty="0"/>
              <a:t>α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97984" y="3051522"/>
                <a:ext cx="13786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𝑅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𝑐𝑜𝑛𝑠𝑡</m:t>
                      </m:r>
                    </m:oMath>
                  </m:oMathPara>
                </a14:m>
                <a:endParaRPr lang="en-US" sz="16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Lucida Sans Unicode" panose="020B0602030504020204" pitchFamily="34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Lucida Sans Unicode" panose="020B0602030504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Lucida Sans Unicode" panose="020B060203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Lucida Sans Unicode" panose="020B0602030504020204" pitchFamily="34" charset="0"/>
                            </a:rPr>
                            <m:t>f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Lucida Sans Unicode" panose="020B0602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cs typeface="Lucida Sans Unicode" panose="020B0602030504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bg-BG" sz="16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84" y="3051522"/>
                <a:ext cx="1378616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66720" y="3051522"/>
                <a:ext cx="13786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𝑅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𝑐𝑜𝑛𝑠𝑡</m:t>
                      </m:r>
                    </m:oMath>
                  </m:oMathPara>
                </a14:m>
                <a:endParaRPr lang="en-US" sz="16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Lucida Sans Unicode" panose="020B0602030504020204" pitchFamily="34" charset="0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Lucida Sans Unicode" panose="020B0602030504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Lucida Sans Unicode" panose="020B060203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Lucida Sans Unicode" panose="020B0602030504020204" pitchFamily="34" charset="0"/>
                            </a:rPr>
                            <m:t>f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Lucida Sans Unicode" panose="020B060203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cs typeface="Lucida Sans Unicode" panose="020B0602030504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bg-BG" sz="16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720" y="3051522"/>
                <a:ext cx="137861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566457" y="3051522"/>
                <a:ext cx="13786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𝑥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𝑅</m:t>
                      </m:r>
                      <m:func>
                        <m:funcPr>
                          <m:ctrlP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Lucida Sans Unicode" panose="020B0602030504020204" pitchFamily="34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6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  <a:p>
                <a:pPr marL="0"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Lucida Sans Unicode" panose="020B060203050402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Lucida Sans Unicode" panose="020B060203050402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Lucida Sans Unicode" panose="020B0602030504020204" pitchFamily="34" charset="0"/>
                        </a:rPr>
                        <m:t>𝑅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Lucida Sans Unicode" panose="020B0602030504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Lucida Sans Unicode" panose="020B060203050402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Lucida Sans Unicode" panose="020B0602030504020204" pitchFamily="34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bg-BG" sz="16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57" y="3051522"/>
                <a:ext cx="1378616" cy="584775"/>
              </a:xfrm>
              <a:prstGeom prst="rect">
                <a:avLst/>
              </a:prstGeom>
              <a:blipFill rotWithShape="1">
                <a:blip r:embed="rId4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768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Посока на движение</a:t>
                </a:r>
              </a:p>
              <a:p>
                <a:pPr lvl="1"/>
                <a:r>
                  <a:rPr lang="bg-BG" dirty="0"/>
                  <a:t>Поради своята </a:t>
                </a:r>
                <a:r>
                  <a:rPr lang="bg-BG" dirty="0" err="1"/>
                  <a:t>едномерност</a:t>
                </a:r>
                <a:r>
                  <a:rPr lang="bg-BG" dirty="0"/>
                  <a:t> има</a:t>
                </a:r>
                <a:r>
                  <a:rPr lang="en-US" dirty="0"/>
                  <a:t> </a:t>
                </a:r>
                <a:r>
                  <a:rPr lang="bg-BG" dirty="0"/>
                  <a:t>само две посоки</a:t>
                </a:r>
              </a:p>
              <a:p>
                <a:r>
                  <a:rPr lang="bg-BG" dirty="0"/>
                  <a:t>Посоката зависи от</a:t>
                </a:r>
              </a:p>
              <a:p>
                <a:pPr lvl="1"/>
                <a:r>
                  <a:rPr lang="bg-BG" dirty="0"/>
                  <a:t>Промяната на ъгъла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Координатните оси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𝑋𝑌</m:t>
                    </m:r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𝑌𝑋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Трансформацията</a:t>
                </a:r>
                <a:r>
                  <a:rPr lang="en-US" dirty="0"/>
                  <a:t>: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Знака на радиуса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11738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Ъглова скорост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𝜑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Промяна на ъгъла за една стъпка</a:t>
                </a:r>
              </a:p>
              <a:p>
                <a:pPr lvl="1"/>
                <a:r>
                  <a:rPr lang="bg-BG" dirty="0"/>
                  <a:t>Не зависи от радиуса на окръжността</a:t>
                </a:r>
                <a:endParaRPr lang="en-US" dirty="0"/>
              </a:p>
              <a:p>
                <a:r>
                  <a:rPr lang="bg-BG" dirty="0"/>
                  <a:t>Линейна скорост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Изминато разстояние за една стъпка</a:t>
                </a:r>
              </a:p>
              <a:p>
                <a:pPr lvl="1"/>
                <a:r>
                  <a:rPr lang="bg-BG" dirty="0"/>
                  <a:t>Зависи от ъгловата скорост</a:t>
                </a:r>
              </a:p>
              <a:p>
                <a:pPr lvl="1"/>
                <a:r>
                  <a:rPr lang="bg-BG" dirty="0"/>
                  <a:t>Зависи от радиуса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Скорост на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Връзка между скоростите</a:t>
                </a:r>
              </a:p>
              <a:p>
                <a:pPr lvl="1"/>
                <a:r>
                  <a:rPr lang="bg-BG" dirty="0"/>
                  <a:t>При ъглова скорост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𝜑</m:t>
                    </m:r>
                  </m:oMath>
                </a14:m>
                <a:r>
                  <a:rPr lang="bg-BG" dirty="0"/>
                  <a:t> и радиус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Линейната скорост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l-GR" i="1" dirty="0" smtClean="0">
                        <a:latin typeface="Cambria Math"/>
                      </a:rPr>
                      <m:t>𝜑</m:t>
                    </m:r>
                  </m:oMath>
                </a14:m>
                <a:r>
                  <a:rPr lang="el-GR" dirty="0"/>
                  <a:t> </a:t>
                </a:r>
                <a:endParaRPr lang="en-US" dirty="0"/>
              </a:p>
              <a:p>
                <a:pPr lvl="2"/>
                <a:r>
                  <a:rPr lang="bg-BG" dirty="0"/>
                  <a:t>(при ъгли измерени в </a:t>
                </a:r>
                <a:r>
                  <a:rPr lang="bg-BG" dirty="0" err="1"/>
                  <a:t>радиани</a:t>
                </a:r>
                <a:r>
                  <a:rPr lang="bg-BG" dirty="0"/>
                  <a:t>)</a:t>
                </a:r>
                <a:endParaRPr lang="en-US" dirty="0"/>
              </a:p>
              <a:p>
                <a:r>
                  <a:rPr lang="bg-BG" dirty="0"/>
                  <a:t>Можем да променим</a:t>
                </a:r>
              </a:p>
              <a:p>
                <a:pPr lvl="1"/>
                <a:r>
                  <a:rPr lang="bg-BG" dirty="0"/>
                  <a:t>Всяка от</a:t>
                </a:r>
                <a:r>
                  <a:rPr lang="en-US" dirty="0"/>
                  <a:t> </a:t>
                </a:r>
                <a:r>
                  <a:rPr lang="bg-BG" dirty="0"/>
                  <a:t>двете скорости</a:t>
                </a:r>
                <a:r>
                  <a:rPr lang="en-US" dirty="0"/>
                  <a:t>,</a:t>
                </a:r>
                <a:r>
                  <a:rPr lang="bg-BG" dirty="0"/>
                  <a:t> запазвайки другата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47642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Варианти със скорости</a:t>
            </a:r>
          </a:p>
          <a:p>
            <a:pPr lvl="1"/>
            <a:r>
              <a:rPr lang="bg-BG"/>
              <a:t>Противоположни посоки</a:t>
            </a:r>
            <a:endParaRPr lang="en-US"/>
          </a:p>
          <a:p>
            <a:pPr lvl="1"/>
            <a:r>
              <a:rPr lang="bg-BG"/>
              <a:t>Равни ъглови, но различни линейни</a:t>
            </a:r>
          </a:p>
          <a:p>
            <a:pPr lvl="1"/>
            <a:r>
              <a:rPr lang="bg-BG"/>
              <a:t>Равни линейни, но различни ъглови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</a:t>
            </a:r>
            <a:endParaRPr lang="en-US" dirty="0"/>
          </a:p>
        </p:txBody>
      </p:sp>
      <p:pic>
        <p:nvPicPr>
          <p:cNvPr id="10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359ED68-8F9F-43EF-B7BD-5E8152D9E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90648" y="3028950"/>
            <a:ext cx="205757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DFCB3EA9-FDC4-4590-AE3D-5D2657308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8638" y="3028950"/>
            <a:ext cx="2057579" cy="171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>
            <a:hlinkClick r:id="rId6" action="ppaction://hlinkfile"/>
            <a:extLst>
              <a:ext uri="{FF2B5EF4-FFF2-40B4-BE49-F238E27FC236}">
                <a16:creationId xmlns:a16="http://schemas.microsoft.com/office/drawing/2014/main" id="{7B4085EF-81CC-4CDE-BA18-2C170D02C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86627" y="3028950"/>
            <a:ext cx="2057579" cy="171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4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On-screen Show (16:9)</PresentationFormat>
  <Paragraphs>302</Paragraphs>
  <Slides>50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Съдържание</vt:lpstr>
      <vt:lpstr>PowerPoint Presentation</vt:lpstr>
      <vt:lpstr>Кръгови траектории</vt:lpstr>
      <vt:lpstr>Движение по окръжност</vt:lpstr>
      <vt:lpstr>PowerPoint Presentation</vt:lpstr>
      <vt:lpstr>Скорост на движение</vt:lpstr>
      <vt:lpstr>PowerPoint Presentation</vt:lpstr>
      <vt:lpstr>Примери</vt:lpstr>
      <vt:lpstr>PowerPoint Presentation</vt:lpstr>
      <vt:lpstr>PowerPoint Presentation</vt:lpstr>
      <vt:lpstr>Относително движение</vt:lpstr>
      <vt:lpstr>Вложено въртене</vt:lpstr>
      <vt:lpstr>Примери</vt:lpstr>
      <vt:lpstr>PowerPoint Presentation</vt:lpstr>
      <vt:lpstr>PowerPoint Presentation</vt:lpstr>
      <vt:lpstr>Варианти на движение</vt:lpstr>
      <vt:lpstr>PowerPoint Presentation</vt:lpstr>
      <vt:lpstr>Реализация</vt:lpstr>
      <vt:lpstr>Лабиринт</vt:lpstr>
      <vt:lpstr>PowerPoint Presentation</vt:lpstr>
      <vt:lpstr>Движения по 3D равнина</vt:lpstr>
      <vt:lpstr>Движение по повърхност</vt:lpstr>
      <vt:lpstr>PowerPoint Presentation</vt:lpstr>
      <vt:lpstr>Движения в 3D равнина</vt:lpstr>
      <vt:lpstr>PowerPoint Presentation</vt:lpstr>
      <vt:lpstr>Примери</vt:lpstr>
      <vt:lpstr>PowerPoint Presentation</vt:lpstr>
      <vt:lpstr>Движения по 3D повърхнина</vt:lpstr>
      <vt:lpstr>Параметрична повърхнина</vt:lpstr>
      <vt:lpstr>Пример</vt:lpstr>
      <vt:lpstr>PowerPoint Presentation</vt:lpstr>
      <vt:lpstr>Движения по цилиндър и конус</vt:lpstr>
      <vt:lpstr>Цилиндър</vt:lpstr>
      <vt:lpstr>Доминантна скорост</vt:lpstr>
      <vt:lpstr>PowerPoint Presentation</vt:lpstr>
      <vt:lpstr>Конус</vt:lpstr>
      <vt:lpstr>PowerPoint Presentation</vt:lpstr>
      <vt:lpstr>Движения по сфера</vt:lpstr>
      <vt:lpstr>Сфера</vt:lpstr>
      <vt:lpstr>PowerPoint Presentation</vt:lpstr>
      <vt:lpstr>PowerPoint Presentation</vt:lpstr>
      <vt:lpstr>PowerPoint Presentation</vt:lpstr>
      <vt:lpstr>Пример</vt:lpstr>
      <vt:lpstr>Движения по зададена траектория</vt:lpstr>
      <vt:lpstr>Зададена траектория</vt:lpstr>
      <vt:lpstr>Криви и повърхнини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2021-10-06T09:28:42Z</dcterms:modified>
</cp:coreProperties>
</file>