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8" r:id="rId4"/>
    <p:sldId id="292" r:id="rId5"/>
    <p:sldId id="279" r:id="rId6"/>
    <p:sldId id="284" r:id="rId7"/>
    <p:sldId id="280" r:id="rId8"/>
    <p:sldId id="285" r:id="rId9"/>
    <p:sldId id="291" r:id="rId10"/>
    <p:sldId id="293" r:id="rId11"/>
    <p:sldId id="28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D99694"/>
    <a:srgbClr val="FFFF99"/>
    <a:srgbClr val="FF0000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S07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2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с куб с „радиус“ </a:t>
            </a:r>
            <a:r>
              <a:rPr lang="en-US" dirty="0"/>
              <a:t>R=</a:t>
            </a:r>
            <a:r>
              <a:rPr lang="bg-BG" dirty="0"/>
              <a:t>1.5</a:t>
            </a:r>
          </a:p>
          <a:p>
            <a:pPr lvl="1"/>
            <a:r>
              <a:rPr lang="bg-BG" dirty="0"/>
              <a:t>Точка по сфера (0.92,0.41)</a:t>
            </a:r>
          </a:p>
          <a:p>
            <a:pPr lvl="1"/>
            <a:r>
              <a:rPr lang="bg-BG" dirty="0"/>
              <a:t>Максимална координата </a:t>
            </a:r>
            <a:r>
              <a:rPr lang="en-US" dirty="0"/>
              <a:t>M=0.92</a:t>
            </a:r>
          </a:p>
          <a:p>
            <a:pPr lvl="1"/>
            <a:r>
              <a:rPr lang="bg-BG" dirty="0"/>
              <a:t>Коефициент на умножение </a:t>
            </a:r>
            <a:r>
              <a:rPr lang="en-US" dirty="0"/>
              <a:t>R/M=</a:t>
            </a:r>
            <a:r>
              <a:rPr lang="bg-BG" dirty="0"/>
              <a:t>1.5</a:t>
            </a:r>
            <a:r>
              <a:rPr lang="en-US" dirty="0"/>
              <a:t>/0.92</a:t>
            </a:r>
          </a:p>
          <a:p>
            <a:pPr lvl="1"/>
            <a:r>
              <a:rPr lang="bg-BG" dirty="0"/>
              <a:t>Точка по куб (0.92,0.41)</a:t>
            </a:r>
            <a:r>
              <a:rPr lang="en-US" dirty="0"/>
              <a:t>*R/M=</a:t>
            </a:r>
            <a:r>
              <a:rPr lang="bg-BG" dirty="0"/>
              <a:t>(</a:t>
            </a:r>
            <a:r>
              <a:rPr lang="en-US" dirty="0"/>
              <a:t>1</a:t>
            </a:r>
            <a:r>
              <a:rPr lang="bg-BG" dirty="0"/>
              <a:t>.</a:t>
            </a:r>
            <a:r>
              <a:rPr lang="en-US" dirty="0"/>
              <a:t>5</a:t>
            </a:r>
            <a:r>
              <a:rPr lang="bg-BG" dirty="0"/>
              <a:t>,0.</a:t>
            </a:r>
            <a:r>
              <a:rPr lang="en-US" dirty="0"/>
              <a:t>67</a:t>
            </a:r>
            <a:r>
              <a:rPr lang="bg-BG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429000"/>
            <a:ext cx="2743200" cy="2743200"/>
          </a:xfrm>
          <a:prstGeom prst="rect">
            <a:avLst/>
          </a:prstGeom>
          <a:gradFill flip="none" rotWithShape="1">
            <a:gsLst>
              <a:gs pos="79000">
                <a:srgbClr val="C7DAF1">
                  <a:alpha val="71000"/>
                </a:srgbClr>
              </a:gs>
              <a:gs pos="53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657600" y="3886200"/>
            <a:ext cx="1828800" cy="1828800"/>
          </a:xfrm>
          <a:prstGeom prst="ellipse">
            <a:avLst/>
          </a:prstGeom>
          <a:solidFill>
            <a:schemeClr val="tx2">
              <a:lumMod val="20000"/>
              <a:lumOff val="8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3200" y="4800600"/>
            <a:ext cx="3657600" cy="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3200400"/>
            <a:ext cx="0" cy="16002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72000" y="41910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0" y="4430486"/>
            <a:ext cx="838200" cy="370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0792" y="5035034"/>
            <a:ext cx="235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(0.92,</a:t>
            </a:r>
            <a:r>
              <a:rPr lang="en-US" dirty="0"/>
              <a:t> </a:t>
            </a:r>
            <a:r>
              <a:rPr lang="bg-BG" dirty="0"/>
              <a:t>0.41)</a:t>
            </a:r>
            <a:r>
              <a:rPr lang="en-US" dirty="0"/>
              <a:t> = (M, …)</a:t>
            </a:r>
            <a:endParaRPr lang="bg-BG" dirty="0"/>
          </a:p>
        </p:txBody>
      </p:sp>
      <p:sp>
        <p:nvSpPr>
          <p:cNvPr id="17" name="Freeform 16"/>
          <p:cNvSpPr/>
          <p:nvPr/>
        </p:nvSpPr>
        <p:spPr>
          <a:xfrm>
            <a:off x="5465899" y="4446936"/>
            <a:ext cx="717578" cy="770887"/>
          </a:xfrm>
          <a:custGeom>
            <a:avLst/>
            <a:gdLst>
              <a:gd name="connsiteX0" fmla="*/ 746281 w 746281"/>
              <a:gd name="connsiteY0" fmla="*/ 733981 h 733981"/>
              <a:gd name="connsiteX1" fmla="*/ 0 w 746281"/>
              <a:gd name="connsiteY1" fmla="*/ 0 h 733981"/>
              <a:gd name="connsiteX0" fmla="*/ 746281 w 746281"/>
              <a:gd name="connsiteY0" fmla="*/ 733981 h 733983"/>
              <a:gd name="connsiteX1" fmla="*/ 0 w 746281"/>
              <a:gd name="connsiteY1" fmla="*/ 0 h 733983"/>
              <a:gd name="connsiteX0" fmla="*/ 746281 w 746281"/>
              <a:gd name="connsiteY0" fmla="*/ 733981 h 733983"/>
              <a:gd name="connsiteX1" fmla="*/ 0 w 746281"/>
              <a:gd name="connsiteY1" fmla="*/ 0 h 733983"/>
              <a:gd name="connsiteX0" fmla="*/ 717578 w 717578"/>
              <a:gd name="connsiteY0" fmla="*/ 770885 h 770887"/>
              <a:gd name="connsiteX1" fmla="*/ 0 w 717578"/>
              <a:gd name="connsiteY1" fmla="*/ 0 h 77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78" h="770887">
                <a:moveTo>
                  <a:pt x="717578" y="770885"/>
                </a:moveTo>
                <a:cubicBezTo>
                  <a:pt x="62873" y="772252"/>
                  <a:pt x="396377" y="88843"/>
                  <a:pt x="0" y="0"/>
                </a:cubicBez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5943600" y="39903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(1.5,</a:t>
            </a:r>
            <a:r>
              <a:rPr lang="en-US" dirty="0"/>
              <a:t> </a:t>
            </a:r>
            <a:r>
              <a:rPr lang="bg-BG" dirty="0"/>
              <a:t>0.67)</a:t>
            </a:r>
            <a:r>
              <a:rPr lang="en-US" dirty="0"/>
              <a:t> = (R, …)</a:t>
            </a:r>
            <a:endParaRPr lang="bg-BG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71800" y="3414663"/>
            <a:ext cx="0" cy="13859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54937" y="3886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R=1.5</a:t>
            </a:r>
            <a:endParaRPr lang="bg-BG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88436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Друг пример</a:t>
            </a:r>
          </a:p>
          <a:p>
            <a:pPr lvl="1"/>
            <a:r>
              <a:rPr lang="bg-BG" dirty="0"/>
              <a:t>Точка по сфера (-0.41,-0.92)</a:t>
            </a:r>
          </a:p>
          <a:p>
            <a:pPr lvl="1"/>
            <a:r>
              <a:rPr lang="bg-BG" dirty="0"/>
              <a:t>Максимална координата </a:t>
            </a:r>
            <a:r>
              <a:rPr lang="en-US" dirty="0"/>
              <a:t>M=|-0.92|=0.92</a:t>
            </a:r>
          </a:p>
          <a:p>
            <a:pPr lvl="1"/>
            <a:r>
              <a:rPr lang="bg-BG" dirty="0"/>
              <a:t>Коефициент на умножение </a:t>
            </a:r>
            <a:r>
              <a:rPr lang="en-US" dirty="0"/>
              <a:t>R/M=</a:t>
            </a:r>
            <a:r>
              <a:rPr lang="bg-BG" dirty="0"/>
              <a:t>1.5</a:t>
            </a:r>
            <a:r>
              <a:rPr lang="en-US" dirty="0"/>
              <a:t>/0.92</a:t>
            </a:r>
          </a:p>
          <a:p>
            <a:pPr lvl="1"/>
            <a:r>
              <a:rPr lang="bg-BG" dirty="0"/>
              <a:t>Точка по куб (-0.41,-0.92)</a:t>
            </a:r>
            <a:r>
              <a:rPr lang="en-US" dirty="0"/>
              <a:t>*R/M=</a:t>
            </a:r>
            <a:r>
              <a:rPr lang="bg-BG" dirty="0"/>
              <a:t>(</a:t>
            </a:r>
            <a:r>
              <a:rPr lang="en-US" dirty="0"/>
              <a:t>-0.67</a:t>
            </a:r>
            <a:r>
              <a:rPr lang="bg-BG" dirty="0"/>
              <a:t>,</a:t>
            </a:r>
            <a:r>
              <a:rPr lang="en-US" dirty="0"/>
              <a:t>-1.5</a:t>
            </a:r>
            <a:r>
              <a:rPr lang="bg-BG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689866"/>
            <a:ext cx="2743200" cy="2743200"/>
          </a:xfrm>
          <a:prstGeom prst="rect">
            <a:avLst/>
          </a:prstGeom>
          <a:gradFill flip="none" rotWithShape="1">
            <a:gsLst>
              <a:gs pos="79000">
                <a:srgbClr val="C7DAF1">
                  <a:alpha val="71000"/>
                </a:srgbClr>
              </a:gs>
              <a:gs pos="53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657600" y="4147066"/>
            <a:ext cx="1828800" cy="1828800"/>
          </a:xfrm>
          <a:prstGeom prst="ellipse">
            <a:avLst/>
          </a:prstGeom>
          <a:solidFill>
            <a:schemeClr val="tx2">
              <a:lumMod val="20000"/>
              <a:lumOff val="8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3200" y="5061466"/>
            <a:ext cx="3657600" cy="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3461266"/>
            <a:ext cx="0" cy="16002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5061467"/>
            <a:ext cx="609600" cy="137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8257" y="5061466"/>
            <a:ext cx="3737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0442" y="6433066"/>
            <a:ext cx="27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(-0.67,-1.5)</a:t>
            </a:r>
            <a:r>
              <a:rPr lang="en-US" dirty="0"/>
              <a:t> = (…, -R)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5606534"/>
            <a:ext cx="239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/>
              <a:t>(</a:t>
            </a:r>
            <a:r>
              <a:rPr lang="en-US" dirty="0"/>
              <a:t>…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M</a:t>
            </a:r>
            <a:r>
              <a:rPr lang="bg-BG" dirty="0"/>
              <a:t>)</a:t>
            </a:r>
            <a:r>
              <a:rPr lang="en-US" dirty="0"/>
              <a:t> = </a:t>
            </a:r>
            <a:r>
              <a:rPr lang="bg-BG" dirty="0"/>
              <a:t>(-0.41,-0.92)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2939438" y="5803046"/>
            <a:ext cx="1231166" cy="213359"/>
          </a:xfrm>
          <a:custGeom>
            <a:avLst/>
            <a:gdLst>
              <a:gd name="connsiteX0" fmla="*/ 746281 w 746281"/>
              <a:gd name="connsiteY0" fmla="*/ 733981 h 733981"/>
              <a:gd name="connsiteX1" fmla="*/ 0 w 746281"/>
              <a:gd name="connsiteY1" fmla="*/ 0 h 733981"/>
              <a:gd name="connsiteX0" fmla="*/ 746281 w 746281"/>
              <a:gd name="connsiteY0" fmla="*/ 733981 h 733983"/>
              <a:gd name="connsiteX1" fmla="*/ 0 w 746281"/>
              <a:gd name="connsiteY1" fmla="*/ 0 h 733983"/>
              <a:gd name="connsiteX0" fmla="*/ 746281 w 746281"/>
              <a:gd name="connsiteY0" fmla="*/ 733981 h 733983"/>
              <a:gd name="connsiteX1" fmla="*/ 0 w 746281"/>
              <a:gd name="connsiteY1" fmla="*/ 0 h 733983"/>
              <a:gd name="connsiteX0" fmla="*/ 717578 w 717578"/>
              <a:gd name="connsiteY0" fmla="*/ 770885 h 770887"/>
              <a:gd name="connsiteX1" fmla="*/ 0 w 717578"/>
              <a:gd name="connsiteY1" fmla="*/ 0 h 770887"/>
              <a:gd name="connsiteX0" fmla="*/ 678696 w 678696"/>
              <a:gd name="connsiteY0" fmla="*/ 770885 h 770887"/>
              <a:gd name="connsiteX1" fmla="*/ 0 w 678696"/>
              <a:gd name="connsiteY1" fmla="*/ 0 h 770887"/>
              <a:gd name="connsiteX0" fmla="*/ 1031624 w 1031624"/>
              <a:gd name="connsiteY0" fmla="*/ 455199 h 455202"/>
              <a:gd name="connsiteX1" fmla="*/ 0 w 1031624"/>
              <a:gd name="connsiteY1" fmla="*/ 0 h 455202"/>
              <a:gd name="connsiteX0" fmla="*/ 1031624 w 1031624"/>
              <a:gd name="connsiteY0" fmla="*/ 639809 h 639810"/>
              <a:gd name="connsiteX1" fmla="*/ 0 w 1031624"/>
              <a:gd name="connsiteY1" fmla="*/ 184610 h 639810"/>
              <a:gd name="connsiteX0" fmla="*/ 1014812 w 1014812"/>
              <a:gd name="connsiteY0" fmla="*/ 186724 h 299201"/>
              <a:gd name="connsiteX1" fmla="*/ 0 w 1014812"/>
              <a:gd name="connsiteY1" fmla="*/ 299201 h 299201"/>
              <a:gd name="connsiteX0" fmla="*/ 1014812 w 1014812"/>
              <a:gd name="connsiteY0" fmla="*/ 0 h 213359"/>
              <a:gd name="connsiteX1" fmla="*/ 0 w 1014812"/>
              <a:gd name="connsiteY1" fmla="*/ 112477 h 21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812" h="213359">
                <a:moveTo>
                  <a:pt x="1014812" y="0"/>
                </a:moveTo>
                <a:cubicBezTo>
                  <a:pt x="360107" y="1367"/>
                  <a:pt x="516058" y="392299"/>
                  <a:pt x="0" y="112477"/>
                </a:cubicBez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96000" y="5061468"/>
            <a:ext cx="0" cy="13715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556260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R=1.5</a:t>
            </a:r>
            <a:endParaRPr lang="bg-BG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S07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Параметри на движението</a:t>
            </a:r>
          </a:p>
          <a:p>
            <a:pPr lvl="1"/>
            <a:r>
              <a:rPr lang="bg-BG" dirty="0"/>
              <a:t>Брой кадри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(по-голямо = по-бавно) </a:t>
            </a:r>
            <a:endParaRPr lang="en-US" dirty="0"/>
          </a:p>
          <a:p>
            <a:pPr lvl="1"/>
            <a:r>
              <a:rPr lang="bg-BG" dirty="0"/>
              <a:t>Пълното движение е вектора между двата върха </a:t>
            </a:r>
            <a:r>
              <a:rPr lang="en-US" dirty="0">
                <a:solidFill>
                  <a:schemeClr val="tx1"/>
                </a:solidFill>
              </a:rPr>
              <a:t>v = (x2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en-US" dirty="0">
                <a:solidFill>
                  <a:schemeClr val="tx1"/>
                </a:solidFill>
              </a:rPr>
              <a:t>x1, y2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en-US" dirty="0">
                <a:solidFill>
                  <a:schemeClr val="tx1"/>
                </a:solidFill>
              </a:rPr>
              <a:t>y1, z2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en-US" dirty="0">
                <a:solidFill>
                  <a:schemeClr val="tx1"/>
                </a:solidFill>
              </a:rPr>
              <a:t>z1)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Движението за един кадър е </a:t>
            </a:r>
            <a:r>
              <a:rPr lang="en-US" dirty="0" err="1">
                <a:solidFill>
                  <a:schemeClr val="tx1"/>
                </a:solidFill>
              </a:rPr>
              <a:t>v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v/n</a:t>
            </a:r>
          </a:p>
          <a:p>
            <a:r>
              <a:rPr lang="bg-BG" dirty="0"/>
              <a:t>Спиране в края</a:t>
            </a:r>
          </a:p>
          <a:p>
            <a:pPr lvl="1"/>
            <a:r>
              <a:rPr lang="bg-BG" dirty="0"/>
              <a:t>На всеки кадър намаляваме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dirty="0"/>
              <a:t>При </a:t>
            </a:r>
            <a:r>
              <a:rPr lang="en-US" dirty="0">
                <a:solidFill>
                  <a:schemeClr val="tx1"/>
                </a:solidFill>
              </a:rPr>
              <a:t>n==</a:t>
            </a:r>
            <a:r>
              <a:rPr lang="bg-BG" dirty="0">
                <a:solidFill>
                  <a:schemeClr val="tx1"/>
                </a:solidFill>
              </a:rPr>
              <a:t>0</a:t>
            </a:r>
            <a:r>
              <a:rPr lang="bg-BG" dirty="0"/>
              <a:t> спираме да местим топката</a:t>
            </a:r>
            <a:endParaRPr lang="en-US" dirty="0"/>
          </a:p>
          <a:p>
            <a:pPr lvl="1"/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S07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Параметър на линейната комбинация</a:t>
            </a:r>
          </a:p>
          <a:p>
            <a:pPr lvl="1"/>
            <a:r>
              <a:rPr lang="bg-BG" dirty="0"/>
              <a:t>Засичаме времето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/>
              <a:t> </a:t>
            </a:r>
            <a:r>
              <a:rPr lang="bg-BG" dirty="0"/>
              <a:t>чрез обекта </a:t>
            </a:r>
            <a:r>
              <a:rPr lang="en-US" dirty="0"/>
              <a:t>Clock </a:t>
            </a:r>
            <a:r>
              <a:rPr lang="bg-BG" dirty="0"/>
              <a:t>и метода му </a:t>
            </a:r>
            <a:r>
              <a:rPr lang="en-GB" dirty="0" err="1"/>
              <a:t>getElapsedTime</a:t>
            </a:r>
            <a:br>
              <a:rPr lang="bg-BG" dirty="0"/>
            </a:br>
            <a:r>
              <a:rPr lang="bg-BG" dirty="0"/>
              <a:t>(не е супер нужно в момента, можеше и да броим кадрите)</a:t>
            </a:r>
          </a:p>
          <a:p>
            <a:pPr lvl="1"/>
            <a:r>
              <a:rPr lang="bg-BG" dirty="0"/>
              <a:t>Параметъра на линейната комбинация се мени синусоидално от 0.1 до 0.9 чрез</a:t>
            </a:r>
            <a:br>
              <a:rPr lang="bg-BG" dirty="0"/>
            </a:br>
            <a:r>
              <a:rPr lang="en-US" dirty="0">
                <a:solidFill>
                  <a:schemeClr val="tx1"/>
                </a:solidFill>
              </a:rPr>
              <a:t>k = 0.5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 0.4sin(t)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Линейна комбинация</a:t>
            </a:r>
          </a:p>
          <a:p>
            <a:pPr lvl="1"/>
            <a:r>
              <a:rPr lang="bg-BG" dirty="0"/>
              <a:t>Координатите на топката изчисляваме така:</a:t>
            </a:r>
            <a:br>
              <a:rPr lang="bg-BG" dirty="0"/>
            </a:br>
            <a:r>
              <a:rPr lang="en-US" dirty="0">
                <a:solidFill>
                  <a:schemeClr val="tx1"/>
                </a:solidFill>
              </a:rPr>
              <a:t>		x = x1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k  (1-k)x2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		y</a:t>
            </a:r>
            <a:r>
              <a:rPr lang="en-US" dirty="0">
                <a:solidFill>
                  <a:schemeClr val="tx1"/>
                </a:solidFill>
              </a:rPr>
              <a:t> = y1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k  (1-k)y2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		z</a:t>
            </a:r>
            <a:r>
              <a:rPr lang="en-US" dirty="0">
                <a:solidFill>
                  <a:schemeClr val="tx1"/>
                </a:solidFill>
              </a:rPr>
              <a:t> = z1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k  (1-k)z2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dirty="0">
                <a:solidFill>
                  <a:schemeClr val="tx1"/>
                </a:solidFill>
              </a:rPr>
              <a:t>k=0.1</a:t>
            </a:r>
            <a:r>
              <a:rPr lang="bg-BG" dirty="0"/>
              <a:t> топката е до връх 2</a:t>
            </a:r>
          </a:p>
          <a:p>
            <a:pPr lvl="1"/>
            <a:r>
              <a:rPr lang="bg-BG" dirty="0"/>
              <a:t>При </a:t>
            </a:r>
            <a:r>
              <a:rPr lang="en-US" dirty="0">
                <a:solidFill>
                  <a:schemeClr val="tx1"/>
                </a:solidFill>
              </a:rPr>
              <a:t>k=0.9</a:t>
            </a:r>
            <a:r>
              <a:rPr lang="bg-BG" dirty="0"/>
              <a:t> топката е до връх 1</a:t>
            </a:r>
          </a:p>
        </p:txBody>
      </p:sp>
    </p:spTree>
    <p:extLst>
      <p:ext uri="{BB962C8B-B14F-4D97-AF65-F5344CB8AC3E}">
        <p14:creationId xmlns:p14="http://schemas.microsoft.com/office/powerpoint/2010/main" val="276019455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S07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в кръг с радиус </a:t>
            </a:r>
            <a:r>
              <a:rPr lang="en-US" dirty="0"/>
              <a:t>r</a:t>
            </a:r>
            <a:endParaRPr lang="bg-BG" dirty="0"/>
          </a:p>
          <a:p>
            <a:pPr lvl="1"/>
            <a:r>
              <a:rPr lang="bg-BG" dirty="0"/>
              <a:t>В равнината </a:t>
            </a:r>
            <a:r>
              <a:rPr lang="en-US" dirty="0" err="1"/>
              <a:t>XZ</a:t>
            </a:r>
            <a:r>
              <a:rPr lang="en-US" dirty="0"/>
              <a:t>, </a:t>
            </a:r>
            <a:r>
              <a:rPr lang="bg-BG" dirty="0"/>
              <a:t>т.е. </a:t>
            </a:r>
            <a:r>
              <a:rPr lang="en-US" dirty="0"/>
              <a:t>Y </a:t>
            </a:r>
            <a:r>
              <a:rPr lang="bg-BG" dirty="0"/>
              <a:t>е константа</a:t>
            </a:r>
          </a:p>
          <a:p>
            <a:pPr lvl="1"/>
            <a:r>
              <a:rPr lang="bg-BG" dirty="0"/>
              <a:t>Уравнение спрямо времето </a:t>
            </a:r>
            <a:r>
              <a:rPr lang="en-US" dirty="0"/>
              <a:t>t: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x(t) =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cos</a:t>
            </a:r>
            <a:r>
              <a:rPr lang="en-US" dirty="0">
                <a:solidFill>
                  <a:schemeClr val="tx1"/>
                </a:solidFill>
                <a:sym typeface="Symbol"/>
              </a:rPr>
              <a:t>(t)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</a:rPr>
              <a:t>z(t) =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sin</a:t>
            </a:r>
            <a:r>
              <a:rPr lang="en-US" dirty="0">
                <a:solidFill>
                  <a:schemeClr val="tx1"/>
                </a:solidFill>
                <a:sym typeface="Symbol"/>
              </a:rPr>
              <a:t>(t)</a:t>
            </a:r>
          </a:p>
          <a:p>
            <a:pPr lvl="1"/>
            <a:r>
              <a:rPr lang="bg-BG" dirty="0">
                <a:sym typeface="Symbol"/>
              </a:rPr>
              <a:t>Ако движението е около център </a:t>
            </a:r>
            <a:r>
              <a:rPr lang="en-US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,y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:</a:t>
            </a:r>
            <a:br>
              <a:rPr lang="en-US" dirty="0">
                <a:sym typeface="Symbol"/>
              </a:rPr>
            </a:br>
            <a:r>
              <a:rPr lang="en-US" dirty="0">
                <a:solidFill>
                  <a:schemeClr val="tx1"/>
                </a:solidFill>
              </a:rPr>
              <a:t>x(t) = 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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cos</a:t>
            </a:r>
            <a:r>
              <a:rPr lang="en-US" dirty="0">
                <a:solidFill>
                  <a:schemeClr val="tx1"/>
                </a:solidFill>
                <a:sym typeface="Symbol"/>
              </a:rPr>
              <a:t>(t)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</a:rPr>
              <a:t>z(t) = y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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sin</a:t>
            </a:r>
            <a:r>
              <a:rPr lang="en-US" dirty="0">
                <a:solidFill>
                  <a:schemeClr val="tx1"/>
                </a:solidFill>
                <a:sym typeface="Symbol"/>
              </a:rPr>
              <a:t>(t)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S07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по сфера с радиус </a:t>
            </a:r>
            <a:r>
              <a:rPr lang="en-US" dirty="0"/>
              <a:t>r</a:t>
            </a:r>
          </a:p>
          <a:p>
            <a:pPr lvl="1"/>
            <a:r>
              <a:rPr lang="bg-BG" dirty="0"/>
              <a:t>Два параметъра-ъгли – </a:t>
            </a:r>
            <a:r>
              <a:rPr lang="el-GR" dirty="0">
                <a:latin typeface="Candara"/>
              </a:rPr>
              <a:t>α</a:t>
            </a:r>
            <a:r>
              <a:rPr lang="bg-BG" dirty="0">
                <a:latin typeface="Candara"/>
              </a:rPr>
              <a:t> и </a:t>
            </a:r>
            <a:r>
              <a:rPr lang="el-GR" dirty="0">
                <a:latin typeface="Candara"/>
              </a:rPr>
              <a:t>β</a:t>
            </a:r>
            <a:endParaRPr lang="bg-BG" dirty="0">
              <a:latin typeface="Candara"/>
            </a:endParaRPr>
          </a:p>
          <a:p>
            <a:pPr lvl="1"/>
            <a:r>
              <a:rPr lang="bg-BG" dirty="0"/>
              <a:t>Уравнение спрямо ъглите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x(t) =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cos</a:t>
            </a:r>
            <a:r>
              <a:rPr lang="en-US" dirty="0">
                <a:solidFill>
                  <a:schemeClr val="tx1"/>
                </a:solidFill>
                <a:sym typeface="Symbol"/>
              </a:rPr>
              <a:t>(</a:t>
            </a: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en-US" dirty="0">
                <a:solidFill>
                  <a:schemeClr val="tx1"/>
                </a:solidFill>
                <a:sym typeface="Symbol"/>
              </a:rPr>
              <a:t>)cos(</a:t>
            </a: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en-US" dirty="0">
                <a:solidFill>
                  <a:schemeClr val="tx1"/>
                </a:solidFill>
                <a:sym typeface="Symbol"/>
              </a:rPr>
              <a:t>)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</a:rPr>
              <a:t>y(t) =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sin</a:t>
            </a:r>
            <a:r>
              <a:rPr lang="en-US" dirty="0">
                <a:solidFill>
                  <a:schemeClr val="tx1"/>
                </a:solidFill>
                <a:sym typeface="Symbol"/>
              </a:rPr>
              <a:t>(</a:t>
            </a: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en-US" dirty="0">
                <a:solidFill>
                  <a:schemeClr val="tx1"/>
                </a:solidFill>
                <a:sym typeface="Symbol"/>
              </a:rPr>
              <a:t>)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</a:rPr>
              <a:t>z(t) =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sin</a:t>
            </a:r>
            <a:r>
              <a:rPr lang="en-US" dirty="0">
                <a:solidFill>
                  <a:schemeClr val="tx1"/>
                </a:solidFill>
                <a:sym typeface="Symbol"/>
              </a:rPr>
              <a:t>(</a:t>
            </a: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en-US" dirty="0">
                <a:solidFill>
                  <a:schemeClr val="tx1"/>
                </a:solidFill>
                <a:sym typeface="Symbol"/>
              </a:rPr>
              <a:t>)cos(</a:t>
            </a: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en-US" dirty="0">
                <a:solidFill>
                  <a:schemeClr val="tx1"/>
                </a:solidFill>
                <a:sym typeface="Symbol"/>
              </a:rPr>
              <a:t>)</a:t>
            </a:r>
          </a:p>
          <a:p>
            <a:r>
              <a:rPr lang="bg-BG" dirty="0">
                <a:solidFill>
                  <a:schemeClr val="tx1"/>
                </a:solidFill>
                <a:sym typeface="Symbol"/>
              </a:rPr>
              <a:t>Ъглите зависят от </a:t>
            </a:r>
            <a:r>
              <a:rPr lang="en-US" dirty="0">
                <a:solidFill>
                  <a:schemeClr val="tx1"/>
                </a:solidFill>
                <a:sym typeface="Symbol"/>
              </a:rPr>
              <a:t>t</a:t>
            </a:r>
            <a:r>
              <a:rPr lang="bg-BG" dirty="0">
                <a:solidFill>
                  <a:schemeClr val="tx1"/>
                </a:solidFill>
                <a:sym typeface="Symbol"/>
              </a:rPr>
              <a:t> и </a:t>
            </a:r>
            <a:r>
              <a:rPr lang="bg-BG" dirty="0">
                <a:sym typeface="Symbol"/>
              </a:rPr>
              <a:t>от </a:t>
            </a:r>
            <a:r>
              <a:rPr lang="bg-BG" dirty="0">
                <a:solidFill>
                  <a:schemeClr val="tx1"/>
                </a:solidFill>
                <a:sym typeface="Symbol"/>
              </a:rPr>
              <a:t>броя пилони </a:t>
            </a:r>
            <a:r>
              <a:rPr lang="en-US" dirty="0">
                <a:solidFill>
                  <a:schemeClr val="tx1"/>
                </a:solidFill>
                <a:sym typeface="Symbol"/>
              </a:rPr>
              <a:t>n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marL="739775" lvl="1" indent="0">
              <a:buNone/>
            </a:pP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(t) = 2t</a:t>
            </a:r>
            <a:br>
              <a:rPr lang="en-US" dirty="0">
                <a:solidFill>
                  <a:schemeClr val="tx1"/>
                </a:solidFill>
                <a:latin typeface="Candara"/>
                <a:sym typeface="Symbol"/>
              </a:rPr>
            </a:b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(t) = 0.25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cos(</a:t>
            </a:r>
            <a:r>
              <a:rPr lang="en-US" dirty="0" err="1">
                <a:solidFill>
                  <a:schemeClr val="tx1"/>
                </a:solidFill>
                <a:latin typeface="Candara"/>
                <a:sym typeface="Symbol"/>
              </a:rPr>
              <a:t>n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tx1"/>
                </a:solidFill>
                <a:latin typeface="Candara"/>
                <a:sym typeface="Symbol"/>
              </a:rPr>
              <a:t>t</a:t>
            </a:r>
            <a:r>
              <a:rPr lang="en-US" dirty="0">
                <a:solidFill>
                  <a:schemeClr val="tx1"/>
                </a:solidFill>
                <a:sym typeface="Symbol"/>
              </a:rPr>
              <a:t>)</a:t>
            </a:r>
            <a:endParaRPr lang="en-US" dirty="0">
              <a:solidFill>
                <a:schemeClr val="tx1"/>
              </a:solidFill>
              <a:latin typeface="Candara"/>
              <a:sym typeface="Symbol"/>
            </a:endParaRPr>
          </a:p>
          <a:p>
            <a:pPr lvl="1"/>
            <a:endParaRPr lang="en-US" dirty="0">
              <a:solidFill>
                <a:schemeClr val="tx1"/>
              </a:solidFill>
              <a:sym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S07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по тор</a:t>
            </a:r>
          </a:p>
          <a:p>
            <a:pPr lvl="1"/>
            <a:r>
              <a:rPr lang="bg-BG" dirty="0"/>
              <a:t>Спираловидна линия около тор вече е била правена в </a:t>
            </a:r>
            <a:r>
              <a:rPr lang="en-US" dirty="0"/>
              <a:t>S03 E06</a:t>
            </a:r>
            <a:endParaRPr lang="bg-BG" dirty="0"/>
          </a:p>
          <a:p>
            <a:pPr lvl="1"/>
            <a:r>
              <a:rPr lang="bg-BG" dirty="0"/>
              <a:t>Само числовите параметри трябва да се настроят според размера на тора и скоростта на движение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S07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Хаотично движение по сфера</a:t>
            </a:r>
          </a:p>
          <a:p>
            <a:pPr lvl="1"/>
            <a:r>
              <a:rPr lang="bg-BG" dirty="0"/>
              <a:t>От </a:t>
            </a:r>
            <a:r>
              <a:rPr lang="en-US" dirty="0"/>
              <a:t>S07 E04</a:t>
            </a:r>
            <a:r>
              <a:rPr lang="bg-BG" dirty="0"/>
              <a:t> имаме движение по сфера</a:t>
            </a:r>
          </a:p>
          <a:p>
            <a:pPr lvl="1"/>
            <a:r>
              <a:rPr lang="bg-BG" dirty="0"/>
              <a:t>За да е хаотично, изчисляване двата ъгъла по следния начин:</a:t>
            </a:r>
            <a:br>
              <a:rPr lang="bg-BG" dirty="0"/>
            </a:b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(t) = a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t</a:t>
            </a:r>
            <a:r>
              <a:rPr lang="bg-BG" dirty="0">
                <a:solidFill>
                  <a:schemeClr val="tx1"/>
                </a:solidFill>
                <a:latin typeface="Candara"/>
                <a:sym typeface="Symbol"/>
              </a:rPr>
              <a:t>+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b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br>
              <a:rPr lang="en-US" dirty="0">
                <a:solidFill>
                  <a:schemeClr val="tx1"/>
                </a:solidFill>
                <a:latin typeface="Candara"/>
                <a:sym typeface="Symbol"/>
              </a:rPr>
            </a:br>
            <a:r>
              <a:rPr lang="el-GR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(t) = a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t</a:t>
            </a:r>
            <a:r>
              <a:rPr lang="bg-BG" dirty="0">
                <a:solidFill>
                  <a:schemeClr val="tx1"/>
                </a:solidFill>
                <a:latin typeface="Candara"/>
                <a:sym typeface="Symbol"/>
              </a:rPr>
              <a:t>+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b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endParaRPr lang="en-US" dirty="0">
              <a:solidFill>
                <a:schemeClr val="tx1"/>
              </a:solidFill>
              <a:latin typeface="Candara"/>
              <a:sym typeface="Symbol"/>
            </a:endParaRPr>
          </a:p>
          <a:p>
            <a:pPr lvl="1"/>
            <a:r>
              <a:rPr lang="bg-BG" dirty="0"/>
              <a:t>Като 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a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bg-BG" dirty="0"/>
              <a:t>, 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b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α</a:t>
            </a:r>
            <a:r>
              <a:rPr lang="bg-BG" dirty="0"/>
              <a:t>, 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a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β</a:t>
            </a:r>
            <a:r>
              <a:rPr lang="bg-BG" dirty="0"/>
              <a:t> и </a:t>
            </a:r>
            <a:r>
              <a:rPr lang="en-US" dirty="0">
                <a:solidFill>
                  <a:schemeClr val="tx1"/>
                </a:solidFill>
                <a:latin typeface="Candara"/>
                <a:sym typeface="Symbol"/>
              </a:rPr>
              <a:t>b</a:t>
            </a:r>
            <a:r>
              <a:rPr lang="el-GR" baseline="-25000" dirty="0">
                <a:solidFill>
                  <a:schemeClr val="tx1"/>
                </a:solidFill>
                <a:latin typeface="Candara"/>
                <a:sym typeface="Symbol"/>
              </a:rPr>
              <a:t>β </a:t>
            </a:r>
            <a:r>
              <a:rPr lang="bg-BG" dirty="0"/>
              <a:t>са предварително и еднократно определени случайни числа</a:t>
            </a: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по куб</a:t>
            </a:r>
          </a:p>
          <a:p>
            <a:pPr lvl="1"/>
            <a:r>
              <a:rPr lang="bg-BG" dirty="0"/>
              <a:t>За база ползваме движение по сфера</a:t>
            </a:r>
          </a:p>
          <a:p>
            <a:pPr lvl="1"/>
            <a:r>
              <a:rPr lang="bg-BG" dirty="0"/>
              <a:t>Точка по сфера проектираме върху куб чрез умножение с число</a:t>
            </a:r>
          </a:p>
          <a:p>
            <a:pPr lvl="1"/>
            <a:r>
              <a:rPr lang="bg-BG" dirty="0"/>
              <a:t>Най-голямата по модул координата трябва да съвпада с „радиуса“ на куба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322905" y="3733800"/>
            <a:ext cx="2498190" cy="2029779"/>
            <a:chOff x="2743200" y="3657600"/>
            <a:chExt cx="3657600" cy="2971800"/>
          </a:xfrm>
        </p:grpSpPr>
        <p:sp>
          <p:nvSpPr>
            <p:cNvPr id="6" name="Rectangle 5"/>
            <p:cNvSpPr/>
            <p:nvPr/>
          </p:nvSpPr>
          <p:spPr>
            <a:xfrm>
              <a:off x="3200400" y="3886200"/>
              <a:ext cx="2743200" cy="2743200"/>
            </a:xfrm>
            <a:prstGeom prst="rect">
              <a:avLst/>
            </a:prstGeom>
            <a:gradFill flip="none" rotWithShape="1">
              <a:gsLst>
                <a:gs pos="79000">
                  <a:srgbClr val="C7DAF1">
                    <a:alpha val="71000"/>
                  </a:srgbClr>
                </a:gs>
                <a:gs pos="53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4343400"/>
              <a:ext cx="18288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743200" y="5257800"/>
              <a:ext cx="3657600" cy="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572000" y="3657600"/>
              <a:ext cx="0" cy="16002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572000" y="4648200"/>
              <a:ext cx="1371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4191000" y="3886200"/>
              <a:ext cx="381000" cy="1371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962400" y="5257801"/>
              <a:ext cx="609600" cy="1371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98257" y="5257800"/>
              <a:ext cx="373743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328886" y="4376057"/>
              <a:ext cx="243114" cy="881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572000" y="4887686"/>
              <a:ext cx="838200" cy="370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Symbol</vt:lpstr>
      <vt:lpstr>Office Theme</vt:lpstr>
      <vt:lpstr>PowerPoint Presentation</vt:lpstr>
      <vt:lpstr>Решение на S07 E01</vt:lpstr>
      <vt:lpstr>Решение на S07 E02</vt:lpstr>
      <vt:lpstr>PowerPoint Presentation</vt:lpstr>
      <vt:lpstr>Решение на S07 E03</vt:lpstr>
      <vt:lpstr>Решение на S07 E04</vt:lpstr>
      <vt:lpstr>Решение на S07 E05</vt:lpstr>
      <vt:lpstr>Решение на S07 E06*</vt:lpstr>
      <vt:lpstr>PowerPoint Presentation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2021-07-17T09:17:22Z</dcterms:modified>
</cp:coreProperties>
</file>