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94" r:id="rId4"/>
    <p:sldId id="296" r:id="rId5"/>
    <p:sldId id="295" r:id="rId6"/>
    <p:sldId id="279" r:id="rId7"/>
    <p:sldId id="284" r:id="rId8"/>
    <p:sldId id="280" r:id="rId9"/>
    <p:sldId id="297" r:id="rId10"/>
    <p:sldId id="285" r:id="rId11"/>
    <p:sldId id="291" r:id="rId12"/>
    <p:sldId id="286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81BD"/>
    <a:srgbClr val="D99694"/>
    <a:srgbClr val="FFFF99"/>
    <a:srgbClr val="4A7EBB"/>
    <a:srgbClr val="FF5050"/>
    <a:srgbClr val="FFFFFF"/>
    <a:srgbClr val="0070C0"/>
    <a:srgbClr val="00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99810" autoAdjust="0"/>
  </p:normalViewPr>
  <p:slideViewPr>
    <p:cSldViewPr>
      <p:cViewPr varScale="1">
        <p:scale>
          <a:sx n="84" d="100"/>
          <a:sy n="84" d="100"/>
        </p:scale>
        <p:origin x="1402" y="82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18-Jul-21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9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2021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18-Jul-21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S0</a:t>
            </a:r>
            <a:r>
              <a:rPr lang="bg-BG" dirty="0"/>
              <a:t>8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Решения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19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8</a:t>
            </a:r>
            <a:r>
              <a:rPr lang="en-US" dirty="0"/>
              <a:t> E0</a:t>
            </a:r>
            <a:r>
              <a:rPr lang="bg-BG" dirty="0"/>
              <a:t>6*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Материал</a:t>
            </a:r>
          </a:p>
          <a:p>
            <a:pPr lvl="1"/>
            <a:r>
              <a:rPr lang="bg-BG" dirty="0"/>
              <a:t>Мраморът, среброто и златото са с висока </a:t>
            </a:r>
            <a:r>
              <a:rPr lang="bg-BG" dirty="0" err="1"/>
              <a:t>отражателност</a:t>
            </a:r>
            <a:r>
              <a:rPr lang="bg-BG" dirty="0"/>
              <a:t> – свойства </a:t>
            </a:r>
            <a:r>
              <a:rPr lang="en-US" dirty="0">
                <a:solidFill>
                  <a:schemeClr val="tx1"/>
                </a:solidFill>
              </a:rPr>
              <a:t>shininess</a:t>
            </a:r>
            <a:r>
              <a:rPr lang="bg-BG" dirty="0"/>
              <a:t> и </a:t>
            </a:r>
            <a:r>
              <a:rPr lang="en-US" dirty="0">
                <a:solidFill>
                  <a:schemeClr val="tx1"/>
                </a:solidFill>
              </a:rPr>
              <a:t>specular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bg-BG" dirty="0"/>
              <a:t>на материалите</a:t>
            </a:r>
          </a:p>
          <a:p>
            <a:pPr lvl="1"/>
            <a:r>
              <a:rPr lang="bg-BG" dirty="0"/>
              <a:t>Диамантите са от </a:t>
            </a:r>
            <a:r>
              <a:rPr lang="bg-BG" dirty="0" err="1"/>
              <a:t>икосаедъри</a:t>
            </a:r>
            <a:r>
              <a:rPr lang="bg-BG" dirty="0"/>
              <a:t>, освен висока </a:t>
            </a:r>
            <a:r>
              <a:rPr lang="bg-BG" dirty="0" err="1"/>
              <a:t>отражателност</a:t>
            </a:r>
            <a:r>
              <a:rPr lang="bg-BG" dirty="0"/>
              <a:t> имат </a:t>
            </a:r>
            <a:r>
              <a:rPr lang="bg-BG" dirty="0" err="1"/>
              <a:t>фасетно</a:t>
            </a:r>
            <a:r>
              <a:rPr lang="bg-BG" dirty="0"/>
              <a:t> осветяване и </a:t>
            </a:r>
            <a:r>
              <a:rPr lang="bg-BG" dirty="0" err="1"/>
              <a:t>полупрозрачност</a:t>
            </a:r>
            <a:r>
              <a:rPr lang="bg-BG" dirty="0"/>
              <a:t> – свойства </a:t>
            </a:r>
            <a:r>
              <a:rPr lang="en-US" dirty="0" err="1">
                <a:solidFill>
                  <a:schemeClr val="tx1"/>
                </a:solidFill>
              </a:rPr>
              <a:t>flatShading</a:t>
            </a:r>
            <a:r>
              <a:rPr lang="bg-BG" dirty="0"/>
              <a:t>, </a:t>
            </a:r>
            <a:r>
              <a:rPr lang="en-US" dirty="0">
                <a:solidFill>
                  <a:schemeClr val="tx1"/>
                </a:solidFill>
              </a:rPr>
              <a:t>transparent</a:t>
            </a:r>
            <a:r>
              <a:rPr lang="bg-BG" dirty="0"/>
              <a:t> и </a:t>
            </a:r>
            <a:r>
              <a:rPr lang="en-US" dirty="0">
                <a:solidFill>
                  <a:schemeClr val="tx1"/>
                </a:solidFill>
              </a:rPr>
              <a:t>opacity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27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962400" y="4343400"/>
            <a:ext cx="609600" cy="1295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572000" y="4343400"/>
            <a:ext cx="609600" cy="1295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Обекти</a:t>
            </a:r>
          </a:p>
          <a:p>
            <a:pPr lvl="1"/>
            <a:r>
              <a:rPr lang="bg-BG" dirty="0"/>
              <a:t>Реализирани като функции във външен файл – </a:t>
            </a:r>
            <a:r>
              <a:rPr lang="en-US" dirty="0">
                <a:solidFill>
                  <a:schemeClr val="tx1"/>
                </a:solidFill>
              </a:rPr>
              <a:t>cradle.js</a:t>
            </a:r>
          </a:p>
          <a:p>
            <a:pPr lvl="1"/>
            <a:r>
              <a:rPr lang="bg-BG" dirty="0"/>
              <a:t>Материалите се подават като параметри</a:t>
            </a:r>
          </a:p>
          <a:p>
            <a:pPr lvl="1"/>
            <a:r>
              <a:rPr lang="bg-BG" dirty="0"/>
              <a:t>Основата – нищо особено</a:t>
            </a:r>
          </a:p>
          <a:p>
            <a:pPr lvl="1"/>
            <a:r>
              <a:rPr lang="bg-BG" dirty="0"/>
              <a:t>Топка с лява и дясна връв е обект с център точката, около която ще се въртят</a:t>
            </a:r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191000" y="5257800"/>
            <a:ext cx="762000" cy="762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Oval 10"/>
          <p:cNvSpPr/>
          <p:nvPr/>
        </p:nvSpPr>
        <p:spPr>
          <a:xfrm>
            <a:off x="4509247" y="4280647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TextBox 20"/>
          <p:cNvSpPr txBox="1"/>
          <p:nvPr/>
        </p:nvSpPr>
        <p:spPr>
          <a:xfrm>
            <a:off x="5349646" y="4958392"/>
            <a:ext cx="2353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(0,</a:t>
            </a:r>
            <a:r>
              <a:rPr lang="bg-BG" dirty="0" err="1"/>
              <a:t>0</a:t>
            </a:r>
            <a:r>
              <a:rPr lang="bg-BG" dirty="0"/>
              <a:t>,</a:t>
            </a:r>
            <a:r>
              <a:rPr lang="bg-BG" dirty="0" err="1"/>
              <a:t>0</a:t>
            </a:r>
            <a:r>
              <a:rPr lang="bg-BG" dirty="0"/>
              <a:t>)</a:t>
            </a:r>
            <a:br>
              <a:rPr lang="bg-BG" dirty="0"/>
            </a:br>
            <a:r>
              <a:rPr lang="bg-BG" dirty="0"/>
              <a:t>точка на въртене</a:t>
            </a:r>
          </a:p>
        </p:txBody>
      </p:sp>
      <p:sp>
        <p:nvSpPr>
          <p:cNvPr id="22" name="Freeform 21"/>
          <p:cNvSpPr/>
          <p:nvPr/>
        </p:nvSpPr>
        <p:spPr>
          <a:xfrm>
            <a:off x="4634753" y="4370294"/>
            <a:ext cx="717578" cy="770887"/>
          </a:xfrm>
          <a:custGeom>
            <a:avLst/>
            <a:gdLst>
              <a:gd name="connsiteX0" fmla="*/ 746281 w 746281"/>
              <a:gd name="connsiteY0" fmla="*/ 733981 h 733981"/>
              <a:gd name="connsiteX1" fmla="*/ 0 w 746281"/>
              <a:gd name="connsiteY1" fmla="*/ 0 h 733981"/>
              <a:gd name="connsiteX0" fmla="*/ 746281 w 746281"/>
              <a:gd name="connsiteY0" fmla="*/ 733981 h 733983"/>
              <a:gd name="connsiteX1" fmla="*/ 0 w 746281"/>
              <a:gd name="connsiteY1" fmla="*/ 0 h 733983"/>
              <a:gd name="connsiteX0" fmla="*/ 746281 w 746281"/>
              <a:gd name="connsiteY0" fmla="*/ 733981 h 733983"/>
              <a:gd name="connsiteX1" fmla="*/ 0 w 746281"/>
              <a:gd name="connsiteY1" fmla="*/ 0 h 733983"/>
              <a:gd name="connsiteX0" fmla="*/ 717578 w 717578"/>
              <a:gd name="connsiteY0" fmla="*/ 770885 h 770887"/>
              <a:gd name="connsiteX1" fmla="*/ 0 w 717578"/>
              <a:gd name="connsiteY1" fmla="*/ 0 h 770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7578" h="770887">
                <a:moveTo>
                  <a:pt x="717578" y="770885"/>
                </a:moveTo>
                <a:cubicBezTo>
                  <a:pt x="62873" y="772252"/>
                  <a:pt x="396377" y="88843"/>
                  <a:pt x="0" y="0"/>
                </a:cubicBezTo>
              </a:path>
            </a:pathLst>
          </a:custGeom>
          <a:noFill/>
          <a:ln w="3175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0744905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Движение</a:t>
            </a:r>
          </a:p>
          <a:p>
            <a:pPr lvl="1"/>
            <a:r>
              <a:rPr lang="bg-BG" dirty="0"/>
              <a:t>Заради подходящия избор на нулевата точка, достатъчно е само въртене</a:t>
            </a:r>
          </a:p>
          <a:p>
            <a:pPr lvl="1"/>
            <a:r>
              <a:rPr lang="bg-BG" dirty="0"/>
              <a:t>Правим люлеене напред-назад, но при напред местим първата топка, а при назад – последната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sz="2800" dirty="0"/>
          </a:p>
          <a:p>
            <a:pPr lvl="1"/>
            <a:endParaRPr lang="bg-BG" sz="2800" dirty="0"/>
          </a:p>
          <a:p>
            <a:pPr lvl="1"/>
            <a:endParaRPr lang="bg-BG" dirty="0"/>
          </a:p>
          <a:p>
            <a:pPr marL="457200" lvl="1" indent="0" algn="r">
              <a:buNone/>
            </a:pPr>
            <a:r>
              <a:rPr lang="bg-BG" sz="1600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* Съжалявам, ако заради илюстрацията, най-вече лявата, ви са се </a:t>
            </a:r>
            <a:r>
              <a:rPr lang="bg-BG" sz="1600" i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прияли</a:t>
            </a:r>
            <a:r>
              <a:rPr lang="bg-BG" sz="1600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череши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39319" y="3733800"/>
            <a:ext cx="762000" cy="1981200"/>
            <a:chOff x="4724400" y="4038600"/>
            <a:chExt cx="762000" cy="19812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105400" y="4038600"/>
              <a:ext cx="0" cy="16002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4724400" y="525780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20" name="Group 19"/>
          <p:cNvGrpSpPr/>
          <p:nvPr/>
        </p:nvGrpSpPr>
        <p:grpSpPr>
          <a:xfrm rot="1800000">
            <a:off x="564809" y="3599815"/>
            <a:ext cx="762000" cy="1981200"/>
            <a:chOff x="4724400" y="4038600"/>
            <a:chExt cx="762000" cy="19812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105400" y="4038600"/>
              <a:ext cx="0" cy="16002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724400" y="5257800"/>
              <a:ext cx="762000" cy="762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28" name="Group 27"/>
          <p:cNvGrpSpPr/>
          <p:nvPr/>
        </p:nvGrpSpPr>
        <p:grpSpPr>
          <a:xfrm rot="19800000">
            <a:off x="1529521" y="3598844"/>
            <a:ext cx="762000" cy="1981200"/>
            <a:chOff x="4724400" y="4038600"/>
            <a:chExt cx="762000" cy="19812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105400" y="4038600"/>
              <a:ext cx="0" cy="16002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4724400" y="5257800"/>
              <a:ext cx="762000" cy="762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650600" y="3720353"/>
            <a:ext cx="762000" cy="1981200"/>
            <a:chOff x="4724400" y="4038600"/>
            <a:chExt cx="762000" cy="19812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5105400" y="4038600"/>
              <a:ext cx="0" cy="16002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724400" y="5257800"/>
              <a:ext cx="762000" cy="762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426047" y="3733800"/>
            <a:ext cx="762000" cy="1981200"/>
            <a:chOff x="4724400" y="4038600"/>
            <a:chExt cx="762000" cy="198120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105400" y="4038600"/>
              <a:ext cx="0" cy="16002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4724400" y="5257800"/>
              <a:ext cx="762000" cy="762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866188" y="3733800"/>
            <a:ext cx="762000" cy="1981200"/>
            <a:chOff x="4724400" y="4038600"/>
            <a:chExt cx="762000" cy="1981200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5105400" y="4038600"/>
              <a:ext cx="0" cy="16002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724400" y="5257800"/>
              <a:ext cx="762000" cy="762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4" name="Arc 3"/>
          <p:cNvSpPr/>
          <p:nvPr/>
        </p:nvSpPr>
        <p:spPr>
          <a:xfrm>
            <a:off x="-762000" y="1981200"/>
            <a:ext cx="4333494" cy="3886200"/>
          </a:xfrm>
          <a:prstGeom prst="arc">
            <a:avLst>
              <a:gd name="adj1" fmla="val 3121313"/>
              <a:gd name="adj2" fmla="val 7678754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60" name="Group 59"/>
          <p:cNvGrpSpPr/>
          <p:nvPr/>
        </p:nvGrpSpPr>
        <p:grpSpPr>
          <a:xfrm>
            <a:off x="4101237" y="3733800"/>
            <a:ext cx="762000" cy="1981200"/>
            <a:chOff x="4724400" y="4038600"/>
            <a:chExt cx="762000" cy="19812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5105400" y="4038600"/>
              <a:ext cx="0" cy="16002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4724400" y="525780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63" name="Group 62"/>
          <p:cNvGrpSpPr/>
          <p:nvPr/>
        </p:nvGrpSpPr>
        <p:grpSpPr>
          <a:xfrm rot="1800000">
            <a:off x="3626727" y="3599815"/>
            <a:ext cx="762000" cy="1981200"/>
            <a:chOff x="4724400" y="4038600"/>
            <a:chExt cx="762000" cy="198120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5105400" y="4038600"/>
              <a:ext cx="0" cy="16002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4724400" y="5257800"/>
              <a:ext cx="762000" cy="762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66" name="Arc 65"/>
          <p:cNvSpPr/>
          <p:nvPr/>
        </p:nvSpPr>
        <p:spPr>
          <a:xfrm>
            <a:off x="2299918" y="1981200"/>
            <a:ext cx="4333494" cy="3886200"/>
          </a:xfrm>
          <a:prstGeom prst="arc">
            <a:avLst>
              <a:gd name="adj1" fmla="val 5366634"/>
              <a:gd name="adj2" fmla="val 767875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67" name="Group 66"/>
          <p:cNvGrpSpPr/>
          <p:nvPr/>
        </p:nvGrpSpPr>
        <p:grpSpPr>
          <a:xfrm>
            <a:off x="7193119" y="3733800"/>
            <a:ext cx="762000" cy="1981200"/>
            <a:chOff x="4724400" y="4038600"/>
            <a:chExt cx="762000" cy="198120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5105400" y="4038600"/>
              <a:ext cx="0" cy="16002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4724400" y="525780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70" name="Group 69"/>
          <p:cNvGrpSpPr/>
          <p:nvPr/>
        </p:nvGrpSpPr>
        <p:grpSpPr>
          <a:xfrm rot="19800000">
            <a:off x="7683321" y="3598844"/>
            <a:ext cx="762000" cy="1981200"/>
            <a:chOff x="4724400" y="4038600"/>
            <a:chExt cx="762000" cy="19812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105400" y="4038600"/>
              <a:ext cx="0" cy="16002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4724400" y="5257800"/>
              <a:ext cx="762000" cy="762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73" name="Arc 72"/>
          <p:cNvSpPr/>
          <p:nvPr/>
        </p:nvSpPr>
        <p:spPr>
          <a:xfrm>
            <a:off x="5391800" y="1981200"/>
            <a:ext cx="4333494" cy="3886200"/>
          </a:xfrm>
          <a:prstGeom prst="arc">
            <a:avLst>
              <a:gd name="adj1" fmla="val 3121313"/>
              <a:gd name="adj2" fmla="val 5456294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3663147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 на </a:t>
            </a:r>
            <a:r>
              <a:rPr lang="en-US"/>
              <a:t>S0</a:t>
            </a:r>
            <a:r>
              <a:rPr lang="bg-BG"/>
              <a:t>8</a:t>
            </a:r>
            <a:r>
              <a:rPr lang="en-US"/>
              <a:t> E0</a:t>
            </a:r>
            <a:r>
              <a:rPr lang="bg-BG"/>
              <a:t>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Скорост</a:t>
            </a:r>
          </a:p>
          <a:p>
            <a:pPr lvl="1"/>
            <a:r>
              <a:rPr lang="bg-BG" dirty="0"/>
              <a:t>Вектор със случайна дължина</a:t>
            </a:r>
          </a:p>
          <a:p>
            <a:pPr lvl="1"/>
            <a:r>
              <a:rPr lang="bg-BG" dirty="0"/>
              <a:t>За да не се случи малък, винаги правим дължината му 0.5 с метода </a:t>
            </a:r>
            <a:r>
              <a:rPr lang="en-GB" dirty="0" err="1">
                <a:solidFill>
                  <a:schemeClr val="tx1"/>
                </a:solidFill>
              </a:rPr>
              <a:t>setLength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/>
              <a:t>Ограничение „вдясно“</a:t>
            </a:r>
          </a:p>
          <a:p>
            <a:pPr lvl="1"/>
            <a:r>
              <a:rPr lang="bg-BG" dirty="0"/>
              <a:t>Ограничение на игралното поле с </a:t>
            </a:r>
            <a:r>
              <a:rPr lang="en-US" dirty="0" err="1">
                <a:solidFill>
                  <a:schemeClr val="tx1"/>
                </a:solidFill>
              </a:rPr>
              <a:t>maxX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Отчита се и радиусът на топчето, т.е.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maxX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sizeX</a:t>
            </a:r>
            <a:r>
              <a:rPr lang="en-US" dirty="0">
                <a:solidFill>
                  <a:schemeClr val="tx1"/>
                </a:solidFill>
              </a:rPr>
              <a:t>/2 </a:t>
            </a:r>
            <a:r>
              <a:rPr lang="en-US" dirty="0">
                <a:solidFill>
                  <a:schemeClr val="tx1"/>
                </a:solidFill>
                <a:sym typeface="Symbol"/>
              </a:rPr>
              <a:t> </a:t>
            </a:r>
            <a:r>
              <a:rPr lang="en-US" dirty="0">
                <a:solidFill>
                  <a:schemeClr val="tx1"/>
                </a:solidFill>
              </a:rPr>
              <a:t>radius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5491853" y="3352800"/>
            <a:ext cx="604147" cy="2126298"/>
          </a:xfrm>
          <a:prstGeom prst="rect">
            <a:avLst/>
          </a:prstGeom>
          <a:pattFill prst="ltUp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9" name="Down Arrow 98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Удар „вдясно“</a:t>
            </a:r>
          </a:p>
          <a:p>
            <a:pPr lvl="1"/>
            <a:r>
              <a:rPr lang="bg-BG" dirty="0"/>
              <a:t>При </a:t>
            </a:r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bg-BG" baseline="-25000" dirty="0" err="1">
                <a:solidFill>
                  <a:schemeClr val="tx1"/>
                </a:solidFill>
              </a:rPr>
              <a:t>старо</a:t>
            </a:r>
            <a:r>
              <a:rPr lang="bg-BG" dirty="0" err="1">
                <a:solidFill>
                  <a:schemeClr val="tx1"/>
                </a:solidFill>
              </a:rPr>
              <a:t>+</a:t>
            </a:r>
            <a:r>
              <a:rPr lang="en-US" dirty="0" err="1">
                <a:solidFill>
                  <a:schemeClr val="tx1"/>
                </a:solidFill>
              </a:rPr>
              <a:t>v</a:t>
            </a:r>
            <a:r>
              <a:rPr lang="en-US" baseline="-25000" dirty="0" err="1">
                <a:solidFill>
                  <a:schemeClr val="tx1"/>
                </a:solidFill>
              </a:rPr>
              <a:t>x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  <a:sym typeface="Symbol"/>
              </a:rPr>
              <a:t> </a:t>
            </a:r>
            <a:r>
              <a:rPr lang="en-US" dirty="0" err="1">
                <a:solidFill>
                  <a:schemeClr val="tx1"/>
                </a:solidFill>
                <a:sym typeface="Symbol"/>
              </a:rPr>
              <a:t>maxX</a:t>
            </a:r>
            <a:r>
              <a:rPr lang="bg-BG" dirty="0">
                <a:solidFill>
                  <a:schemeClr val="tx1"/>
                </a:solidFill>
                <a:sym typeface="Symbol"/>
              </a:rPr>
              <a:t> </a:t>
            </a:r>
            <a:r>
              <a:rPr lang="bg-BG" dirty="0"/>
              <a:t>има удар „вдясно“</a:t>
            </a:r>
          </a:p>
          <a:p>
            <a:pPr lvl="1"/>
            <a:r>
              <a:rPr lang="bg-BG" dirty="0"/>
              <a:t>Обръщаме посоката с </a:t>
            </a:r>
            <a:r>
              <a:rPr lang="en-US" dirty="0" err="1">
                <a:solidFill>
                  <a:schemeClr val="tx1"/>
                </a:solidFill>
              </a:rPr>
              <a:t>v</a:t>
            </a:r>
            <a:r>
              <a:rPr lang="en-US" baseline="-25000" dirty="0" err="1">
                <a:solidFill>
                  <a:schemeClr val="tx1"/>
                </a:solidFill>
              </a:rPr>
              <a:t>x</a:t>
            </a:r>
            <a:r>
              <a:rPr lang="bg-BG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tx1"/>
                </a:solidFill>
                <a:sym typeface="Symbol"/>
              </a:rPr>
              <a:t></a:t>
            </a:r>
            <a:r>
              <a:rPr lang="en-US" dirty="0" err="1">
                <a:solidFill>
                  <a:schemeClr val="tx1"/>
                </a:solidFill>
              </a:rPr>
              <a:t>v</a:t>
            </a:r>
            <a:r>
              <a:rPr lang="en-US" baseline="-25000" dirty="0" err="1">
                <a:solidFill>
                  <a:schemeClr val="tx1"/>
                </a:solidFill>
              </a:rPr>
              <a:t>x</a:t>
            </a:r>
            <a:endParaRPr lang="en-US" baseline="-25000" dirty="0"/>
          </a:p>
          <a:p>
            <a:pPr lvl="1"/>
            <a:r>
              <a:rPr lang="bg-BG" dirty="0"/>
              <a:t>Изчисляваме новата позиция на топчето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bg-BG" baseline="-25000" dirty="0">
                <a:solidFill>
                  <a:schemeClr val="tx1"/>
                </a:solidFill>
              </a:rPr>
              <a:t>ново</a:t>
            </a:r>
            <a:r>
              <a:rPr lang="en-US" dirty="0">
                <a:solidFill>
                  <a:schemeClr val="tx1"/>
                </a:solidFill>
              </a:rPr>
              <a:t> = x</a:t>
            </a:r>
            <a:r>
              <a:rPr lang="bg-BG" baseline="-25000" dirty="0">
                <a:solidFill>
                  <a:schemeClr val="tx1"/>
                </a:solidFill>
              </a:rPr>
              <a:t>старо</a:t>
            </a:r>
            <a:r>
              <a:rPr lang="en-US" baseline="-25000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  <a:sym typeface="Symbol"/>
              </a:rPr>
              <a:t></a:t>
            </a:r>
            <a:r>
              <a:rPr lang="en-US" dirty="0">
                <a:solidFill>
                  <a:schemeClr val="tx1"/>
                </a:solidFill>
                <a:sym typeface="Symbol"/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</a:t>
            </a:r>
            <a:r>
              <a:rPr lang="en-US" baseline="-25000" dirty="0" err="1">
                <a:solidFill>
                  <a:schemeClr val="tx1"/>
                </a:solidFill>
              </a:rPr>
              <a:t>x</a:t>
            </a:r>
            <a:br>
              <a:rPr lang="en-US" dirty="0"/>
            </a:br>
            <a:br>
              <a:rPr lang="en-US" dirty="0"/>
            </a:br>
            <a:endParaRPr lang="bg-BG" dirty="0"/>
          </a:p>
        </p:txBody>
      </p:sp>
      <p:sp>
        <p:nvSpPr>
          <p:cNvPr id="6" name="Oval 5"/>
          <p:cNvSpPr/>
          <p:nvPr/>
        </p:nvSpPr>
        <p:spPr>
          <a:xfrm>
            <a:off x="2209800" y="3912086"/>
            <a:ext cx="1040914" cy="1040914"/>
          </a:xfrm>
          <a:prstGeom prst="ellipse">
            <a:avLst/>
          </a:prstGeom>
          <a:solidFill>
            <a:srgbClr val="4F81B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28800" y="5486400"/>
            <a:ext cx="6324600" cy="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80553" y="548640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bg-BG" baseline="-25000" dirty="0"/>
              <a:t>старо</a:t>
            </a:r>
          </a:p>
        </p:txBody>
      </p:sp>
      <p:sp>
        <p:nvSpPr>
          <p:cNvPr id="10" name="Oval 9"/>
          <p:cNvSpPr/>
          <p:nvPr/>
        </p:nvSpPr>
        <p:spPr>
          <a:xfrm>
            <a:off x="6251874" y="3894438"/>
            <a:ext cx="1040914" cy="1040914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TextBox 29"/>
          <p:cNvSpPr txBox="1"/>
          <p:nvPr/>
        </p:nvSpPr>
        <p:spPr>
          <a:xfrm>
            <a:off x="5171336" y="5498068"/>
            <a:ext cx="69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maxX</a:t>
            </a:r>
            <a:endParaRPr lang="bg-BG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4392224" y="3962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v</a:t>
            </a:r>
            <a:r>
              <a:rPr lang="en-US" baseline="-25000" dirty="0" err="1">
                <a:solidFill>
                  <a:srgbClr val="FF0000"/>
                </a:solidFill>
              </a:rPr>
              <a:t>x</a:t>
            </a:r>
            <a:endParaRPr lang="bg-BG" baseline="-250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726894" y="4419600"/>
            <a:ext cx="4054906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726894" y="4191000"/>
            <a:ext cx="0" cy="1307068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475355" y="3352800"/>
            <a:ext cx="16498" cy="21399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765494" y="4191000"/>
            <a:ext cx="0" cy="1288098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356179" y="548640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bg-BG" baseline="-25000" dirty="0"/>
              <a:t>старо</a:t>
            </a:r>
            <a:r>
              <a:rPr lang="bg-BG" dirty="0">
                <a:sym typeface="Symbol"/>
              </a:rPr>
              <a:t>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baseline="-25000" dirty="0"/>
              <a:t> </a:t>
            </a:r>
            <a:endParaRPr lang="bg-BG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1066800" y="355723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Старо положение на топчето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29400" y="3544669"/>
            <a:ext cx="1892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Ново (временно) положение</a:t>
            </a:r>
            <a:br>
              <a:rPr lang="bg-BG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</a:br>
            <a:r>
              <a:rPr lang="bg-BG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на топчето</a:t>
            </a:r>
          </a:p>
        </p:txBody>
      </p:sp>
      <p:sp>
        <p:nvSpPr>
          <p:cNvPr id="102" name="TextBox 101"/>
          <p:cNvSpPr txBox="1"/>
          <p:nvPr/>
        </p:nvSpPr>
        <p:spPr>
          <a:xfrm rot="16200000">
            <a:off x="5138997" y="3660857"/>
            <a:ext cx="98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Стена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414730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Стената действа като огледало</a:t>
            </a:r>
          </a:p>
          <a:p>
            <a:pPr lvl="1"/>
            <a:r>
              <a:rPr lang="bg-BG" dirty="0"/>
              <a:t>Колкото движението е навлязло в стената, с толкова трябва да се отрази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bg-BG" baseline="-25000" dirty="0">
                <a:solidFill>
                  <a:schemeClr val="tx1"/>
                </a:solidFill>
              </a:rPr>
              <a:t>крайно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maxX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/>
              </a:rPr>
              <a:t> </a:t>
            </a:r>
            <a:r>
              <a:rPr lang="en-US" dirty="0">
                <a:solidFill>
                  <a:schemeClr val="tx1"/>
                </a:solidFill>
              </a:rPr>
              <a:t>(x</a:t>
            </a:r>
            <a:r>
              <a:rPr lang="bg-BG" baseline="-25000" dirty="0">
                <a:solidFill>
                  <a:schemeClr val="tx1"/>
                </a:solidFill>
              </a:rPr>
              <a:t>ново</a:t>
            </a:r>
            <a:r>
              <a:rPr lang="en-US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/>
              </a:rPr>
              <a:t> </a:t>
            </a:r>
            <a:r>
              <a:rPr lang="en-US" dirty="0" err="1">
                <a:solidFill>
                  <a:schemeClr val="tx1"/>
                </a:solidFill>
              </a:rPr>
              <a:t>maxX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/>
            </a:br>
            <a:br>
              <a:rPr lang="en-US" dirty="0"/>
            </a:b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5491853" y="3352800"/>
            <a:ext cx="604147" cy="2126298"/>
          </a:xfrm>
          <a:prstGeom prst="rect">
            <a:avLst/>
          </a:prstGeom>
          <a:pattFill prst="ltUp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828800" y="5486400"/>
            <a:ext cx="6324600" cy="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48130" y="548640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bg-BG" baseline="-25000" dirty="0"/>
              <a:t>крайно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71336" y="5498068"/>
            <a:ext cx="69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maxX</a:t>
            </a:r>
            <a:endParaRPr lang="bg-BG" baseline="-250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5475355" y="3352800"/>
            <a:ext cx="16498" cy="21399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253506" y="3894438"/>
            <a:ext cx="1040914" cy="1040914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36" name="Straight Arrow Connector 35"/>
          <p:cNvCxnSpPr>
            <a:stCxn id="26" idx="1"/>
          </p:cNvCxnSpPr>
          <p:nvPr/>
        </p:nvCxnSpPr>
        <p:spPr>
          <a:xfrm>
            <a:off x="5491853" y="4415949"/>
            <a:ext cx="128994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51733" y="548640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bg-BG" baseline="-25000" dirty="0"/>
              <a:t>ново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38400" y="355723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Крайно положение на топчето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29400" y="3544669"/>
            <a:ext cx="1892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Ново (временно) положение</a:t>
            </a:r>
            <a:br>
              <a:rPr lang="bg-BG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</a:br>
            <a:r>
              <a:rPr lang="bg-BG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на топчето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5138997" y="3660857"/>
            <a:ext cx="98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Стена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 flipH="1">
            <a:off x="3683833" y="3892103"/>
            <a:ext cx="1040914" cy="1040914"/>
          </a:xfrm>
          <a:prstGeom prst="ellipse">
            <a:avLst/>
          </a:prstGeom>
          <a:solidFill>
            <a:schemeClr val="accent1">
              <a:alpha val="30196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196453" y="4417590"/>
            <a:ext cx="1289947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212759" y="4191001"/>
            <a:ext cx="2552735" cy="1307067"/>
            <a:chOff x="4212759" y="4191000"/>
            <a:chExt cx="2552735" cy="2400083"/>
          </a:xfrm>
        </p:grpSpPr>
        <p:cxnSp>
          <p:nvCxnSpPr>
            <p:cNvPr id="40" name="Straight Arrow Connector 39"/>
            <p:cNvCxnSpPr/>
            <p:nvPr/>
          </p:nvCxnSpPr>
          <p:spPr>
            <a:xfrm flipH="1" flipV="1">
              <a:off x="6765494" y="4191000"/>
              <a:ext cx="0" cy="2394466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212759" y="4196617"/>
              <a:ext cx="0" cy="2394466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5486400" y="4045563"/>
            <a:ext cx="11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bg-BG" baseline="-25000" dirty="0">
                <a:solidFill>
                  <a:srgbClr val="FF0000"/>
                </a:solidFill>
              </a:rPr>
              <a:t>ново</a:t>
            </a:r>
            <a:r>
              <a:rPr lang="bg-BG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maxX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00370" y="4043228"/>
            <a:ext cx="11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bg-BG" baseline="-25000" dirty="0">
                <a:solidFill>
                  <a:srgbClr val="FF0000"/>
                </a:solidFill>
              </a:rPr>
              <a:t>ново</a:t>
            </a:r>
            <a:r>
              <a:rPr lang="bg-BG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maxX</a:t>
            </a:r>
            <a:endParaRPr lang="bg-B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80912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8</a:t>
            </a:r>
            <a:r>
              <a:rPr lang="en-US" dirty="0"/>
              <a:t> E0</a:t>
            </a:r>
            <a:r>
              <a:rPr lang="bg-BG" dirty="0"/>
              <a:t>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Скорост</a:t>
            </a:r>
          </a:p>
          <a:p>
            <a:pPr lvl="1"/>
            <a:r>
              <a:rPr lang="bg-BG" dirty="0"/>
              <a:t>Случаен вектор като посока и дължина</a:t>
            </a:r>
          </a:p>
          <a:p>
            <a:pPr lvl="1"/>
            <a:r>
              <a:rPr lang="bg-BG" dirty="0"/>
              <a:t>За да не се случи малък, винаги фиксираме дължината му с метода </a:t>
            </a:r>
            <a:r>
              <a:rPr lang="en-GB" dirty="0" err="1">
                <a:solidFill>
                  <a:schemeClr val="tx1"/>
                </a:solidFill>
              </a:rPr>
              <a:t>setLength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/>
              <a:t>Ограничения</a:t>
            </a:r>
          </a:p>
          <a:p>
            <a:pPr lvl="1"/>
            <a:r>
              <a:rPr lang="bg-BG" dirty="0"/>
              <a:t>По аналогичен начин като при </a:t>
            </a:r>
            <a:r>
              <a:rPr lang="en-US" dirty="0"/>
              <a:t>S08 E01</a:t>
            </a:r>
          </a:p>
          <a:p>
            <a:pPr lvl="1"/>
            <a:r>
              <a:rPr lang="bg-BG" dirty="0"/>
              <a:t>Ограничения от четири страни</a:t>
            </a:r>
          </a:p>
          <a:p>
            <a:pPr lvl="1"/>
            <a:r>
              <a:rPr lang="bg-BG" dirty="0"/>
              <a:t>Сменя се знакът само на съответната компонента на вектора на движение</a:t>
            </a:r>
          </a:p>
        </p:txBody>
      </p:sp>
    </p:spTree>
    <p:extLst>
      <p:ext uri="{BB962C8B-B14F-4D97-AF65-F5344CB8AC3E}">
        <p14:creationId xmlns:p14="http://schemas.microsoft.com/office/powerpoint/2010/main" val="222313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8</a:t>
            </a:r>
            <a:r>
              <a:rPr lang="en-US" dirty="0"/>
              <a:t> E03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Рикошет в 3</a:t>
            </a:r>
            <a:r>
              <a:rPr lang="en-US" dirty="0"/>
              <a:t>D</a:t>
            </a:r>
            <a:endParaRPr lang="bg-BG" dirty="0"/>
          </a:p>
          <a:p>
            <a:pPr lvl="1"/>
            <a:r>
              <a:rPr lang="bg-BG" dirty="0"/>
              <a:t>Аналогично на </a:t>
            </a:r>
            <a:r>
              <a:rPr lang="en-US" dirty="0"/>
              <a:t>S08 E02,</a:t>
            </a:r>
            <a:r>
              <a:rPr lang="bg-BG" dirty="0"/>
              <a:t> но вече се следи за удар и по </a:t>
            </a:r>
            <a:r>
              <a:rPr lang="en-US" dirty="0"/>
              <a:t>Y</a:t>
            </a:r>
          </a:p>
          <a:p>
            <a:r>
              <a:rPr lang="bg-BG" dirty="0"/>
              <a:t>Гравитация</a:t>
            </a:r>
          </a:p>
          <a:p>
            <a:pPr lvl="1"/>
            <a:r>
              <a:rPr lang="bg-BG" dirty="0"/>
              <a:t>Константен вектор, сочещ надолу</a:t>
            </a:r>
          </a:p>
          <a:p>
            <a:pPr lvl="1"/>
            <a:r>
              <a:rPr lang="bg-BG" dirty="0"/>
              <a:t>Добавя се към вектора на скоростта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8</a:t>
            </a:r>
            <a:r>
              <a:rPr lang="en-US" dirty="0"/>
              <a:t> E0</a:t>
            </a:r>
            <a:r>
              <a:rPr lang="bg-BG" dirty="0"/>
              <a:t>4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Разпльокване</a:t>
            </a:r>
            <a:endParaRPr lang="en-US" dirty="0"/>
          </a:p>
          <a:p>
            <a:pPr lvl="1"/>
            <a:r>
              <a:rPr lang="bg-BG" dirty="0"/>
              <a:t>Горният край е на оригиналното си място</a:t>
            </a:r>
          </a:p>
          <a:p>
            <a:pPr lvl="1"/>
            <a:r>
              <a:rPr lang="bg-BG" dirty="0">
                <a:latin typeface="Candara"/>
              </a:rPr>
              <a:t>Долният край се опира в земята</a:t>
            </a:r>
          </a:p>
          <a:p>
            <a:pPr lvl="1"/>
            <a:r>
              <a:rPr lang="bg-BG" dirty="0">
                <a:latin typeface="Candara"/>
              </a:rPr>
              <a:t>Новият център е по средата</a:t>
            </a:r>
            <a:endParaRPr lang="en-US" dirty="0">
              <a:solidFill>
                <a:schemeClr val="tx1"/>
              </a:solidFill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5221899"/>
            <a:ext cx="28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</a:t>
            </a:r>
            <a:endParaRPr lang="bg-BG" baseline="-25000" dirty="0"/>
          </a:p>
        </p:txBody>
      </p:sp>
      <p:cxnSp>
        <p:nvCxnSpPr>
          <p:cNvPr id="10" name="Straight Arrow Connector 9"/>
          <p:cNvCxnSpPr>
            <a:stCxn id="4" idx="1"/>
          </p:cNvCxnSpPr>
          <p:nvPr/>
        </p:nvCxnSpPr>
        <p:spPr>
          <a:xfrm flipH="1">
            <a:off x="3909030" y="5896960"/>
            <a:ext cx="872137" cy="288105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5105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Без </a:t>
            </a:r>
            <a:r>
              <a:rPr lang="bg-BG" dirty="0" err="1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разпльокване</a:t>
            </a:r>
            <a:endParaRPr lang="bg-BG" dirty="0">
              <a:solidFill>
                <a:srgbClr val="0070C0"/>
              </a:solidFill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828798" y="5880462"/>
            <a:ext cx="5867401" cy="620644"/>
            <a:chOff x="1828799" y="5880462"/>
            <a:chExt cx="2139916" cy="620644"/>
          </a:xfrm>
        </p:grpSpPr>
        <p:sp>
          <p:nvSpPr>
            <p:cNvPr id="4" name="Rectangle 3"/>
            <p:cNvSpPr/>
            <p:nvPr/>
          </p:nvSpPr>
          <p:spPr>
            <a:xfrm rot="5400000">
              <a:off x="2603492" y="5135884"/>
              <a:ext cx="604147" cy="2126298"/>
            </a:xfrm>
            <a:prstGeom prst="rect">
              <a:avLst/>
            </a:prstGeom>
            <a:pattFill prst="ltUp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>
              <a:off x="2898757" y="4810504"/>
              <a:ext cx="0" cy="213991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070946" y="6172200"/>
            <a:ext cx="98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Земя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 flipH="1">
            <a:off x="2139708" y="4687858"/>
            <a:ext cx="1518097" cy="1518097"/>
          </a:xfrm>
          <a:prstGeom prst="ellipse">
            <a:avLst/>
          </a:prstGeom>
          <a:solidFill>
            <a:schemeClr val="accent1">
              <a:alpha val="30196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828799" y="4697506"/>
            <a:ext cx="5746629" cy="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flipH="1">
            <a:off x="5568503" y="4697506"/>
            <a:ext cx="1518097" cy="1518097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TextBox 28"/>
          <p:cNvSpPr txBox="1"/>
          <p:nvPr/>
        </p:nvSpPr>
        <p:spPr>
          <a:xfrm>
            <a:off x="7315200" y="5105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С </a:t>
            </a:r>
            <a:r>
              <a:rPr lang="bg-BG" dirty="0" err="1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разпльокване</a:t>
            </a:r>
            <a:endParaRPr lang="bg-BG" dirty="0">
              <a:solidFill>
                <a:srgbClr val="0070C0"/>
              </a:solidFill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Oval 27"/>
          <p:cNvSpPr/>
          <p:nvPr/>
        </p:nvSpPr>
        <p:spPr>
          <a:xfrm flipH="1">
            <a:off x="5317256" y="4689963"/>
            <a:ext cx="2020588" cy="1153332"/>
          </a:xfrm>
          <a:prstGeom prst="ellipse">
            <a:avLst/>
          </a:prstGeom>
          <a:solidFill>
            <a:schemeClr val="accent1">
              <a:alpha val="30196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893649" y="5447838"/>
            <a:ext cx="1033583" cy="0"/>
          </a:xfrm>
          <a:prstGeom prst="straightConnector1">
            <a:avLst/>
          </a:prstGeom>
          <a:ln>
            <a:prstDash val="dash"/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35999" y="4483831"/>
            <a:ext cx="644774" cy="491581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err="1"/>
              <a:t>y+r</a:t>
            </a:r>
            <a:endParaRPr lang="bg-BG" dirty="0"/>
          </a:p>
        </p:txBody>
      </p:sp>
      <p:sp>
        <p:nvSpPr>
          <p:cNvPr id="34" name="TextBox 33"/>
          <p:cNvSpPr txBox="1"/>
          <p:nvPr/>
        </p:nvSpPr>
        <p:spPr>
          <a:xfrm>
            <a:off x="4200847" y="5683909"/>
            <a:ext cx="716294" cy="446892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-50</a:t>
            </a:r>
            <a:endParaRPr lang="bg-BG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075998" y="5257800"/>
            <a:ext cx="1250635" cy="0"/>
          </a:xfrm>
          <a:prstGeom prst="straightConnector1">
            <a:avLst/>
          </a:prstGeom>
          <a:ln>
            <a:prstDash val="dash"/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86273" y="4965558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y+r-50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2</a:t>
            </a:r>
            <a:endParaRPr lang="bg-BG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endCxn id="15" idx="0"/>
          </p:cNvCxnSpPr>
          <p:nvPr/>
        </p:nvCxnSpPr>
        <p:spPr>
          <a:xfrm flipV="1">
            <a:off x="2898756" y="4687858"/>
            <a:ext cx="0" cy="759048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30784" y="48884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</a:t>
            </a:r>
            <a:endParaRPr lang="bg-BG" baseline="-25000" dirty="0"/>
          </a:p>
        </p:txBody>
      </p:sp>
      <p:cxnSp>
        <p:nvCxnSpPr>
          <p:cNvPr id="44" name="Straight Arrow Connector 43"/>
          <p:cNvCxnSpPr>
            <a:endCxn id="28" idx="0"/>
          </p:cNvCxnSpPr>
          <p:nvPr/>
        </p:nvCxnSpPr>
        <p:spPr>
          <a:xfrm flipH="1" flipV="1">
            <a:off x="6327550" y="4689963"/>
            <a:ext cx="1" cy="567837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8</a:t>
            </a:r>
            <a:r>
              <a:rPr lang="en-US" dirty="0"/>
              <a:t> E0</a:t>
            </a:r>
            <a:r>
              <a:rPr lang="bg-BG" dirty="0"/>
              <a:t>5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Улей</a:t>
            </a:r>
          </a:p>
          <a:p>
            <a:pPr lvl="1"/>
            <a:r>
              <a:rPr lang="bg-BG" dirty="0"/>
              <a:t>Чрез конструктивна геометрия</a:t>
            </a:r>
          </a:p>
          <a:p>
            <a:pPr lvl="1"/>
            <a:r>
              <a:rPr lang="bg-BG" dirty="0"/>
              <a:t>Улей = паралелепипед – конус</a:t>
            </a:r>
          </a:p>
          <a:p>
            <a:r>
              <a:rPr lang="bg-BG" dirty="0"/>
              <a:t>Движение на топките</a:t>
            </a:r>
          </a:p>
          <a:p>
            <a:pPr lvl="1"/>
            <a:r>
              <a:rPr lang="bg-BG" dirty="0"/>
              <a:t>По дъга от окръжност</a:t>
            </a:r>
          </a:p>
          <a:p>
            <a:pPr lvl="1"/>
            <a:r>
              <a:rPr lang="bg-BG" dirty="0"/>
              <a:t>Помним амплитудата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/>
              <a:t> </a:t>
            </a:r>
            <a:r>
              <a:rPr lang="bg-BG" dirty="0"/>
              <a:t>на ъгъла – това е най-голямото отместване при „люлеене“</a:t>
            </a:r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bg-BG" dirty="0"/>
              <a:t>Скоростта </a:t>
            </a:r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bg-BG" dirty="0"/>
              <a:t> е обратно пропорционална на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/>
              <a:t> (</a:t>
            </a:r>
            <a:r>
              <a:rPr lang="bg-BG" dirty="0"/>
              <a:t>вж. формулите за махало)</a:t>
            </a:r>
          </a:p>
          <a:p>
            <a:pPr lvl="1"/>
            <a:r>
              <a:rPr lang="bg-BG" dirty="0"/>
              <a:t>Текущото отклонение е синусоида с амплитуда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bg-BG" dirty="0"/>
              <a:t> и с параметър умножен по </a:t>
            </a:r>
            <a:r>
              <a:rPr lang="en-US" dirty="0">
                <a:solidFill>
                  <a:schemeClr val="tx1"/>
                </a:solidFill>
              </a:rPr>
              <a:t>v</a:t>
            </a:r>
          </a:p>
          <a:p>
            <a:pPr lvl="1"/>
            <a:r>
              <a:rPr lang="bg-BG" dirty="0"/>
              <a:t>На всяка стъпка намаляваме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bg-BG" dirty="0"/>
              <a:t> с 2</a:t>
            </a:r>
            <a:r>
              <a:rPr lang="bg-BG" dirty="0">
                <a:latin typeface="Candara"/>
              </a:rPr>
              <a:t>‰, т.е. симулираме загуба на енергия</a:t>
            </a:r>
          </a:p>
          <a:p>
            <a:r>
              <a:rPr lang="bg-BG" dirty="0">
                <a:latin typeface="Candara"/>
              </a:rPr>
              <a:t>Закъсняло пускане на топка</a:t>
            </a:r>
          </a:p>
          <a:p>
            <a:pPr lvl="1"/>
            <a:r>
              <a:rPr lang="bg-BG" dirty="0">
                <a:latin typeface="Candara"/>
              </a:rPr>
              <a:t>Всяка топка има случайно време на първоначално изчакване</a:t>
            </a:r>
            <a:r>
              <a:rPr lang="en-US" dirty="0">
                <a:latin typeface="Candara"/>
              </a:rPr>
              <a:t> </a:t>
            </a:r>
            <a:r>
              <a:rPr lang="en-US" dirty="0">
                <a:solidFill>
                  <a:schemeClr val="tx1"/>
                </a:solidFill>
                <a:latin typeface="Candara"/>
              </a:rPr>
              <a:t>balls[</a:t>
            </a:r>
            <a:r>
              <a:rPr lang="en-US" dirty="0" err="1">
                <a:solidFill>
                  <a:schemeClr val="tx1"/>
                </a:solidFill>
                <a:latin typeface="Candara"/>
              </a:rPr>
              <a:t>i</a:t>
            </a:r>
            <a:r>
              <a:rPr lang="en-US" dirty="0">
                <a:solidFill>
                  <a:schemeClr val="tx1"/>
                </a:solidFill>
                <a:latin typeface="Candara"/>
              </a:rPr>
              <a:t>].t</a:t>
            </a:r>
            <a:endParaRPr lang="bg-BG" dirty="0">
              <a:solidFill>
                <a:schemeClr val="tx1"/>
              </a:solidFill>
              <a:latin typeface="Candara"/>
            </a:endParaRPr>
          </a:p>
          <a:p>
            <a:pPr lvl="1"/>
            <a:r>
              <a:rPr lang="bg-BG" dirty="0">
                <a:latin typeface="Candara"/>
              </a:rPr>
              <a:t>Топката се движи, само ако е минал този момент</a:t>
            </a:r>
            <a:r>
              <a:rPr lang="en-US" dirty="0">
                <a:latin typeface="Candara"/>
              </a:rPr>
              <a:t>, </a:t>
            </a:r>
            <a:r>
              <a:rPr lang="bg-BG" dirty="0">
                <a:latin typeface="Candara"/>
              </a:rPr>
              <a:t>т.е. </a:t>
            </a:r>
            <a:r>
              <a:rPr lang="en-US" dirty="0">
                <a:solidFill>
                  <a:schemeClr val="tx1"/>
                </a:solidFill>
                <a:latin typeface="Candara"/>
              </a:rPr>
              <a:t>t&gt;balls[</a:t>
            </a:r>
            <a:r>
              <a:rPr lang="en-US" dirty="0" err="1">
                <a:solidFill>
                  <a:schemeClr val="tx1"/>
                </a:solidFill>
                <a:latin typeface="Candara"/>
              </a:rPr>
              <a:t>i</a:t>
            </a:r>
            <a:r>
              <a:rPr lang="en-US" dirty="0">
                <a:solidFill>
                  <a:schemeClr val="tx1"/>
                </a:solidFill>
                <a:latin typeface="Candara"/>
              </a:rPr>
              <a:t>].t</a:t>
            </a:r>
            <a:endParaRPr lang="bg-BG" dirty="0">
              <a:solidFill>
                <a:schemeClr val="tx1"/>
              </a:solidFill>
              <a:latin typeface="Candara"/>
            </a:endParaRPr>
          </a:p>
          <a:p>
            <a:pPr lvl="1"/>
            <a:r>
              <a:rPr lang="bg-BG" dirty="0">
                <a:latin typeface="Candara"/>
              </a:rPr>
              <a:t>Движението се пресмята спрямо изминалото време </a:t>
            </a:r>
            <a:r>
              <a:rPr lang="en-US" dirty="0" err="1">
                <a:solidFill>
                  <a:schemeClr val="tx1"/>
                </a:solidFill>
                <a:latin typeface="Candara"/>
              </a:rPr>
              <a:t>t</a:t>
            </a:r>
            <a:r>
              <a:rPr lang="en-US" dirty="0" err="1">
                <a:solidFill>
                  <a:schemeClr val="tx1"/>
                </a:solidFill>
                <a:latin typeface="Candara"/>
                <a:sym typeface="Symbol"/>
              </a:rPr>
              <a:t></a:t>
            </a:r>
            <a:r>
              <a:rPr lang="en-US" dirty="0" err="1">
                <a:solidFill>
                  <a:schemeClr val="tx1"/>
                </a:solidFill>
                <a:latin typeface="Candara"/>
              </a:rPr>
              <a:t>balls</a:t>
            </a:r>
            <a:r>
              <a:rPr lang="en-US" dirty="0">
                <a:solidFill>
                  <a:schemeClr val="tx1"/>
                </a:solidFill>
                <a:latin typeface="Candara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andara"/>
              </a:rPr>
              <a:t>i</a:t>
            </a:r>
            <a:r>
              <a:rPr lang="en-US" dirty="0">
                <a:solidFill>
                  <a:schemeClr val="tx1"/>
                </a:solidFill>
                <a:latin typeface="Candara"/>
              </a:rPr>
              <a:t>].t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556850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Office PowerPoint</Application>
  <PresentationFormat>On-screen Show (4:3)</PresentationFormat>
  <Paragraphs>92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Candara</vt:lpstr>
      <vt:lpstr>Symbol</vt:lpstr>
      <vt:lpstr>Office Theme</vt:lpstr>
      <vt:lpstr>PowerPoint Presentation</vt:lpstr>
      <vt:lpstr>Решение на S08 E01</vt:lpstr>
      <vt:lpstr>PowerPoint Presentation</vt:lpstr>
      <vt:lpstr>PowerPoint Presentation</vt:lpstr>
      <vt:lpstr>Решение на S08 E02</vt:lpstr>
      <vt:lpstr>Решение на S08 E03</vt:lpstr>
      <vt:lpstr>Решение на S08 E04</vt:lpstr>
      <vt:lpstr>Решение на S08 E05</vt:lpstr>
      <vt:lpstr>PowerPoint Presentation</vt:lpstr>
      <vt:lpstr>Решение на S08 E06*</vt:lpstr>
      <vt:lpstr>PowerPoint Presentation</vt:lpstr>
      <vt:lpstr>PowerPoint Presentation</vt:lpstr>
      <vt:lpstr>Край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2012-07-28T11:33:16Z</dcterms:created>
  <dcterms:modified xsi:type="dcterms:W3CDTF">2021-07-18T07:30:34Z</dcterms:modified>
</cp:coreProperties>
</file>