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A81E-C3E7-4D2D-B10A-E04D00CE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7E562-DA0C-4574-976F-E5A52B10C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A2B3-A122-46FD-A27B-D1A6260F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65CD-2E23-47E2-995C-234A84AC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5DDC-65E1-48F2-9AAE-9B62BD4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64F2-019A-4075-B89C-00637B8C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067F-28AA-4278-8D78-C85DDEF7A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2A64-FEE7-41DB-B034-B2D5FD9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2C7C-8A83-463D-BC62-506519A8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7271-8A3E-4C65-A735-1B85626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2B548-5204-442F-B8E3-05B8A8818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498A-ED8D-41F6-83DD-5FDCE8F0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C27F-82DD-4156-B114-54883B1A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270E-7B93-45F4-B22D-6F8C23EA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1FDE-B174-4CCA-B297-6D0D67FA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441A-0E00-4B1C-8B70-06446162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18FA-1126-45ED-90EC-D632C5E4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43AE-6B7B-478B-A688-D72FD462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9754-4EDA-4B9E-9B7F-D7978343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CD0E-39E1-4664-9BF2-A71D3A42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B35C-DBE7-4BBD-AAA9-47F57EE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75B2-4C60-48C0-90DF-F7452772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6E93-986A-4909-BE10-40214908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B58D-9EE4-4165-911C-1EAC29B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C366-4464-44A9-8010-BCF53B8F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03C2-815F-4ACF-A050-F08B53B6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CD83-9E3B-4444-93BF-24443D6D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21A6-554E-47F7-9B70-D798A408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4548-B1C7-4E32-8C0D-48AFEFB9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3C1F-3D5F-4876-AFB5-64CA486A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B6879-D70A-4D16-8A17-C6503BF4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9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915-1F6B-4F08-BAC0-1C0C13A9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194A-48F1-44B4-B412-F6FFBD65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6FAAC-0106-463D-B084-1AE42A0C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4E1EC-67AF-4AD0-BDC5-B73B25FC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B05C4-0B6A-40D2-9EEF-A631C0737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4946B-BB34-4E6A-A1FE-DA75FBBA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2B209-E9F9-4CB1-81EE-DB53A545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2B983-B3E0-4363-9AB0-BB591127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94DE-64FA-4C01-86D2-7302A33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B57FD-7A56-4E4E-BFCD-3F65FB79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74440-261B-4186-B398-58DC7FFE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4FA0F-118C-4E1F-8789-C339A053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69176-BCC2-45C0-88B0-E3D1AC9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88F34-7464-4767-B02E-4E9F69E2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1FFF-733B-4BB3-8E17-4CCED6A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EF10-7A5A-4415-A013-ED017EFC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96B8-FF8F-450A-96ED-5826EDD3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45FFF-296C-49CF-8B3E-A10E7E74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488-75E2-4E68-808A-71A0CBE2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7306-286E-4534-8A28-1305324B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75B4-235A-4B97-AC6F-1242AE1A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8E6C-CADA-42DE-9DFA-C0934F0D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ED571-C9AE-4E2E-BA6A-A91EBD8F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33F9-8C7A-4073-9BC8-51B53F03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89F4B-3BD2-46B9-A3F6-390EFF48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F19B-2C88-4DA4-B10C-4A6B45FC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0AE2-BEB6-4EA3-A05A-2459103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7B0E4-44D1-4DBA-B6FF-BB8A132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E28AD-B198-4909-80EE-116114D96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C417-35A8-4FF9-8CB5-4845217FF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8781-138A-4A6D-89CD-BE48C6058D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5930-F3DA-4ECE-A1F3-634937D68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86E6-FA4E-4278-BAD1-634C5BC2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C8AC-0493-44DB-998B-ABB84565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A8C2-1F01-4F2D-A057-14F120720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Описание на данни чрез числови характеристики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672B0-B39B-467F-BE71-40E5BDE05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716-F4EB-43C1-8829-CA062E6F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76CC-F595-4750-8596-AE360240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Размаха е лесно да се пресметне, лесно да се интерпретира и е адекватна мярка за дисперсията на малки множества от данни.</a:t>
            </a:r>
          </a:p>
          <a:p>
            <a:r>
              <a:rPr lang="bg-BG" dirty="0"/>
              <a:t>За големи множества от данни, размаха не е адекватна мярка за дисперсия. </a:t>
            </a:r>
          </a:p>
          <a:p>
            <a:r>
              <a:rPr lang="bg-BG" dirty="0"/>
              <a:t>Фиг.2.7 две относителни честотни разпределения имат един и същи размах, но различна форма и дисперсия.</a:t>
            </a:r>
          </a:p>
          <a:p>
            <a:r>
              <a:rPr lang="bg-BG" dirty="0"/>
              <a:t>Да разгледаме множеството от наблюдения 5,7,1,2,4. Има средна 3.8. Ако </a:t>
            </a:r>
            <a:r>
              <a:rPr lang="en-US" dirty="0" err="1"/>
              <a:t>x_i</a:t>
            </a:r>
            <a:r>
              <a:rPr lang="en-US" dirty="0"/>
              <a:t> </a:t>
            </a:r>
            <a:r>
              <a:rPr lang="bg-BG" dirty="0"/>
              <a:t>е определено наблюдение, тогава отклонението на наблюдението от средната е (</a:t>
            </a:r>
            <a:r>
              <a:rPr lang="en-US" dirty="0" err="1"/>
              <a:t>x_i-xbar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128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5109-1EBF-4C02-A3EE-607D929A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9C41-9588-42C0-B0B0-FDCC0D0D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          xi-</a:t>
            </a:r>
            <a:r>
              <a:rPr lang="en-US" dirty="0" err="1"/>
              <a:t>xbar</a:t>
            </a:r>
            <a:r>
              <a:rPr lang="en-US" dirty="0"/>
              <a:t>        (xi-</a:t>
            </a:r>
            <a:r>
              <a:rPr lang="en-US" dirty="0" err="1"/>
              <a:t>xbar</a:t>
            </a:r>
            <a:r>
              <a:rPr lang="en-US" dirty="0"/>
              <a:t>)^2</a:t>
            </a:r>
          </a:p>
          <a:p>
            <a:r>
              <a:rPr lang="en-US" dirty="0"/>
              <a:t>5            1.2                1.44</a:t>
            </a:r>
          </a:p>
          <a:p>
            <a:r>
              <a:rPr lang="en-US" dirty="0"/>
              <a:t>7             3.2                 10.24</a:t>
            </a:r>
          </a:p>
          <a:p>
            <a:r>
              <a:rPr lang="en-US" dirty="0"/>
              <a:t>1              -2.8                7.84</a:t>
            </a:r>
          </a:p>
          <a:p>
            <a:r>
              <a:rPr lang="en-US" dirty="0"/>
              <a:t>2               -1.8                3.24</a:t>
            </a:r>
          </a:p>
          <a:p>
            <a:r>
              <a:rPr lang="en-US" dirty="0"/>
              <a:t>4                 0.2               0.04</a:t>
            </a:r>
          </a:p>
          <a:p>
            <a:r>
              <a:rPr lang="en-US" dirty="0"/>
              <a:t>19                 0                  22.8</a:t>
            </a:r>
            <a:endParaRPr lang="bg-BG" dirty="0"/>
          </a:p>
          <a:p>
            <a:r>
              <a:rPr lang="bg-BG" dirty="0"/>
              <a:t>Сумата на отклоненията във втората колона е 0. Затова е по-удобно да използваме третата колона.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EE1-901F-48D7-B034-2BFCEFDB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469F-2905-4950-8C73-9CA25C74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сумата на отклоненията повдигнати на квадрат, пресмятаме дисперсията. За да различаваме между извадковата дисперсия и популационната дисперсия, ще използваме символите </a:t>
            </a:r>
            <a:r>
              <a:rPr lang="en-US" dirty="0"/>
              <a:t>s^2 </a:t>
            </a:r>
            <a:r>
              <a:rPr lang="bg-BG" dirty="0"/>
              <a:t>за извадкова дисперсия и </a:t>
            </a:r>
            <a:r>
              <a:rPr lang="en-US" dirty="0"/>
              <a:t>sigma^2 </a:t>
            </a:r>
            <a:r>
              <a:rPr lang="bg-BG" dirty="0"/>
              <a:t>за популационна дисперсия.</a:t>
            </a:r>
          </a:p>
          <a:p>
            <a:r>
              <a:rPr lang="bg-BG" dirty="0"/>
              <a:t>Дисперсията е по-голяма, за данни които се различават много и по-малка, за данни които не се различават много.</a:t>
            </a:r>
          </a:p>
          <a:p>
            <a:r>
              <a:rPr lang="bg-BG" dirty="0"/>
              <a:t>Дисперсията на популация с </a:t>
            </a:r>
            <a:r>
              <a:rPr lang="en-US" dirty="0"/>
              <a:t>N </a:t>
            </a:r>
            <a:r>
              <a:rPr lang="bg-BG" dirty="0"/>
              <a:t>елемента е средното на квадратите на отклоненията на наблюдениата от популационното средно </a:t>
            </a:r>
            <a:r>
              <a:rPr lang="en-US" dirty="0"/>
              <a:t>mu.</a:t>
            </a:r>
          </a:p>
          <a:p>
            <a:r>
              <a:rPr lang="en-US" dirty="0"/>
              <a:t>Sigma^2=sum(</a:t>
            </a:r>
            <a:r>
              <a:rPr lang="en-US" dirty="0" err="1"/>
              <a:t>x_i</a:t>
            </a:r>
            <a:r>
              <a:rPr lang="en-US" dirty="0"/>
              <a:t>-mu)^2/N.</a:t>
            </a:r>
          </a:p>
        </p:txBody>
      </p:sp>
    </p:spTree>
    <p:extLst>
      <p:ext uri="{BB962C8B-B14F-4D97-AF65-F5344CB8AC3E}">
        <p14:creationId xmlns:p14="http://schemas.microsoft.com/office/powerpoint/2010/main" val="222949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3029-F193-411A-A8F2-09EB4C7A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42B9-CFD4-48D8-A3BF-5802661A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Много често няма да имаме налични всичките наблюдения и затова ще пресмятаме извадковата дисперсия на извадка с размер </a:t>
            </a:r>
            <a:r>
              <a:rPr lang="en-US" dirty="0"/>
              <a:t>n.</a:t>
            </a:r>
            <a:endParaRPr lang="bg-BG" dirty="0"/>
          </a:p>
          <a:p>
            <a:r>
              <a:rPr lang="bg-BG" dirty="0"/>
              <a:t>Извадковата дисперсия на извадка с размер </a:t>
            </a:r>
            <a:r>
              <a:rPr lang="en-US" dirty="0"/>
              <a:t>n e </a:t>
            </a:r>
            <a:r>
              <a:rPr lang="bg-BG" dirty="0"/>
              <a:t>сумата от отклоненията на наблюденията от тяхната средна </a:t>
            </a:r>
            <a:r>
              <a:rPr lang="en-US" dirty="0" err="1"/>
              <a:t>xbar</a:t>
            </a:r>
            <a:r>
              <a:rPr lang="en-US" dirty="0"/>
              <a:t> </a:t>
            </a:r>
            <a:r>
              <a:rPr lang="bg-BG" dirty="0"/>
              <a:t>повдигнати на квадрат и разделени на </a:t>
            </a:r>
            <a:r>
              <a:rPr lang="en-US" dirty="0"/>
              <a:t>(n-1). </a:t>
            </a:r>
            <a:r>
              <a:rPr lang="bg-BG" dirty="0"/>
              <a:t>Извадковата дисперсия се означава с </a:t>
            </a:r>
            <a:r>
              <a:rPr lang="en-US" dirty="0"/>
              <a:t>s^2 </a:t>
            </a:r>
            <a:r>
              <a:rPr lang="bg-BG" dirty="0"/>
              <a:t>и е дадена по формулата</a:t>
            </a:r>
          </a:p>
          <a:p>
            <a:r>
              <a:rPr lang="en-US" dirty="0"/>
              <a:t>s^2=sum (xi-</a:t>
            </a:r>
            <a:r>
              <a:rPr lang="en-US" dirty="0" err="1"/>
              <a:t>xbar</a:t>
            </a:r>
            <a:r>
              <a:rPr lang="en-US" dirty="0"/>
              <a:t>)^2/n-1.</a:t>
            </a:r>
          </a:p>
          <a:p>
            <a:r>
              <a:rPr lang="bg-BG" dirty="0"/>
              <a:t>За множеството от 5 наблюдения имаме следните резултати</a:t>
            </a:r>
          </a:p>
          <a:p>
            <a:r>
              <a:rPr lang="en-US" dirty="0"/>
              <a:t>Sum(xi-</a:t>
            </a:r>
            <a:r>
              <a:rPr lang="en-US" dirty="0" err="1"/>
              <a:t>xbar</a:t>
            </a:r>
            <a:r>
              <a:rPr lang="en-US" dirty="0"/>
              <a:t>)^2=22.8, s^2=22.8/4=5.7.</a:t>
            </a:r>
          </a:p>
        </p:txBody>
      </p:sp>
    </p:spTree>
    <p:extLst>
      <p:ext uri="{BB962C8B-B14F-4D97-AF65-F5344CB8AC3E}">
        <p14:creationId xmlns:p14="http://schemas.microsoft.com/office/powerpoint/2010/main" val="89213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98E-0C21-4DDB-9249-177BAC49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12AF-43CE-4377-832B-54BFA749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Стандартното отклонение на множество от наблюдения е равно на корен квадратен от дисперсията.</a:t>
            </a:r>
          </a:p>
          <a:p>
            <a:r>
              <a:rPr lang="bg-BG" dirty="0"/>
              <a:t>Вземайки корен квадратен от дисперсията, ние се връщаме към оригиналните мерни единици.</a:t>
            </a:r>
          </a:p>
          <a:p>
            <a:r>
              <a:rPr lang="bg-BG" dirty="0"/>
              <a:t>За множеството с </a:t>
            </a:r>
            <a:r>
              <a:rPr lang="en-US" dirty="0"/>
              <a:t>n=5, </a:t>
            </a:r>
            <a:r>
              <a:rPr lang="bg-BG" dirty="0"/>
              <a:t>получаваме </a:t>
            </a:r>
            <a:r>
              <a:rPr lang="en-US" dirty="0"/>
              <a:t>s^2=5.7. </a:t>
            </a:r>
            <a:r>
              <a:rPr lang="bg-BG" dirty="0"/>
              <a:t>Така че, </a:t>
            </a:r>
            <a:r>
              <a:rPr lang="en-US" dirty="0"/>
              <a:t>s=2.39.</a:t>
            </a:r>
          </a:p>
          <a:p>
            <a:r>
              <a:rPr lang="bg-BG" dirty="0"/>
              <a:t>Компютационна формула за изчисляване на </a:t>
            </a:r>
            <a:r>
              <a:rPr lang="en-US" dirty="0"/>
              <a:t>s^2.</a:t>
            </a:r>
          </a:p>
          <a:p>
            <a:r>
              <a:rPr lang="en-US" dirty="0"/>
              <a:t>s^2= sum xi^2- (sum xi)^2/n/n-1.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8565-E184-4A9A-AA93-7CCFDA99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3ED7-C4BB-4CBB-8FDC-D903C3F7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2.5 Изчислете дисперсията и стандартното отклонение за наблюденията 5,7,1,2,4. Използвайте компютационната формула за </a:t>
            </a:r>
            <a:r>
              <a:rPr lang="en-US" dirty="0"/>
              <a:t>s^2 </a:t>
            </a:r>
            <a:r>
              <a:rPr lang="bg-BG" dirty="0"/>
              <a:t>и сравнете резултатите с оригиналната формула за </a:t>
            </a:r>
            <a:r>
              <a:rPr lang="en-US" dirty="0"/>
              <a:t>s^2.</a:t>
            </a:r>
          </a:p>
          <a:p>
            <a:r>
              <a:rPr lang="en-US" dirty="0"/>
              <a:t>5 25</a:t>
            </a:r>
          </a:p>
          <a:p>
            <a:r>
              <a:rPr lang="en-US" dirty="0"/>
              <a:t>7 49</a:t>
            </a:r>
          </a:p>
          <a:p>
            <a:r>
              <a:rPr lang="en-US" dirty="0"/>
              <a:t>1 1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4 16</a:t>
            </a:r>
          </a:p>
          <a:p>
            <a:r>
              <a:rPr lang="en-US" dirty="0"/>
              <a:t>19 95</a:t>
            </a:r>
          </a:p>
        </p:txBody>
      </p:sp>
    </p:spTree>
    <p:extLst>
      <p:ext uri="{BB962C8B-B14F-4D97-AF65-F5344CB8AC3E}">
        <p14:creationId xmlns:p14="http://schemas.microsoft.com/office/powerpoint/2010/main" val="79122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E1D7-70A9-421B-BAD7-0920BE74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DB67-2C6B-4F25-909D-8A90D599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s^2=95-(19)^2/5/4=22.8/4=5.7</a:t>
            </a:r>
          </a:p>
          <a:p>
            <a:r>
              <a:rPr lang="bg-BG" dirty="0"/>
              <a:t>Получаваме същия резултат.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0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39D-F9D9-4078-A2D2-C57BDB83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Неравенство на Чебишев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2B70-2BB3-4850-B36A-BC62362A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</a:t>
            </a:r>
            <a:r>
              <a:rPr lang="en-US" dirty="0"/>
              <a:t>k </a:t>
            </a:r>
            <a:r>
              <a:rPr lang="bg-BG" dirty="0"/>
              <a:t>по-голямо или равно на 1 и множество от </a:t>
            </a:r>
            <a:r>
              <a:rPr lang="en-US" dirty="0"/>
              <a:t>n </a:t>
            </a:r>
            <a:r>
              <a:rPr lang="bg-BG" dirty="0"/>
              <a:t>наблюдения , поне </a:t>
            </a:r>
            <a:r>
              <a:rPr lang="en-US" dirty="0"/>
              <a:t>[1-(1/k)^2]</a:t>
            </a:r>
            <a:r>
              <a:rPr lang="bg-BG" dirty="0"/>
              <a:t> от наблюденията ще лежи между </a:t>
            </a:r>
            <a:r>
              <a:rPr lang="en-US" dirty="0"/>
              <a:t>k </a:t>
            </a:r>
            <a:r>
              <a:rPr lang="bg-BG" dirty="0"/>
              <a:t>стандартни отклонения от тяхната средна.</a:t>
            </a:r>
          </a:p>
          <a:p>
            <a:r>
              <a:rPr lang="bg-BG" dirty="0"/>
              <a:t>Неравенството на Чебишев може да се представи към всяко множество от наблюдения и може да се използва да опише както извадка така и популация.</a:t>
            </a:r>
          </a:p>
          <a:p>
            <a:r>
              <a:rPr lang="bg-BG" dirty="0"/>
              <a:t>Таблица 2.3</a:t>
            </a:r>
            <a:endParaRPr lang="en-US" dirty="0"/>
          </a:p>
          <a:p>
            <a:r>
              <a:rPr lang="bg-BG" dirty="0"/>
              <a:t>1   1-1=0</a:t>
            </a:r>
          </a:p>
          <a:p>
            <a:r>
              <a:rPr lang="bg-BG" dirty="0"/>
              <a:t>2    1-(1/2)</a:t>
            </a:r>
            <a:r>
              <a:rPr lang="en-US" dirty="0"/>
              <a:t>^2=3/4</a:t>
            </a:r>
          </a:p>
          <a:p>
            <a:r>
              <a:rPr lang="en-US" dirty="0"/>
              <a:t>3    1-(1/3)^2=8/9.</a:t>
            </a:r>
          </a:p>
        </p:txBody>
      </p:sp>
    </p:spTree>
    <p:extLst>
      <p:ext uri="{BB962C8B-B14F-4D97-AF65-F5344CB8AC3E}">
        <p14:creationId xmlns:p14="http://schemas.microsoft.com/office/powerpoint/2010/main" val="230625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8B1E-F933-45D4-B105-97D6EEF7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DA76-6E61-4A9C-BE5C-C7755370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От Таблица 2.3 неравенството дава следните резултати</a:t>
            </a:r>
          </a:p>
          <a:p>
            <a:r>
              <a:rPr lang="bg-BG" dirty="0"/>
              <a:t>Поне нито едно от наблюденията лежи в интервала (</a:t>
            </a:r>
            <a:r>
              <a:rPr lang="en-US" dirty="0"/>
              <a:t>mu-sigma, mu +sigma)</a:t>
            </a:r>
          </a:p>
          <a:p>
            <a:r>
              <a:rPr lang="bg-BG" dirty="0"/>
              <a:t>Поне 75% от наблюденията лежат в интервала (</a:t>
            </a:r>
            <a:r>
              <a:rPr lang="en-US" dirty="0"/>
              <a:t>mu – 2sigma, mu + 2sigma)</a:t>
            </a:r>
          </a:p>
          <a:p>
            <a:r>
              <a:rPr lang="bg-BG" dirty="0"/>
              <a:t>Поне 8/9 от наблюденията лежат в интервала (</a:t>
            </a:r>
            <a:r>
              <a:rPr lang="en-US" dirty="0"/>
              <a:t>mu – 3sigma, mu + 3sigma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Въпреки, че първото твърдение не е много полезно, другите 2 стойности на </a:t>
            </a:r>
            <a:r>
              <a:rPr lang="en-US" dirty="0"/>
              <a:t>k </a:t>
            </a:r>
            <a:r>
              <a:rPr lang="bg-BG" dirty="0"/>
              <a:t>дават полезна информация за пропорцията на наблюдения, които попадат в определен интервал. Стойностите </a:t>
            </a:r>
            <a:r>
              <a:rPr lang="en-US" dirty="0"/>
              <a:t>k=2</a:t>
            </a:r>
            <a:r>
              <a:rPr lang="bg-BG" dirty="0"/>
              <a:t> и</a:t>
            </a:r>
            <a:r>
              <a:rPr lang="en-US" dirty="0"/>
              <a:t> k=3</a:t>
            </a:r>
            <a:r>
              <a:rPr lang="bg-BG" dirty="0"/>
              <a:t> не са единствените стойности на </a:t>
            </a:r>
            <a:r>
              <a:rPr lang="en-US" dirty="0"/>
              <a:t>k, </a:t>
            </a:r>
            <a:r>
              <a:rPr lang="bg-BG" dirty="0"/>
              <a:t>които можем да използваме.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1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7658-8BCE-4605-B1A7-0476685E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06DA-BB88-48FC-93C6-93672F56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Например, пропорцията на наблюдения които попадат в </a:t>
            </a:r>
            <a:r>
              <a:rPr lang="en-US" dirty="0"/>
              <a:t>k=2.5</a:t>
            </a:r>
            <a:r>
              <a:rPr lang="bg-BG" dirty="0"/>
              <a:t> стандартни отклонения от средната е поне 1-</a:t>
            </a:r>
            <a:r>
              <a:rPr lang="en-US" dirty="0"/>
              <a:t>[1/2.5]^2=0.84.</a:t>
            </a:r>
          </a:p>
          <a:p>
            <a:r>
              <a:rPr lang="bg-BG" dirty="0"/>
              <a:t>Пример 2.6 Средното и дисперсията на извадка от </a:t>
            </a:r>
            <a:r>
              <a:rPr lang="en-US" dirty="0"/>
              <a:t>n=25 </a:t>
            </a:r>
            <a:r>
              <a:rPr lang="bg-BG" dirty="0"/>
              <a:t>наблюдения са 75 и 100, съответно. Използвайте неравенството на Чебишев, за да опишете разпределението на наблюденията.</a:t>
            </a:r>
          </a:p>
          <a:p>
            <a:r>
              <a:rPr lang="en-US" dirty="0" err="1"/>
              <a:t>xbar</a:t>
            </a:r>
            <a:r>
              <a:rPr lang="en-US" dirty="0"/>
              <a:t>=75, s^2=100, s=10. </a:t>
            </a:r>
            <a:r>
              <a:rPr lang="bg-BG" dirty="0"/>
              <a:t>Неравенсвото на Чебишев, твърди</a:t>
            </a:r>
          </a:p>
          <a:p>
            <a:r>
              <a:rPr lang="bg-BG" dirty="0"/>
              <a:t>Поне 3/4 от 25 наблюдения лежат в интервала (55,95)</a:t>
            </a:r>
          </a:p>
          <a:p>
            <a:r>
              <a:rPr lang="bg-BG" dirty="0"/>
              <a:t>Поне 8/9 от 25 наблюдения лежат в интервала (45,105)</a:t>
            </a:r>
          </a:p>
          <a:p>
            <a:r>
              <a:rPr lang="bg-BG" dirty="0"/>
              <a:t>Неравенството на Чебишев е много консервативно. Затова използваме поне в твърдението на неравенството.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F49-411B-4698-91B8-15948387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B692-8B1B-4C5D-B4A8-BDFB0670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Числови описателни мерки, свързани с популацията на наблюденията се наричат параметри; величините пресметнати от извадковите наблюдения се наричат статистики.</a:t>
            </a:r>
          </a:p>
          <a:p>
            <a:r>
              <a:rPr lang="bg-BG" dirty="0"/>
              <a:t>Централни мярки</a:t>
            </a:r>
          </a:p>
          <a:p>
            <a:r>
              <a:rPr lang="bg-BG" dirty="0"/>
              <a:t>Една от най-важните мярки е средната. На оста </a:t>
            </a:r>
            <a:r>
              <a:rPr lang="en-US" dirty="0"/>
              <a:t>x </a:t>
            </a:r>
            <a:r>
              <a:rPr lang="bg-BG" dirty="0"/>
              <a:t>се взема центъра на разпределението.</a:t>
            </a:r>
          </a:p>
          <a:p>
            <a:r>
              <a:rPr lang="bg-BG" dirty="0"/>
              <a:t>Пример 4: теглата на 30 новородени бебетата</a:t>
            </a:r>
          </a:p>
          <a:p>
            <a:r>
              <a:rPr lang="en-US" dirty="0"/>
              <a:t>Sum </a:t>
            </a:r>
            <a:r>
              <a:rPr lang="en-US" dirty="0" err="1"/>
              <a:t>x_i</a:t>
            </a:r>
            <a:r>
              <a:rPr lang="en-US" dirty="0"/>
              <a:t>/n=7.5 </a:t>
            </a:r>
            <a:r>
              <a:rPr lang="bg-BG" dirty="0"/>
              <a:t>паунда, 1&lt;</a:t>
            </a:r>
            <a:r>
              <a:rPr lang="en-US" dirty="0" err="1"/>
              <a:t>i</a:t>
            </a:r>
            <a:r>
              <a:rPr lang="en-US" dirty="0"/>
              <a:t>&lt;30.</a:t>
            </a:r>
          </a:p>
        </p:txBody>
      </p:sp>
    </p:spTree>
    <p:extLst>
      <p:ext uri="{BB962C8B-B14F-4D97-AF65-F5344CB8AC3E}">
        <p14:creationId xmlns:p14="http://schemas.microsoft.com/office/powerpoint/2010/main" val="186423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0706-2D8B-4937-9856-49FBEBD4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4CD3-31E4-45A8-85C9-EC7A095E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Друго правило за описание на дисперсията е когато разпределението е камбановидно. Колкото по-близко е разпределението до камбановидно, толкова по-акуратно ще е правилото. Тъй като, камбановидно разпределение се среща често в практиката, правилото се нарича емпирично правило.</a:t>
            </a:r>
          </a:p>
          <a:p>
            <a:r>
              <a:rPr lang="bg-BG" dirty="0"/>
              <a:t>Дадено разпределение, което е приблизително камбановидно:</a:t>
            </a:r>
          </a:p>
          <a:p>
            <a:r>
              <a:rPr lang="bg-BG" dirty="0"/>
              <a:t>Интервала (</a:t>
            </a:r>
            <a:r>
              <a:rPr lang="en-US" dirty="0"/>
              <a:t>mu –sigma, mu +sigma)</a:t>
            </a:r>
            <a:r>
              <a:rPr lang="bg-BG" dirty="0"/>
              <a:t> съдържа 68% от наблюденията.</a:t>
            </a:r>
          </a:p>
          <a:p>
            <a:r>
              <a:rPr lang="bg-BG" dirty="0"/>
              <a:t>Интервала (</a:t>
            </a:r>
            <a:r>
              <a:rPr lang="en-US" dirty="0"/>
              <a:t>mu-2sigma, mu +2sigma) </a:t>
            </a:r>
            <a:r>
              <a:rPr lang="bg-BG" dirty="0"/>
              <a:t>съдържа 95% от наблюденията.</a:t>
            </a:r>
          </a:p>
          <a:p>
            <a:r>
              <a:rPr lang="bg-BG" dirty="0"/>
              <a:t>Интервала (</a:t>
            </a:r>
            <a:r>
              <a:rPr lang="en-US" dirty="0"/>
              <a:t>mu -3sigma, mu +3sigma) </a:t>
            </a:r>
            <a:r>
              <a:rPr lang="bg-BG" dirty="0"/>
              <a:t>съдържа 99.7% от наблюденията.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1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1DAA-D452-4581-8ED0-82CBF552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46BF-4D42-4F91-94CC-F43FFBC0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Камбановидното разпределение също се нарича нормално разпределение. То ще бъде описано с подробности по-нататък.</a:t>
            </a:r>
          </a:p>
          <a:p>
            <a:r>
              <a:rPr lang="bg-BG" dirty="0"/>
              <a:t>Пример 2.7 Дължината за определено производство е измерена на 40 работници. Средното и стандартното отклонение са 12.8 и 1.7, съответно. Използвайте емпирично правило, за да опишете наблюденията.</a:t>
            </a:r>
          </a:p>
          <a:p>
            <a:r>
              <a:rPr lang="bg-BG" dirty="0"/>
              <a:t>За да опишете данните, пресметнете следните интервали</a:t>
            </a:r>
          </a:p>
          <a:p>
            <a:r>
              <a:rPr lang="bg-BG" dirty="0"/>
              <a:t>(</a:t>
            </a:r>
            <a:r>
              <a:rPr lang="en-US" dirty="0" err="1"/>
              <a:t>xbar</a:t>
            </a:r>
            <a:r>
              <a:rPr lang="en-US" dirty="0"/>
              <a:t> -+s)=12.8 - + 1.7 </a:t>
            </a:r>
            <a:r>
              <a:rPr lang="bg-BG" dirty="0"/>
              <a:t>или (11.1,14.5)</a:t>
            </a:r>
          </a:p>
          <a:p>
            <a:r>
              <a:rPr lang="bg-BG" dirty="0"/>
              <a:t>(</a:t>
            </a:r>
            <a:r>
              <a:rPr lang="en-US" dirty="0" err="1"/>
              <a:t>xbar</a:t>
            </a:r>
            <a:r>
              <a:rPr lang="en-US" dirty="0"/>
              <a:t> -+2s)=12.8-+2(1.7) </a:t>
            </a:r>
            <a:r>
              <a:rPr lang="bg-BG" dirty="0"/>
              <a:t>или (9.4,16.2)</a:t>
            </a:r>
          </a:p>
          <a:p>
            <a:r>
              <a:rPr lang="bg-BG" dirty="0"/>
              <a:t>(</a:t>
            </a:r>
            <a:r>
              <a:rPr lang="en-US" dirty="0" err="1"/>
              <a:t>xbar</a:t>
            </a:r>
            <a:r>
              <a:rPr lang="en-US" dirty="0"/>
              <a:t> -+3s)=12.8-+3(1.7) </a:t>
            </a:r>
            <a:r>
              <a:rPr lang="bg-BG" dirty="0"/>
              <a:t>или (7.7,17.9)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5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EFC8-3AD1-42B3-AA8F-2AD1A695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6379-06F7-4458-9267-979C5B51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Според емпиричното правило, приблизително 68% от наблюденията попадат в интервала (11.1, 14.5), приблизително  95% от наблюденията попадат в интервала (9.4, 16.2) и приблизително 99.7% попадат в интервала (7.7, 17.9).</a:t>
            </a:r>
          </a:p>
          <a:p>
            <a:r>
              <a:rPr lang="bg-BG" dirty="0"/>
              <a:t>Ако се съмнявате, че разпределението е камбановидно или искате да бъдете консервативни, може да приложите неравенството на Чебишев, за да бъдете абсолютно сигурни в твърдението си. Наравенството на Чебишев, гласи, че поне 3/4 от наблюденията попадат в интервала (9.4, 16.2) и поне 8/9 попадат в интервала (7.7, 17.9).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1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5E-061D-4671-A9B8-733C34ED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пресмятането на 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FDAC-04BC-4051-9957-AB833B82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Неравенството на Чебишев и Емпиричното правило се използват за откриване на груби грешки в изчисляването </a:t>
            </a:r>
            <a:r>
              <a:rPr lang="en-US" dirty="0"/>
              <a:t>s.  </a:t>
            </a:r>
            <a:r>
              <a:rPr lang="bg-BG" dirty="0"/>
              <a:t>Тези два метода  гласят, че в повечето време, наблюденията лежат в две стандартни отклонения от тяхната средна. Следователно наблюденията от най-голямото до най-малкото се намират измежду 4 стандартни отклонения.</a:t>
            </a:r>
          </a:p>
          <a:p>
            <a:r>
              <a:rPr lang="en-US" dirty="0"/>
              <a:t>R=4s , s =R/4.</a:t>
            </a:r>
          </a:p>
          <a:p>
            <a:r>
              <a:rPr lang="bg-BG" dirty="0"/>
              <a:t>Пример 2.9 Използваме апроксимацията на размаха, за да изчислим </a:t>
            </a:r>
            <a:r>
              <a:rPr lang="en-US" dirty="0"/>
              <a:t>s </a:t>
            </a:r>
            <a:r>
              <a:rPr lang="bg-BG" dirty="0"/>
              <a:t>за наблюденията 5,7,1,2,4.</a:t>
            </a:r>
          </a:p>
          <a:p>
            <a:r>
              <a:rPr lang="bg-BG" dirty="0"/>
              <a:t>Размаха на 5-те наблюдения е </a:t>
            </a:r>
            <a:r>
              <a:rPr lang="en-US" dirty="0"/>
              <a:t>R=7-1=6, s=R/4=6/4=1.5. s=2.4.</a:t>
            </a:r>
          </a:p>
        </p:txBody>
      </p:sp>
    </p:spTree>
    <p:extLst>
      <p:ext uri="{BB962C8B-B14F-4D97-AF65-F5344CB8AC3E}">
        <p14:creationId xmlns:p14="http://schemas.microsoft.com/office/powerpoint/2010/main" val="2045941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695-06B1-4DB7-AF11-3A3C7515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Мярка за относително намиране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1582-0E0A-4442-8F37-CDC5A2C7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Извадковата </a:t>
            </a:r>
            <a:r>
              <a:rPr lang="en-US" dirty="0"/>
              <a:t>z-score e</a:t>
            </a:r>
            <a:r>
              <a:rPr lang="bg-BG" dirty="0"/>
              <a:t> мярка за относително намиране.</a:t>
            </a:r>
          </a:p>
          <a:p>
            <a:r>
              <a:rPr lang="en-US" dirty="0"/>
              <a:t>z= x-</a:t>
            </a:r>
            <a:r>
              <a:rPr lang="en-US" dirty="0" err="1"/>
              <a:t>xbar</a:t>
            </a:r>
            <a:r>
              <a:rPr lang="en-US" dirty="0"/>
              <a:t>/s.</a:t>
            </a:r>
          </a:p>
          <a:p>
            <a:r>
              <a:rPr lang="en-US" dirty="0"/>
              <a:t>z-score </a:t>
            </a:r>
            <a:r>
              <a:rPr lang="bg-BG" dirty="0"/>
              <a:t>е мярка на разстоянието между стойността и средната, измерена в стандартно отклонение мерни единици.</a:t>
            </a:r>
          </a:p>
          <a:p>
            <a:r>
              <a:rPr lang="bg-BG" dirty="0"/>
              <a:t>Например, да предположим че, средната и стандарното отклонение за точките от теста са 25 и 4. </a:t>
            </a:r>
            <a:r>
              <a:rPr lang="en-US" dirty="0"/>
              <a:t>z-score </a:t>
            </a:r>
            <a:r>
              <a:rPr lang="bg-BG" dirty="0"/>
              <a:t>на наблюдението 30 е </a:t>
            </a:r>
          </a:p>
          <a:p>
            <a:r>
              <a:rPr lang="en-US" dirty="0"/>
              <a:t>z=30-25/4=1.25. </a:t>
            </a:r>
          </a:p>
          <a:p>
            <a:r>
              <a:rPr lang="bg-BG" dirty="0"/>
              <a:t>Вашия резултат от 30 лежи 1.25 стандартни отклонения над средната.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7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B01-5ECC-4DD0-AE7F-DAFC3551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0EE0-8D15-41BE-8A8F-464B9DFD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z-score </a:t>
            </a:r>
            <a:r>
              <a:rPr lang="bg-BG" dirty="0"/>
              <a:t>е ценна мярка при решаването дали определено наблюдение се среща достатъчно често или е екстремна стойност.</a:t>
            </a:r>
          </a:p>
          <a:p>
            <a:r>
              <a:rPr lang="bg-BG" dirty="0"/>
              <a:t>Пример 2.9 Да разгледаме извадка от 10 наблюдения </a:t>
            </a:r>
          </a:p>
          <a:p>
            <a:r>
              <a:rPr lang="bg-BG" dirty="0"/>
              <a:t>1,1,0,15, 2,3,4,0,1,3. Наблюдението </a:t>
            </a:r>
            <a:r>
              <a:rPr lang="en-US" dirty="0"/>
              <a:t>x=</a:t>
            </a:r>
            <a:r>
              <a:rPr lang="bg-BG" dirty="0"/>
              <a:t>15</a:t>
            </a:r>
            <a:r>
              <a:rPr lang="en-US" dirty="0"/>
              <a:t> </a:t>
            </a:r>
            <a:r>
              <a:rPr lang="bg-BG" dirty="0"/>
              <a:t>изглежда достатъчно голямо. Пресметнете </a:t>
            </a:r>
            <a:r>
              <a:rPr lang="en-US" dirty="0"/>
              <a:t>z-score </a:t>
            </a:r>
            <a:r>
              <a:rPr lang="bg-BG" dirty="0"/>
              <a:t>и рапортувайте вашите заключения.</a:t>
            </a:r>
          </a:p>
          <a:p>
            <a:r>
              <a:rPr lang="en-US" dirty="0" err="1"/>
              <a:t>xbar</a:t>
            </a:r>
            <a:r>
              <a:rPr lang="en-US" dirty="0"/>
              <a:t>=3.0 </a:t>
            </a:r>
            <a:r>
              <a:rPr lang="bg-BG" dirty="0"/>
              <a:t>и </a:t>
            </a:r>
            <a:r>
              <a:rPr lang="en-US" dirty="0"/>
              <a:t>s=4.42 </a:t>
            </a:r>
            <a:r>
              <a:rPr lang="bg-BG" dirty="0"/>
              <a:t>за 10-те наблюдения.</a:t>
            </a:r>
          </a:p>
          <a:p>
            <a:r>
              <a:rPr lang="en-US" dirty="0"/>
              <a:t>z=15-3/4.42=2.71.</a:t>
            </a:r>
          </a:p>
          <a:p>
            <a:r>
              <a:rPr lang="en-US" dirty="0"/>
              <a:t>15 </a:t>
            </a:r>
            <a:r>
              <a:rPr lang="bg-BG" dirty="0"/>
              <a:t>лежи 2.71 стандартни отклонения над извадковата средна </a:t>
            </a:r>
            <a:r>
              <a:rPr lang="en-US" dirty="0" err="1"/>
              <a:t>xbar</a:t>
            </a:r>
            <a:r>
              <a:rPr lang="en-US" dirty="0"/>
              <a:t>=3.0. </a:t>
            </a:r>
            <a:r>
              <a:rPr lang="bg-BG" dirty="0"/>
              <a:t>Макар, че </a:t>
            </a:r>
            <a:r>
              <a:rPr lang="en-US" dirty="0"/>
              <a:t>z-score </a:t>
            </a:r>
            <a:r>
              <a:rPr lang="bg-BG" dirty="0"/>
              <a:t>не надминава 3, то е достатъчно близко, така че може да  се заключи, че </a:t>
            </a:r>
            <a:r>
              <a:rPr lang="en-US" dirty="0"/>
              <a:t>x=15 </a:t>
            </a:r>
            <a:r>
              <a:rPr lang="bg-BG" dirty="0"/>
              <a:t>е екстремно наблюдение.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42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C9E0-CB03-4F36-B1AD-C503821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B929-E86B-40B5-B123-D016F9B8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Пърсентил е друга мярка за относително намиране и често се използва за големи множества от данни.</a:t>
            </a:r>
            <a:r>
              <a:rPr lang="en-US" dirty="0"/>
              <a:t>(</a:t>
            </a:r>
            <a:r>
              <a:rPr lang="bg-BG" dirty="0"/>
              <a:t>Пърсентилите не са много полезни за малки множества от данни</a:t>
            </a:r>
            <a:r>
              <a:rPr lang="en-US" dirty="0"/>
              <a:t>)</a:t>
            </a:r>
            <a:r>
              <a:rPr lang="bg-BG" dirty="0"/>
              <a:t>.</a:t>
            </a:r>
          </a:p>
          <a:p>
            <a:r>
              <a:rPr lang="bg-BG" dirty="0"/>
              <a:t>Нека множество от </a:t>
            </a:r>
            <a:r>
              <a:rPr lang="en-US" dirty="0"/>
              <a:t>n </a:t>
            </a:r>
            <a:r>
              <a:rPr lang="bg-BG" dirty="0"/>
              <a:t>наблюдения са наредени по големина</a:t>
            </a:r>
            <a:r>
              <a:rPr lang="en-US" dirty="0"/>
              <a:t>.</a:t>
            </a:r>
            <a:endParaRPr lang="bg-BG" dirty="0"/>
          </a:p>
          <a:p>
            <a:r>
              <a:rPr lang="en-US" dirty="0"/>
              <a:t>P-</a:t>
            </a:r>
            <a:r>
              <a:rPr lang="bg-BG" dirty="0"/>
              <a:t>тия пърсентил е стойността на </a:t>
            </a:r>
            <a:r>
              <a:rPr lang="en-US" dirty="0"/>
              <a:t>x, </a:t>
            </a:r>
            <a:r>
              <a:rPr lang="bg-BG" dirty="0"/>
              <a:t>която е по-голяма от </a:t>
            </a:r>
            <a:r>
              <a:rPr lang="en-US" dirty="0"/>
              <a:t>p%</a:t>
            </a:r>
            <a:r>
              <a:rPr lang="bg-BG" dirty="0"/>
              <a:t> от наблюденяита и (1-</a:t>
            </a:r>
            <a:r>
              <a:rPr lang="en-US" dirty="0"/>
              <a:t>p)% </a:t>
            </a:r>
            <a:r>
              <a:rPr lang="bg-BG" dirty="0"/>
              <a:t>по-малка.</a:t>
            </a:r>
            <a:endParaRPr lang="en-US" dirty="0"/>
          </a:p>
          <a:p>
            <a:r>
              <a:rPr lang="en-US" dirty="0"/>
              <a:t>50% </a:t>
            </a:r>
            <a:r>
              <a:rPr lang="bg-BG" dirty="0"/>
              <a:t>пърсентил е медианата. 25% е долния квартил, 75% е горния квартил.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5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1976-D6F5-4640-8159-117B9026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4973-B186-429A-8A2B-71BAB495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Пример 2.13 Намерете долния и горния квартил на множеството от наблюдения.</a:t>
            </a:r>
          </a:p>
          <a:p>
            <a:r>
              <a:rPr lang="bg-BG" dirty="0"/>
              <a:t>16,25,4,18,11,13,20,8,11,9.</a:t>
            </a:r>
          </a:p>
          <a:p>
            <a:r>
              <a:rPr lang="bg-BG" dirty="0"/>
              <a:t>Подреждаме наблюденията по големина.</a:t>
            </a:r>
          </a:p>
          <a:p>
            <a:r>
              <a:rPr lang="bg-BG" dirty="0"/>
              <a:t>4,8,9,11,11,13,16,18,20,25</a:t>
            </a:r>
          </a:p>
          <a:p>
            <a:r>
              <a:rPr lang="bg-BG" dirty="0"/>
              <a:t>Позицията на </a:t>
            </a:r>
            <a:r>
              <a:rPr lang="en-US" dirty="0"/>
              <a:t> Q1 </a:t>
            </a:r>
            <a:r>
              <a:rPr lang="bg-BG" dirty="0"/>
              <a:t>0.25(11)=2.75</a:t>
            </a:r>
          </a:p>
          <a:p>
            <a:r>
              <a:rPr lang="bg-BG" dirty="0"/>
              <a:t>Позицията на </a:t>
            </a:r>
            <a:r>
              <a:rPr lang="en-US" dirty="0"/>
              <a:t>Q3 </a:t>
            </a:r>
            <a:r>
              <a:rPr lang="bg-BG" dirty="0"/>
              <a:t>0.75(11)=8.25</a:t>
            </a:r>
          </a:p>
          <a:p>
            <a:r>
              <a:rPr lang="en-US" dirty="0"/>
              <a:t>Q1=8+0.75(9-8)=8.75</a:t>
            </a:r>
          </a:p>
          <a:p>
            <a:r>
              <a:rPr lang="en-US" dirty="0"/>
              <a:t>Q3=18 + 0.25(20-18)=18.5</a:t>
            </a:r>
          </a:p>
        </p:txBody>
      </p:sp>
    </p:spTree>
    <p:extLst>
      <p:ext uri="{BB962C8B-B14F-4D97-AF65-F5344CB8AC3E}">
        <p14:creationId xmlns:p14="http://schemas.microsoft.com/office/powerpoint/2010/main" val="3542676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480-19B9-4F04-BFE9-89648D01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81C8-22FE-4F25-91FA-118310A6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Тъй като </a:t>
            </a:r>
            <a:r>
              <a:rPr lang="en-US" dirty="0"/>
              <a:t>Q1</a:t>
            </a:r>
            <a:r>
              <a:rPr lang="bg-BG" dirty="0"/>
              <a:t> разделя данните на 25% под него и 75% над него, а </a:t>
            </a:r>
            <a:r>
              <a:rPr lang="en-US" dirty="0"/>
              <a:t>Q3</a:t>
            </a:r>
            <a:r>
              <a:rPr lang="bg-BG" dirty="0"/>
              <a:t> разделя данните на 75% под него и 25% над него, то разликата </a:t>
            </a:r>
            <a:endParaRPr lang="en-US" dirty="0"/>
          </a:p>
          <a:p>
            <a:r>
              <a:rPr lang="en-US" dirty="0"/>
              <a:t>Q3-Q1 </a:t>
            </a:r>
            <a:r>
              <a:rPr lang="bg-BG" dirty="0"/>
              <a:t>обхваща 50% от наблюденията и се нарича </a:t>
            </a:r>
            <a:r>
              <a:rPr lang="en-US" dirty="0"/>
              <a:t>interquartile range.</a:t>
            </a:r>
          </a:p>
          <a:p>
            <a:r>
              <a:rPr lang="bg-BG" dirty="0"/>
              <a:t>За данни от Пример 2.13 </a:t>
            </a:r>
            <a:r>
              <a:rPr lang="en-US" dirty="0"/>
              <a:t>IQR=18.5-8.75=9.75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BFC1-D610-4AA1-A666-A5CB5A8E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Five-Number Summary and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7FDE-9A4C-4022-B0B5-41CCBA6E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Five-Number Summary are</a:t>
            </a:r>
          </a:p>
          <a:p>
            <a:r>
              <a:rPr lang="en-US" dirty="0"/>
              <a:t>Min Q1 Q2 Q3 Max.</a:t>
            </a:r>
          </a:p>
          <a:p>
            <a:r>
              <a:rPr lang="bg-BG" dirty="0"/>
              <a:t>Как да конструираме диаграма с мустаци</a:t>
            </a:r>
          </a:p>
          <a:p>
            <a:r>
              <a:rPr lang="bg-BG" dirty="0"/>
              <a:t>Намерете медианата, </a:t>
            </a:r>
            <a:r>
              <a:rPr lang="en-US" dirty="0"/>
              <a:t>Q1 </a:t>
            </a:r>
            <a:r>
              <a:rPr lang="bg-BG" dirty="0"/>
              <a:t>и</a:t>
            </a:r>
            <a:r>
              <a:rPr lang="en-US" dirty="0"/>
              <a:t> Q3.</a:t>
            </a:r>
            <a:endParaRPr lang="bg-BG" dirty="0"/>
          </a:p>
          <a:p>
            <a:r>
              <a:rPr lang="bg-BG" dirty="0"/>
              <a:t>Начертайте хоризонтална линия, която представя скалата на измерванията.</a:t>
            </a:r>
          </a:p>
          <a:p>
            <a:r>
              <a:rPr lang="bg-BG" dirty="0"/>
              <a:t>Начертайте </a:t>
            </a:r>
            <a:r>
              <a:rPr lang="en-US" dirty="0"/>
              <a:t>box </a:t>
            </a:r>
            <a:r>
              <a:rPr lang="bg-BG" dirty="0"/>
              <a:t>точно над хоризонталната линия с ляв и десен край </a:t>
            </a:r>
            <a:r>
              <a:rPr lang="en-US" dirty="0"/>
              <a:t>Q1 </a:t>
            </a:r>
            <a:r>
              <a:rPr lang="bg-BG" dirty="0"/>
              <a:t>и</a:t>
            </a:r>
            <a:r>
              <a:rPr lang="en-US" dirty="0"/>
              <a:t> Q3</a:t>
            </a:r>
            <a:r>
              <a:rPr lang="bg-BG" dirty="0"/>
              <a:t>. Начертайте вертикална линия на мястото на медианата.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7D8B-6A02-4537-96F1-9AF8E815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028-8CEF-482C-95F6-C012A91E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Аритметичното средно на множество от наблюдения е много често срещана и полезна мярка на центъра. Мярката е често наричана средно аритметично или само средно на множество от наблюдения. С </a:t>
            </a:r>
            <a:r>
              <a:rPr lang="en-US" dirty="0" err="1"/>
              <a:t>xbar</a:t>
            </a:r>
            <a:r>
              <a:rPr lang="en-US" dirty="0"/>
              <a:t> </a:t>
            </a:r>
            <a:r>
              <a:rPr lang="bg-BG" dirty="0"/>
              <a:t>се означава извадковото средно, а с </a:t>
            </a:r>
            <a:r>
              <a:rPr lang="en-US" dirty="0"/>
              <a:t>mu </a:t>
            </a:r>
            <a:r>
              <a:rPr lang="bg-BG" dirty="0"/>
              <a:t>популационното средно.</a:t>
            </a:r>
          </a:p>
          <a:p>
            <a:r>
              <a:rPr lang="bg-BG" dirty="0"/>
              <a:t>Средното аритметично или средно на множество от </a:t>
            </a:r>
            <a:r>
              <a:rPr lang="en-US" dirty="0"/>
              <a:t>n </a:t>
            </a:r>
            <a:r>
              <a:rPr lang="bg-BG" dirty="0"/>
              <a:t>наблюдения е равно на сумата от наблюденията разделено на </a:t>
            </a:r>
            <a:r>
              <a:rPr lang="en-US" dirty="0"/>
              <a:t>n.</a:t>
            </a:r>
            <a:endParaRPr lang="bg-BG" dirty="0"/>
          </a:p>
          <a:p>
            <a:r>
              <a:rPr lang="bg-BG" dirty="0"/>
              <a:t>Пример 2.1 Имаме 5 наблюдения 2,9,11,5,6. Намерете средната на наблюденията. </a:t>
            </a:r>
            <a:r>
              <a:rPr lang="en-US" dirty="0" err="1"/>
              <a:t>xbar</a:t>
            </a:r>
            <a:r>
              <a:rPr lang="en-US" dirty="0"/>
              <a:t>=(2+9+11+5+6)/5=6.6.</a:t>
            </a:r>
          </a:p>
        </p:txBody>
      </p:sp>
    </p:spTree>
    <p:extLst>
      <p:ext uri="{BB962C8B-B14F-4D97-AF65-F5344CB8AC3E}">
        <p14:creationId xmlns:p14="http://schemas.microsoft.com/office/powerpoint/2010/main" val="3309329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CB29-B5B9-4D0B-8EB6-C55C4335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34F6-65CF-4382-B2C3-62DBA471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екстремни стойности</a:t>
            </a:r>
          </a:p>
          <a:p>
            <a:r>
              <a:rPr lang="en-US" dirty="0"/>
              <a:t>Q1-1.5IQR</a:t>
            </a:r>
          </a:p>
          <a:p>
            <a:r>
              <a:rPr lang="en-US" dirty="0"/>
              <a:t>Q3+1.5IQR</a:t>
            </a:r>
          </a:p>
          <a:p>
            <a:r>
              <a:rPr lang="bg-BG" dirty="0"/>
              <a:t>Всяко наблюдение извън тези граници е екстремна стойност.</a:t>
            </a:r>
          </a:p>
          <a:p>
            <a:r>
              <a:rPr lang="bg-BG" dirty="0"/>
              <a:t>Екстремната стойност се отбелязва с звездичка.</a:t>
            </a:r>
          </a:p>
          <a:p>
            <a:r>
              <a:rPr lang="bg-BG" dirty="0"/>
              <a:t>Пример 2.13 Постройте диаграма с мустаци на следните данни и потърсете екстремни стойности.</a:t>
            </a:r>
          </a:p>
          <a:p>
            <a:r>
              <a:rPr lang="bg-BG" dirty="0"/>
              <a:t>340, 300, 520, 340,320,290,260,330.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39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E5E-0E49-4EB8-9E52-9A214D38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F7F2-2305-47CC-B457-EA886963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n=8. </a:t>
            </a:r>
            <a:r>
              <a:rPr lang="bg-BG" dirty="0"/>
              <a:t>Данните са ранжирани като</a:t>
            </a:r>
          </a:p>
          <a:p>
            <a:pPr marL="0" indent="0">
              <a:buNone/>
            </a:pPr>
            <a:r>
              <a:rPr lang="bg-BG" dirty="0"/>
              <a:t>260, 290,300,320,330,340,340,520</a:t>
            </a:r>
          </a:p>
          <a:p>
            <a:pPr marL="0" indent="0">
              <a:buNone/>
            </a:pPr>
            <a:r>
              <a:rPr lang="bg-BG" dirty="0"/>
              <a:t>Позициите на медиана, </a:t>
            </a:r>
            <a:r>
              <a:rPr lang="en-US" dirty="0"/>
              <a:t>Q1, Q3 </a:t>
            </a:r>
            <a:r>
              <a:rPr lang="bg-BG" dirty="0"/>
              <a:t>са</a:t>
            </a:r>
          </a:p>
          <a:p>
            <a:pPr marL="0" indent="0">
              <a:buNone/>
            </a:pPr>
            <a:r>
              <a:rPr lang="bg-BG" dirty="0"/>
              <a:t>0.5(</a:t>
            </a:r>
            <a:r>
              <a:rPr lang="en-US" dirty="0"/>
              <a:t>9)=4.5</a:t>
            </a:r>
          </a:p>
          <a:p>
            <a:pPr marL="0" indent="0">
              <a:buNone/>
            </a:pPr>
            <a:r>
              <a:rPr lang="en-US" dirty="0"/>
              <a:t>0.25(9)=2.25</a:t>
            </a:r>
          </a:p>
          <a:p>
            <a:pPr marL="0" indent="0">
              <a:buNone/>
            </a:pPr>
            <a:r>
              <a:rPr lang="en-US" dirty="0"/>
              <a:t>0.75(9)=6.75</a:t>
            </a:r>
          </a:p>
          <a:p>
            <a:pPr marL="0" indent="0">
              <a:buNone/>
            </a:pPr>
            <a:r>
              <a:rPr lang="bg-BG" dirty="0"/>
              <a:t>Така, че </a:t>
            </a:r>
            <a:r>
              <a:rPr lang="en-US" dirty="0"/>
              <a:t>m=320+0.5(330-320)=325</a:t>
            </a:r>
          </a:p>
          <a:p>
            <a:pPr marL="0" indent="0">
              <a:buNone/>
            </a:pPr>
            <a:r>
              <a:rPr lang="en-US" dirty="0"/>
              <a:t>Q1=290+0.25(300-290)=290+2.5=292.5</a:t>
            </a:r>
          </a:p>
          <a:p>
            <a:pPr marL="0" indent="0">
              <a:buNone/>
            </a:pPr>
            <a:r>
              <a:rPr lang="en-US" dirty="0"/>
              <a:t>Q3=340+0.75*0=340</a:t>
            </a:r>
          </a:p>
        </p:txBody>
      </p:sp>
    </p:spTree>
    <p:extLst>
      <p:ext uri="{BB962C8B-B14F-4D97-AF65-F5344CB8AC3E}">
        <p14:creationId xmlns:p14="http://schemas.microsoft.com/office/powerpoint/2010/main" val="2241619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0CD7-2DBF-4BC7-A1CF-B65E0573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202F-DA11-42B8-9DC0-34AE721B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IQR=Q3-Q1=340-292.5=47.5</a:t>
            </a:r>
          </a:p>
          <a:p>
            <a:r>
              <a:rPr lang="en-US" dirty="0"/>
              <a:t>Q1-1.5IQR=292.5-1.5*47.5=221.25</a:t>
            </a:r>
          </a:p>
          <a:p>
            <a:r>
              <a:rPr lang="en-US" dirty="0"/>
              <a:t>Q3+1.5IQR=340+1.</a:t>
            </a:r>
            <a:r>
              <a:rPr lang="bg-BG" dirty="0"/>
              <a:t>5</a:t>
            </a:r>
            <a:r>
              <a:rPr lang="en-US" dirty="0"/>
              <a:t>*47.5=411.25</a:t>
            </a:r>
          </a:p>
          <a:p>
            <a:r>
              <a:rPr lang="bg-BG" dirty="0"/>
              <a:t>Стойността </a:t>
            </a:r>
            <a:r>
              <a:rPr lang="en-US" dirty="0"/>
              <a:t>x=520 </a:t>
            </a:r>
            <a:r>
              <a:rPr lang="bg-BG" dirty="0"/>
              <a:t>е единствената екстремна стойност отвъд горната граница(411.25).</a:t>
            </a:r>
          </a:p>
          <a:p>
            <a:r>
              <a:rPr lang="bg-BG" dirty="0"/>
              <a:t>Ако премахнем екстремната стойност, най-малката и най-голямата стойност са съответно </a:t>
            </a:r>
            <a:r>
              <a:rPr lang="en-US" dirty="0"/>
              <a:t>x=260 </a:t>
            </a:r>
            <a:r>
              <a:rPr lang="bg-BG" dirty="0"/>
              <a:t>и</a:t>
            </a:r>
            <a:r>
              <a:rPr lang="en-US" dirty="0"/>
              <a:t> x=340</a:t>
            </a:r>
            <a:r>
              <a:rPr lang="bg-BG" dirty="0"/>
              <a:t>. Тъй като стойността </a:t>
            </a:r>
            <a:r>
              <a:rPr lang="en-US" dirty="0"/>
              <a:t>x=340 </a:t>
            </a:r>
            <a:r>
              <a:rPr lang="bg-BG" dirty="0"/>
              <a:t>съвпада с </a:t>
            </a:r>
            <a:r>
              <a:rPr lang="en-US" dirty="0"/>
              <a:t>Q3, </a:t>
            </a:r>
            <a:r>
              <a:rPr lang="bg-BG" dirty="0"/>
              <a:t>няма мустак на дясно от кутията.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8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391-AD15-4E01-9748-06B9ED0D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DEC1-A125-4C28-91E0-9984946A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случай когато, честотата от наблюденията е повече от 1, имаме</a:t>
            </a:r>
          </a:p>
          <a:p>
            <a:r>
              <a:rPr lang="en-US" dirty="0" err="1"/>
              <a:t>xbar</a:t>
            </a:r>
            <a:r>
              <a:rPr lang="en-US" dirty="0"/>
              <a:t>=sum xi*</a:t>
            </a:r>
            <a:r>
              <a:rPr lang="en-US" dirty="0" err="1"/>
              <a:t>ni</a:t>
            </a:r>
            <a:r>
              <a:rPr lang="en-US" dirty="0"/>
              <a:t>/n</a:t>
            </a:r>
            <a:r>
              <a:rPr lang="bg-BG" dirty="0"/>
              <a:t>, където </a:t>
            </a:r>
            <a:r>
              <a:rPr lang="en-US" dirty="0"/>
              <a:t>xi e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bg-BG" dirty="0"/>
              <a:t>тото налюдение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bg-BG" dirty="0"/>
              <a:t>е честотата на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bg-BG" dirty="0"/>
              <a:t>тото наблюдение.</a:t>
            </a:r>
            <a:endParaRPr lang="en-US" dirty="0"/>
          </a:p>
          <a:p>
            <a:r>
              <a:rPr lang="bg-BG" dirty="0"/>
              <a:t>Например, да намерим средната на следния статистически ред:</a:t>
            </a:r>
          </a:p>
          <a:p>
            <a:r>
              <a:rPr lang="bg-BG" dirty="0"/>
              <a:t>5.6  5.8  6.1  6.2  6.7  6.8  7.1 7.2  7.5 7.7 7.8 7.9 8.0 8.2 8.5 8.6 9.0 9.4</a:t>
            </a:r>
          </a:p>
          <a:p>
            <a:r>
              <a:rPr lang="bg-BG" dirty="0"/>
              <a:t>1     1        1      1    1    3      1       2   2    4    2      1   1    3      2  1     2     1</a:t>
            </a:r>
          </a:p>
          <a:p>
            <a:r>
              <a:rPr lang="en-US" dirty="0" err="1"/>
              <a:t>xbar</a:t>
            </a:r>
            <a:r>
              <a:rPr lang="en-US" dirty="0"/>
              <a:t>=7.5 </a:t>
            </a:r>
            <a:r>
              <a:rPr lang="bg-BG" dirty="0"/>
              <a:t>паунда.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43AC72-EA79-4263-BA3F-9FD4EBFDB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69470"/>
              </p:ext>
            </p:extLst>
          </p:nvPr>
        </p:nvGraphicFramePr>
        <p:xfrm>
          <a:off x="1870364" y="729826"/>
          <a:ext cx="80286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82">
                  <a:extLst>
                    <a:ext uri="{9D8B030D-6E8A-4147-A177-3AD203B41FA5}">
                      <a16:colId xmlns:a16="http://schemas.microsoft.com/office/drawing/2014/main" val="3124437951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1975877301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3329098414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2482280467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2151986541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3185637814"/>
                    </a:ext>
                  </a:extLst>
                </a:gridCol>
                <a:gridCol w="212559">
                  <a:extLst>
                    <a:ext uri="{9D8B030D-6E8A-4147-A177-3AD203B41FA5}">
                      <a16:colId xmlns:a16="http://schemas.microsoft.com/office/drawing/2014/main" val="1740683886"/>
                    </a:ext>
                  </a:extLst>
                </a:gridCol>
                <a:gridCol w="596609">
                  <a:extLst>
                    <a:ext uri="{9D8B030D-6E8A-4147-A177-3AD203B41FA5}">
                      <a16:colId xmlns:a16="http://schemas.microsoft.com/office/drawing/2014/main" val="820738258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4288542800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3449821246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3710483494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2514928074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767467811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1755875186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1386702933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2674948994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1743657992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2922522012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3440282892"/>
                    </a:ext>
                  </a:extLst>
                </a:gridCol>
                <a:gridCol w="401082">
                  <a:extLst>
                    <a:ext uri="{9D8B030D-6E8A-4147-A177-3AD203B41FA5}">
                      <a16:colId xmlns:a16="http://schemas.microsoft.com/office/drawing/2014/main" val="3236094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40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5BF1-5C8D-45B0-B707-6857DF7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Медиана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0F38-0595-41F3-A4A9-C78F09A7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Втора мярка на централна тенденция е медианата, която представя средната позиция на множество от наблюдения наредени от най-малкото до най-голямото.</a:t>
            </a:r>
            <a:endParaRPr lang="en-US" dirty="0"/>
          </a:p>
          <a:p>
            <a:r>
              <a:rPr lang="bg-BG" dirty="0"/>
              <a:t>Пример 2.2 Да се намери медианата на множество от наблюдения 2,9,10,5,6. </a:t>
            </a:r>
            <a:r>
              <a:rPr lang="en-US" dirty="0"/>
              <a:t>n </a:t>
            </a:r>
            <a:r>
              <a:rPr lang="bg-BG" dirty="0"/>
              <a:t>е броя на наблюденията.</a:t>
            </a:r>
          </a:p>
          <a:p>
            <a:r>
              <a:rPr lang="bg-BG" dirty="0"/>
              <a:t>Подреждаме наблюдениата по големина 2,5,6,9,10.</a:t>
            </a:r>
          </a:p>
          <a:p>
            <a:r>
              <a:rPr lang="bg-BG" dirty="0"/>
              <a:t>Медианата  е </a:t>
            </a:r>
            <a:r>
              <a:rPr lang="en-US" dirty="0"/>
              <a:t> </a:t>
            </a:r>
            <a:r>
              <a:rPr lang="bg-BG" dirty="0"/>
              <a:t>на позиция 0.5*6=3 и </a:t>
            </a:r>
            <a:r>
              <a:rPr lang="en-US" dirty="0"/>
              <a:t>m=</a:t>
            </a:r>
            <a:r>
              <a:rPr lang="bg-BG" dirty="0"/>
              <a:t>6.</a:t>
            </a:r>
          </a:p>
          <a:p>
            <a:r>
              <a:rPr lang="bg-BG" dirty="0"/>
              <a:t>Пример 2.3 Да се намери медианата на множеството от наблюдения 2,5,6,9,10,27.  Медианата е  на позиция 0.5*7=3.5. Следователно, </a:t>
            </a:r>
            <a:r>
              <a:rPr lang="en-US" dirty="0"/>
              <a:t>m=6+0.5(9-6)</a:t>
            </a:r>
            <a:r>
              <a:rPr lang="bg-BG" dirty="0"/>
              <a:t>=7.5.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0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2F67-82EE-495A-AA08-E0FC5D4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3FDD-52BF-4173-ACF0-9594673C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Макар че, и средната и медианата са добри мерки за центъра на разпределението, медианата е по-малко чувствителна към екстремни стойности. Например, стойността </a:t>
            </a:r>
            <a:r>
              <a:rPr lang="en-US" dirty="0"/>
              <a:t>x=</a:t>
            </a:r>
            <a:r>
              <a:rPr lang="bg-BG" dirty="0"/>
              <a:t>27 в пример 2.3 е много по-голяма от другите 5 измервания. Медианата е </a:t>
            </a:r>
            <a:r>
              <a:rPr lang="en-US" dirty="0"/>
              <a:t>m=7.5</a:t>
            </a:r>
            <a:r>
              <a:rPr lang="bg-BG" dirty="0"/>
              <a:t> и не се повлиява от екстремната стойност, докато извадковата средна </a:t>
            </a:r>
          </a:p>
          <a:p>
            <a:r>
              <a:rPr lang="en-US" dirty="0"/>
              <a:t>x=60/6=10 </a:t>
            </a:r>
            <a:r>
              <a:rPr lang="bg-BG" dirty="0"/>
              <a:t>се повлиява.</a:t>
            </a:r>
          </a:p>
          <a:p>
            <a:r>
              <a:rPr lang="bg-BG" dirty="0"/>
              <a:t>Когато множество от данни има много малки или много големи стойности, извадковата средна се измества по-посока на екстремните наблюдения.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1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889-9C3E-4DCC-A3FB-A4F3A8E8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22A3-6461-413D-A40C-3AD0F112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разпределението е изместено надясно, средната е изместена надясно. Ако разпределението е изместено наляво, средната е изместена наляво. Медианата не се повлиява от тези стойности.</a:t>
            </a:r>
          </a:p>
          <a:p>
            <a:r>
              <a:rPr lang="bg-BG" dirty="0"/>
              <a:t>Когато, разпр</a:t>
            </a:r>
            <a:r>
              <a:rPr lang="en-US" dirty="0"/>
              <a:t>e</a:t>
            </a:r>
            <a:r>
              <a:rPr lang="bg-BG" dirty="0"/>
              <a:t>делението е симетрично, средната и медианата са равни. Когато разпределението е отместено от една или повече екстремни стойности, за предпочитане е да се рапортува медианата, а не средната като централна мярка.</a:t>
            </a:r>
          </a:p>
          <a:p>
            <a:r>
              <a:rPr lang="bg-BG" dirty="0"/>
              <a:t>Друг начин да се намери центъра на разпределението е да се потърси стойност </a:t>
            </a:r>
            <a:r>
              <a:rPr lang="en-US" dirty="0"/>
              <a:t>x</a:t>
            </a:r>
            <a:r>
              <a:rPr lang="bg-BG" dirty="0"/>
              <a:t>, която се случва най-често. Такава централна мярка се нарича мода.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43DF-5FB6-4E60-9CD2-02859980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3BE5-295E-4D76-8249-900872C8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Модата се използва да описва множества от данни с голям обем.</a:t>
            </a:r>
          </a:p>
          <a:p>
            <a:r>
              <a:rPr lang="bg-BG" dirty="0"/>
              <a:t>Докато медианата и модата се използват както за данни с малък обем, така и за данни с голям обем. </a:t>
            </a:r>
          </a:p>
          <a:p>
            <a:r>
              <a:rPr lang="bg-BG" dirty="0"/>
              <a:t>За данните от Пример 4, модата е 7.7, тъй като се среща 4 пъти.</a:t>
            </a:r>
          </a:p>
          <a:p>
            <a:r>
              <a:rPr lang="bg-BG" dirty="0"/>
              <a:t>Разпределението може да има повече от една мода.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6DA8-B687-4548-8C80-BFB318B0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Мерки на дисперсия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938B-583A-41CD-8599-10150CE2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Множество от данни могат да имат един и същ център, но да са много различни. Да се различават по начина по който са разпространени около центъра.</a:t>
            </a:r>
          </a:p>
          <a:p>
            <a:r>
              <a:rPr lang="bg-BG" dirty="0"/>
              <a:t>Вариация или дисперсия са много важни характеристики на множеството от данни.</a:t>
            </a:r>
          </a:p>
          <a:p>
            <a:r>
              <a:rPr lang="bg-BG" dirty="0"/>
              <a:t>Най-простата мярка на дисперсия е размаха </a:t>
            </a:r>
            <a:r>
              <a:rPr lang="en-US" dirty="0"/>
              <a:t>R.</a:t>
            </a:r>
          </a:p>
          <a:p>
            <a:r>
              <a:rPr lang="bg-BG" dirty="0"/>
              <a:t>Размаха, </a:t>
            </a:r>
            <a:r>
              <a:rPr lang="en-US" dirty="0"/>
              <a:t>R, </a:t>
            </a:r>
            <a:r>
              <a:rPr lang="bg-BG" dirty="0"/>
              <a:t>на множество от </a:t>
            </a:r>
            <a:r>
              <a:rPr lang="en-US" dirty="0"/>
              <a:t>n </a:t>
            </a:r>
            <a:r>
              <a:rPr lang="bg-BG" dirty="0"/>
              <a:t>наблюдения се дефинира като разликата между най-голямото и най-малкото наблюдение.</a:t>
            </a:r>
          </a:p>
          <a:p>
            <a:r>
              <a:rPr lang="bg-BG" dirty="0"/>
              <a:t>За Пример 4, наблюденията варират от 5.6 до 9.4. </a:t>
            </a:r>
            <a:r>
              <a:rPr lang="en-US" dirty="0"/>
              <a:t>R=</a:t>
            </a:r>
            <a:r>
              <a:rPr lang="bg-BG" dirty="0"/>
              <a:t>9.4-5.6=3.8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8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2323</Words>
  <Application>Microsoft Office PowerPoint</Application>
  <PresentationFormat>Widescreen</PresentationFormat>
  <Paragraphs>165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Описание на данни чрез числови характеристики</vt:lpstr>
      <vt:lpstr>PowerPoint Presentation</vt:lpstr>
      <vt:lpstr>PowerPoint Presentation</vt:lpstr>
      <vt:lpstr>PowerPoint Presentation</vt:lpstr>
      <vt:lpstr>Медиана</vt:lpstr>
      <vt:lpstr>PowerPoint Presentation</vt:lpstr>
      <vt:lpstr>PowerPoint Presentation</vt:lpstr>
      <vt:lpstr>PowerPoint Presentation</vt:lpstr>
      <vt:lpstr>Мерки на дисперсия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Неравенство на Чебишев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Проверка на пресмятането на s</vt:lpstr>
      <vt:lpstr>Мярка за относително намиране</vt:lpstr>
      <vt:lpstr>PowerPoint Presentation</vt:lpstr>
      <vt:lpstr>PowerPoint Presentation</vt:lpstr>
      <vt:lpstr>PowerPoint Presentation</vt:lpstr>
      <vt:lpstr>PowerPoint Presentation</vt:lpstr>
      <vt:lpstr>The Five-Number Summary and Box Plot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maya.zhelyazkova maya.zhelyazkova</cp:lastModifiedBy>
  <cp:revision>87</cp:revision>
  <dcterms:created xsi:type="dcterms:W3CDTF">2021-01-23T13:58:26Z</dcterms:created>
  <dcterms:modified xsi:type="dcterms:W3CDTF">2021-03-09T14:23:36Z</dcterms:modified>
</cp:coreProperties>
</file>