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5" r:id="rId27"/>
    <p:sldId id="287" r:id="rId28"/>
    <p:sldId id="288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514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4.%20Vectors\AniLogo\AniLogo.wmv" TargetMode="External"/><Relationship Id="rId1" Type="http://schemas.microsoft.com/office/2007/relationships/media" Target="file:///D:\Pavel\Courses\Materials\Course.OKG%202021\Lectures%202021\04.%20Vector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4.%20Vectors\AniLogo\AniLogo.wmv" TargetMode="External"/><Relationship Id="rId1" Type="http://schemas.microsoft.com/office/2007/relationships/media" Target="file:///D:\Pavel\Courses\Materials\Course.OKG%202021\Lectures%202021\04.%20Vector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</a:t>
            </a:r>
            <a:r>
              <a:rPr lang="en-US" sz="1400" spc="0">
                <a:effectLst/>
              </a:rPr>
              <a:t>2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3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3005"/>
            <a:ext cx="2438400" cy="18288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352800" y="2113005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hyperlink" Target="Demos/m0414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youtu.be/OkyjuXrOb9I" TargetMode="External"/><Relationship Id="rId7" Type="http://schemas.openxmlformats.org/officeDocument/2006/relationships/hyperlink" Target="../../Media/Videos/Fireworks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../../Media/Videos/Seismic%20Membranes%202%20(sound).avi" TargetMode="External"/><Relationship Id="rId4" Type="http://schemas.openxmlformats.org/officeDocument/2006/relationships/hyperlink" Target="http://youtu.be/KVRov7VWHn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Demos/m0439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Demos/m04471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Т</a:t>
            </a:r>
            <a:r>
              <a:rPr lang="bg-BG" sz="2800" dirty="0"/>
              <a:t>ЕМА</a:t>
            </a:r>
            <a:r>
              <a:rPr lang="bg-BG" dirty="0"/>
              <a:t> №</a:t>
            </a:r>
            <a:r>
              <a:rPr lang="en-US" dirty="0"/>
              <a:t>4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Вектори</a:t>
            </a:r>
            <a:endParaRPr lang="en-US" dirty="0"/>
          </a:p>
        </p:txBody>
      </p:sp>
      <p:sp>
        <p:nvSpPr>
          <p:cNvPr id="26" name="Media Placeholder 25"/>
          <p:cNvSpPr>
            <a:spLocks noGrp="1"/>
          </p:cNvSpPr>
          <p:nvPr>
            <p:ph type="media" sz="quarter" idx="4294967295"/>
          </p:nvPr>
        </p:nvSpPr>
        <p:spPr>
          <a:xfrm>
            <a:off x="3322320" y="2491740"/>
            <a:ext cx="2468880" cy="1851660"/>
          </a:xfrm>
        </p:spPr>
      </p:sp>
    </p:spTree>
    <p:extLst>
      <p:ext uri="{BB962C8B-B14F-4D97-AF65-F5344CB8AC3E}">
        <p14:creationId xmlns:p14="http://schemas.microsoft.com/office/powerpoint/2010/main" val="224986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1714500"/>
            <a:ext cx="38100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Съхранение и визуализация</a:t>
            </a:r>
            <a:endParaRPr lang="en-US" sz="3200" b="1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1270861" y="692258"/>
            <a:ext cx="949825" cy="10310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0" y="2457450"/>
            <a:ext cx="13716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3235569" y="668215"/>
            <a:ext cx="25121" cy="10550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H="1">
            <a:off x="4381081" y="688312"/>
            <a:ext cx="1070151" cy="10349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5174901" y="1889090"/>
            <a:ext cx="1431891" cy="2713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H="1" flipV="1">
            <a:off x="5174901" y="2632668"/>
            <a:ext cx="1436915" cy="22106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2095081" y="3140110"/>
            <a:ext cx="698361" cy="10249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H="1" flipV="1">
            <a:off x="3682721" y="3140110"/>
            <a:ext cx="643095" cy="108019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5400000">
            <a:off x="4210050" y="1809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5400000">
            <a:off x="3206749" y="1809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5400000">
            <a:off x="2266950" y="1809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85750"/>
            <a:ext cx="13716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Цветови буфери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209800" y="285750"/>
            <a:ext cx="20574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Вертикална синхронизация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477000" y="1485900"/>
            <a:ext cx="19050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Статични графични формати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6477000" y="25717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Видео формати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219200" y="40576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Съхранение</a:t>
            </a:r>
            <a:br>
              <a:rPr lang="en-US" b="1" dirty="0"/>
            </a:br>
            <a:r>
              <a:rPr lang="bg-BG" b="1" dirty="0"/>
              <a:t>във файл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3276600" y="40576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Поточно изпращане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4419600" y="285750"/>
            <a:ext cx="18288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Визуализация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на екран</a:t>
            </a:r>
            <a:endParaRPr lang="en-US" b="1" dirty="0"/>
          </a:p>
        </p:txBody>
      </p:sp>
      <p:sp>
        <p:nvSpPr>
          <p:cNvPr id="73" name="Rectangle 72"/>
          <p:cNvSpPr/>
          <p:nvPr/>
        </p:nvSpPr>
        <p:spPr>
          <a:xfrm rot="5400000">
            <a:off x="3600450" y="2952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5400000">
            <a:off x="2774950" y="2952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4972050" y="25527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5400000">
            <a:off x="4972050" y="20955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193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Птичи поглед над КГ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43000" y="971550"/>
            <a:ext cx="6833080" cy="3733800"/>
            <a:chOff x="21430" y="1650958"/>
            <a:chExt cx="4869068" cy="2660604"/>
          </a:xfrm>
        </p:grpSpPr>
        <p:pic>
          <p:nvPicPr>
            <p:cNvPr id="25604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1" t="14596" r="7977" b="7898"/>
            <a:stretch/>
          </p:blipFill>
          <p:spPr bwMode="auto">
            <a:xfrm>
              <a:off x="1592207" y="3461106"/>
              <a:ext cx="1662545" cy="85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5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" t="8388" r="5113" b="12067"/>
            <a:stretch/>
          </p:blipFill>
          <p:spPr bwMode="auto">
            <a:xfrm>
              <a:off x="1512276" y="1650958"/>
              <a:ext cx="1800025" cy="872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1" t="2604" r="4728" b="3652"/>
            <a:stretch/>
          </p:blipFill>
          <p:spPr bwMode="auto">
            <a:xfrm>
              <a:off x="21430" y="2452686"/>
              <a:ext cx="1731170" cy="10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4" t="3558" r="3695" b="4439"/>
            <a:stretch/>
          </p:blipFill>
          <p:spPr bwMode="auto">
            <a:xfrm>
              <a:off x="1525022" y="2467039"/>
              <a:ext cx="1813459" cy="1009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Picture 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4" t="3896" r="7032" b="8017"/>
            <a:stretch/>
          </p:blipFill>
          <p:spPr bwMode="auto">
            <a:xfrm>
              <a:off x="3165764" y="2470107"/>
              <a:ext cx="1724734" cy="966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236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примитиви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1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Примитивни обекти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Характеристики</a:t>
            </a:r>
          </a:p>
          <a:p>
            <a:pPr lvl="1"/>
            <a:r>
              <a:rPr lang="bg-BG" dirty="0"/>
              <a:t>Най-базисни обекти</a:t>
            </a:r>
            <a:endParaRPr lang="en-US" dirty="0"/>
          </a:p>
          <a:p>
            <a:pPr lvl="1"/>
            <a:r>
              <a:rPr lang="bg-BG" dirty="0"/>
              <a:t>Могат да са прости или сложни</a:t>
            </a:r>
          </a:p>
          <a:p>
            <a:pPr lvl="1"/>
            <a:r>
              <a:rPr lang="bg-BG" dirty="0"/>
              <a:t>Използвани за правене на по-сложни</a:t>
            </a:r>
          </a:p>
          <a:p>
            <a:r>
              <a:rPr lang="bg-BG" dirty="0"/>
              <a:t>Най-чести примитиви</a:t>
            </a:r>
          </a:p>
          <a:p>
            <a:pPr lvl="1"/>
            <a:r>
              <a:rPr lang="bg-BG" dirty="0"/>
              <a:t>Точка, отсечка, квадрат</a:t>
            </a:r>
          </a:p>
          <a:p>
            <a:pPr lvl="1"/>
            <a:r>
              <a:rPr lang="bg-BG" dirty="0"/>
              <a:t>Сфера, конус, цилиндър, 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Модел на пешка</a:t>
            </a:r>
          </a:p>
          <a:p>
            <a:pPr lvl="1"/>
            <a:r>
              <a:rPr lang="bg-BG" dirty="0"/>
              <a:t>Сфери, полусфери и конус</a:t>
            </a:r>
          </a:p>
          <a:p>
            <a:endParaRPr lang="bg-BG" dirty="0"/>
          </a:p>
        </p:txBody>
      </p:sp>
      <p:pic>
        <p:nvPicPr>
          <p:cNvPr id="3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93787" y="3028950"/>
            <a:ext cx="2633472" cy="1645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71064" y="1276350"/>
            <a:ext cx="4194912" cy="1631355"/>
            <a:chOff x="2209800" y="1200150"/>
            <a:chExt cx="4726517" cy="1838090"/>
          </a:xfrm>
        </p:grpSpPr>
        <p:grpSp>
          <p:nvGrpSpPr>
            <p:cNvPr id="18" name="Group 17"/>
            <p:cNvGrpSpPr/>
            <p:nvPr/>
          </p:nvGrpSpPr>
          <p:grpSpPr>
            <a:xfrm>
              <a:off x="2209800" y="1200150"/>
              <a:ext cx="4726517" cy="1838090"/>
              <a:chOff x="381000" y="3505200"/>
              <a:chExt cx="8229600" cy="3200400"/>
            </a:xfrm>
          </p:grpSpPr>
          <p:pic>
            <p:nvPicPr>
              <p:cNvPr id="19" name="Picture 6" descr="C:\Pavel\Courses\Materials\Course.OKG 2012-13\OKG-04. Primitives\images\pawn5.JPG"/>
              <p:cNvPicPr>
                <a:picLocks noChangeAspect="1" noChangeArrowheads="1"/>
              </p:cNvPicPr>
              <p:nvPr/>
            </p:nvPicPr>
            <p:blipFill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3836126"/>
                <a:ext cx="1828800" cy="25367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2" descr="C:\Pavel\Courses\Materials\Course.OKG 2012-13\OKG-04. Primitives\images\pawn1.JP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3586314"/>
                <a:ext cx="1887794" cy="28906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3" descr="C:\Pavel\Courses\Materials\Course.OKG 2012-13\OKG-04. Primitives\images\pawn2.JPG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3586314"/>
                <a:ext cx="1887794" cy="28906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Picture 4" descr="C:\Pavel\Courses\Materials\Course.OKG 2012-13\OKG-04. Primitives\images\pawn3.JPG"/>
              <p:cNvPicPr>
                <a:picLocks noChangeAspect="1" noChangeArrowheads="1"/>
              </p:cNvPicPr>
              <p:nvPr/>
            </p:nvPicPr>
            <p:blipFill>
              <a:blip r:embed="rId7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4648200"/>
                <a:ext cx="1828800" cy="4719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Picture 5" descr="C:\Pavel\Courses\Materials\Course.OKG 2012-13\OKG-04. Primitives\images\pawn4.JPG"/>
              <p:cNvPicPr>
                <a:picLocks noChangeAspect="1" noChangeArrowheads="1"/>
              </p:cNvPicPr>
              <p:nvPr/>
            </p:nvPicPr>
            <p:blipFill>
              <a:blip r:embed="rId8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505200"/>
                <a:ext cx="1828800" cy="11208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7" descr="C:\Pavel\Courses\Materials\Course.OKG 2012-13\OKG-04. Primitives\images\pawn6.JPG"/>
              <p:cNvPicPr>
                <a:picLocks noChangeAspect="1" noChangeArrowheads="1"/>
              </p:cNvPicPr>
              <p:nvPr/>
            </p:nvPicPr>
            <p:blipFill>
              <a:blip r:embed="rId9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5105400"/>
                <a:ext cx="1828800" cy="5899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8" descr="C:\Pavel\Courses\Materials\Course.OKG 2012-13\OKG-04. Primitives\images\pawn7.JPG"/>
              <p:cNvPicPr>
                <a:picLocks noChangeAspect="1" noChangeArrowheads="1"/>
              </p:cNvPicPr>
              <p:nvPr/>
            </p:nvPicPr>
            <p:blipFill>
              <a:blip r:embed="rId10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5715000"/>
                <a:ext cx="1806388" cy="9906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" name="Straight Arrow Connector 25"/>
              <p:cNvCxnSpPr/>
              <p:nvPr/>
            </p:nvCxnSpPr>
            <p:spPr>
              <a:xfrm>
                <a:off x="4077501" y="5029200"/>
                <a:ext cx="912799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943901" y="5029200"/>
                <a:ext cx="912799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541883" y="1911070"/>
              <a:ext cx="325517" cy="325517"/>
              <a:chOff x="5541883" y="2266950"/>
              <a:chExt cx="325517" cy="325517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5541883" y="2429709"/>
                <a:ext cx="325517" cy="0"/>
              </a:xfrm>
              <a:prstGeom prst="straightConnector1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5541883" y="2429709"/>
                <a:ext cx="325517" cy="0"/>
              </a:xfrm>
              <a:prstGeom prst="straightConnector1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247316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 на примитивите</a:t>
            </a:r>
          </a:p>
          <a:p>
            <a:pPr lvl="1"/>
            <a:r>
              <a:rPr lang="bg-BG" dirty="0" err="1"/>
              <a:t>Нулевомерни</a:t>
            </a:r>
            <a:r>
              <a:rPr lang="bg-BG" dirty="0"/>
              <a:t>: точки, вектори, …</a:t>
            </a:r>
            <a:endParaRPr lang="bg-BG" sz="1000" dirty="0"/>
          </a:p>
          <a:p>
            <a:pPr lvl="1"/>
            <a:r>
              <a:rPr lang="bg-BG" dirty="0"/>
              <a:t>Едномерни: отсечки, криви на </a:t>
            </a:r>
            <a:r>
              <a:rPr lang="bg-BG" dirty="0" err="1"/>
              <a:t>Безие</a:t>
            </a:r>
            <a:r>
              <a:rPr lang="bg-BG" dirty="0"/>
              <a:t>, …</a:t>
            </a:r>
          </a:p>
          <a:p>
            <a:pPr lvl="1"/>
            <a:r>
              <a:rPr lang="bg-BG" dirty="0"/>
              <a:t>Двумерни: полигони, </a:t>
            </a:r>
            <a:r>
              <a:rPr lang="en-US" dirty="0"/>
              <a:t>NURBS</a:t>
            </a:r>
            <a:r>
              <a:rPr lang="bg-BG" dirty="0"/>
              <a:t>, …</a:t>
            </a:r>
          </a:p>
          <a:p>
            <a:pPr lvl="1"/>
            <a:r>
              <a:rPr lang="bg-BG" dirty="0"/>
              <a:t>Тримерни: кубове, сфери, конуси, …</a:t>
            </a:r>
            <a:endParaRPr lang="en-US" dirty="0"/>
          </a:p>
          <a:p>
            <a:r>
              <a:rPr lang="bg-BG" dirty="0"/>
              <a:t>Някои от примитивите са съставни</a:t>
            </a:r>
          </a:p>
          <a:p>
            <a:pPr lvl="1"/>
            <a:r>
              <a:rPr lang="bg-BG" dirty="0"/>
              <a:t>Например сфера</a:t>
            </a:r>
            <a:r>
              <a:rPr lang="en-US" dirty="0"/>
              <a:t> </a:t>
            </a:r>
            <a:r>
              <a:rPr lang="bg-BG" dirty="0"/>
              <a:t>като мрежа от триъгълници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4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Точки</a:t>
            </a:r>
            <a:r>
              <a:rPr lang="en-US" dirty="0"/>
              <a:t> </a:t>
            </a:r>
            <a:r>
              <a:rPr lang="bg-BG" dirty="0"/>
              <a:t>и вектори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какво се ползват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Освен за рисуване на точки</a:t>
            </a:r>
          </a:p>
          <a:p>
            <a:pPr lvl="1"/>
            <a:r>
              <a:rPr lang="bg-BG" dirty="0"/>
              <a:t>За определяне на координати на други елементи</a:t>
            </a:r>
          </a:p>
          <a:p>
            <a:pPr lvl="1"/>
            <a:r>
              <a:rPr lang="bg-BG" dirty="0"/>
              <a:t>За рисуване на системи от частици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8320" y="4370070"/>
            <a:ext cx="26334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“Fireworks”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http://youtu.be/OkyjuXrOb9I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09161" y="4367296"/>
            <a:ext cx="26334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“Seismic Membranes”</a:t>
            </a:r>
          </a:p>
          <a:p>
            <a:pPr algn="ctr"/>
            <a:r>
              <a:rPr lang="en-US" sz="1400" dirty="0">
                <a:hlinkClick r:id="rId4"/>
              </a:rPr>
              <a:t>http://youtu.be/KVRov7VWHno</a:t>
            </a:r>
            <a:endParaRPr lang="en-US" sz="1400" dirty="0"/>
          </a:p>
        </p:txBody>
      </p:sp>
      <p:pic>
        <p:nvPicPr>
          <p:cNvPr id="12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09161" y="2724150"/>
            <a:ext cx="2633472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hlinkClick r:id="rId7" action="ppaction://hlinkfile"/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98320" y="2724150"/>
            <a:ext cx="2633472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41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Характеристики</a:t>
                </a:r>
              </a:p>
              <a:p>
                <a:pPr lvl="1"/>
                <a:r>
                  <a:rPr lang="bg-BG" dirty="0"/>
                  <a:t>Дефинират се с тройка числа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𝑧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r>
                  <a:rPr lang="bg-BG" dirty="0"/>
                  <a:t>Тройствена представа</a:t>
                </a:r>
              </a:p>
              <a:p>
                <a:pPr lvl="1"/>
                <a:r>
                  <a:rPr lang="bg-BG" dirty="0"/>
                  <a:t>Абсолютни координати (точка)</a:t>
                </a:r>
              </a:p>
              <a:p>
                <a:pPr lvl="1"/>
                <a:r>
                  <a:rPr lang="bg-BG" dirty="0"/>
                  <a:t>Относителни </a:t>
                </a:r>
                <a:r>
                  <a:rPr lang="bg-BG" dirty="0" err="1"/>
                  <a:t>коорд</a:t>
                </a:r>
                <a:r>
                  <a:rPr lang="bg-BG" dirty="0"/>
                  <a:t>. (радиус-вектор)</a:t>
                </a:r>
              </a:p>
              <a:p>
                <a:pPr lvl="1"/>
                <a:r>
                  <a:rPr lang="bg-BG" dirty="0"/>
                  <a:t>Разстояния (вектор)</a:t>
                </a:r>
              </a:p>
              <a:p>
                <a:pPr lvl="1"/>
                <a:r>
                  <a:rPr lang="bg-BG" dirty="0"/>
                  <a:t>Посоки (вектор)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Точки и вектори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1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Точки в пространството</a:t>
            </a:r>
          </a:p>
          <a:p>
            <a:pPr lvl="1"/>
            <a:r>
              <a:rPr lang="bg-BG" dirty="0"/>
              <a:t>Абсолютни координати в </a:t>
            </a:r>
            <a:r>
              <a:rPr lang="en-US" dirty="0"/>
              <a:t>3D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818908" y="1649739"/>
            <a:ext cx="440430" cy="161757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18908" y="3267318"/>
            <a:ext cx="2962892" cy="80078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392144" y="3264573"/>
            <a:ext cx="1416697" cy="4283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900000">
            <a:off x="6221480" y="2706276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900000" flipV="1">
            <a:off x="3105642" y="3173439"/>
            <a:ext cx="664649" cy="408399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900000" flipH="1">
            <a:off x="5321860" y="3785315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900000">
            <a:off x="4102472" y="2423137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69927" y="2325110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900000">
            <a:off x="3022751" y="379188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900000">
            <a:off x="5431757" y="2897749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066189" y="2325110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900000" flipH="1">
            <a:off x="5585165" y="2621531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900000" flipH="1">
            <a:off x="3405783" y="2022814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5036985" y="2363162"/>
                <a:ext cx="1170597" cy="47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r>
                        <a:rPr lang="bg-BG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bg-BG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985" y="2363162"/>
                <a:ext cx="1170597" cy="471734"/>
              </a:xfrm>
              <a:prstGeom prst="rect">
                <a:avLst/>
              </a:prstGeom>
              <a:blipFill rotWithShape="1">
                <a:blip r:embed="rId3"/>
                <a:stretch>
                  <a:fillRect l="-1042" r="-20833" b="-1558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5541487" y="285444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57272" y="2948285"/>
            <a:ext cx="324128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333362" y="4019550"/>
            <a:ext cx="384375" cy="336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282625" y="31813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882825" y="15049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817501" y="2120000"/>
            <a:ext cx="313623" cy="1140454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814091" y="3263815"/>
            <a:ext cx="2258975" cy="61438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44684" y="2543284"/>
            <a:ext cx="31771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43149" y="3121980"/>
            <a:ext cx="30649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7227214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Тема 4: Вектори</a:t>
            </a:r>
          </a:p>
          <a:p>
            <a:pPr lvl="1"/>
            <a:r>
              <a:rPr lang="bg-BG" dirty="0"/>
              <a:t>Графична обработка</a:t>
            </a:r>
          </a:p>
          <a:p>
            <a:pPr lvl="1"/>
            <a:r>
              <a:rPr lang="bg-BG" dirty="0"/>
              <a:t>Графични примитиви</a:t>
            </a:r>
          </a:p>
          <a:p>
            <a:pPr lvl="1"/>
            <a:r>
              <a:rPr lang="bg-BG" dirty="0"/>
              <a:t>Точки и вектори</a:t>
            </a:r>
          </a:p>
          <a:p>
            <a:pPr lvl="1"/>
            <a:r>
              <a:rPr lang="bg-BG" dirty="0"/>
              <a:t>Операции с точки и вектори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04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Радиус-вектори</a:t>
                </a:r>
              </a:p>
              <a:p>
                <a:pPr lvl="1"/>
                <a:r>
                  <a:rPr lang="bg-BG" dirty="0"/>
                  <a:t>Относителни координати спрямо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(0,0,0)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3818908" y="1649739"/>
            <a:ext cx="440430" cy="161757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18908" y="3267318"/>
            <a:ext cx="2962892" cy="80078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92144" y="3264573"/>
            <a:ext cx="1416697" cy="4283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900000">
            <a:off x="6221480" y="2706276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900000" flipV="1">
            <a:off x="3105642" y="3173439"/>
            <a:ext cx="664649" cy="408399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900000" flipH="1">
            <a:off x="5321860" y="3785315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900000">
            <a:off x="4102472" y="2423137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69927" y="2325110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900000">
            <a:off x="3022751" y="379188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900000">
            <a:off x="5431757" y="2897749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66189" y="2325110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900000" flipH="1">
            <a:off x="5585165" y="2621531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900000" flipH="1">
            <a:off x="3405783" y="2022814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 rot="20984820">
                <a:off x="4009509" y="2621192"/>
                <a:ext cx="1170597" cy="47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bg-BG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bg-BG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uLnTx/>
                  <a:uFillTx/>
                </a:endParaRPr>
              </a:p>
            </p:txBody>
          </p:sp>
        </mc:Choice>
        <mc:Fallback xmlns="">
          <p:sp>
            <p:nvSpPr>
              <p:cNvPr id="6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4820">
                <a:off x="4009509" y="2621192"/>
                <a:ext cx="1170597" cy="471734"/>
              </a:xfrm>
              <a:prstGeom prst="rect">
                <a:avLst/>
              </a:prstGeom>
              <a:blipFill rotWithShape="1">
                <a:blip r:embed="rId4"/>
                <a:stretch>
                  <a:fillRect r="-29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/>
          <p:cNvSpPr/>
          <p:nvPr/>
        </p:nvSpPr>
        <p:spPr>
          <a:xfrm>
            <a:off x="5541487" y="285444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57272" y="2948285"/>
            <a:ext cx="324128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6333362" y="4019550"/>
            <a:ext cx="384375" cy="336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2282625" y="31813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3882825" y="15049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3817501" y="2120000"/>
            <a:ext cx="313623" cy="1140454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3814091" y="3263815"/>
            <a:ext cx="2258975" cy="61438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44684" y="2543284"/>
            <a:ext cx="31771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43149" y="3121980"/>
            <a:ext cx="30649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3817501" y="2918847"/>
            <a:ext cx="1720560" cy="34160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6695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Разстояния и </a:t>
            </a:r>
            <a:r>
              <a:rPr lang="bg-BG" dirty="0" err="1"/>
              <a:t>магнитуди</a:t>
            </a:r>
            <a:endParaRPr lang="bg-BG" dirty="0"/>
          </a:p>
          <a:p>
            <a:pPr lvl="1"/>
            <a:r>
              <a:rPr lang="bg-BG" dirty="0"/>
              <a:t>Определяне на разстояние/магнитуд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676619" y="1827873"/>
            <a:ext cx="314427" cy="1154806"/>
          </a:xfrm>
          <a:prstGeom prst="straightConnector1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676619" y="2982677"/>
            <a:ext cx="2248260" cy="607638"/>
          </a:xfrm>
          <a:prstGeom prst="straightConnector1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918314" y="2979932"/>
            <a:ext cx="748239" cy="226211"/>
          </a:xfrm>
          <a:prstGeom prst="straightConnector1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900000">
            <a:off x="7079191" y="2421635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900000" flipH="1">
            <a:off x="6179571" y="3500674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900000">
            <a:off x="4960183" y="213849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27638" y="2040469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900000">
            <a:off x="3880462" y="3507245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900000">
            <a:off x="6289468" y="2613108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923900" y="2040469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900000" flipH="1">
            <a:off x="6442876" y="2336890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900000" flipH="1">
            <a:off x="4263494" y="1738173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/>
              <p:cNvSpPr txBox="1">
                <a:spLocks/>
              </p:cNvSpPr>
              <p:nvPr/>
            </p:nvSpPr>
            <p:spPr>
              <a:xfrm rot="20984820">
                <a:off x="4999714" y="2412413"/>
                <a:ext cx="557139" cy="47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40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uLnTx/>
                  <a:uFillTx/>
                </a:endParaRPr>
              </a:p>
            </p:txBody>
          </p:sp>
        </mc:Choice>
        <mc:Fallback xmlns="">
          <p:sp>
            <p:nvSpPr>
              <p:cNvPr id="5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4820">
                <a:off x="4999714" y="2412413"/>
                <a:ext cx="557139" cy="471734"/>
              </a:xfrm>
              <a:prstGeom prst="rect">
                <a:avLst/>
              </a:prstGeom>
              <a:blipFill rotWithShape="1">
                <a:blip r:embed="rId4"/>
                <a:stretch>
                  <a:fillRect l="-6731" t="-22581" r="-31731" b="-1290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/>
          <p:cNvSpPr/>
          <p:nvPr/>
        </p:nvSpPr>
        <p:spPr>
          <a:xfrm>
            <a:off x="6399198" y="2569807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28746" y="2934209"/>
            <a:ext cx="73125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80138" y="2138496"/>
            <a:ext cx="54631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12438" y="3210895"/>
            <a:ext cx="612448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z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4686300" y="2634206"/>
            <a:ext cx="1709474" cy="342166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35336" y="1906109"/>
            <a:ext cx="3464106" cy="2525969"/>
            <a:chOff x="2435025" y="1657350"/>
            <a:chExt cx="3464106" cy="2525969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3971308" y="1802139"/>
              <a:ext cx="440430" cy="16175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971308" y="3419718"/>
              <a:ext cx="1815201" cy="4905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544544" y="3416973"/>
              <a:ext cx="1416697" cy="4283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ontent Placeholder 2"/>
            <p:cNvSpPr txBox="1">
              <a:spLocks/>
            </p:cNvSpPr>
            <p:nvPr/>
          </p:nvSpPr>
          <p:spPr>
            <a:xfrm>
              <a:off x="5514756" y="3846991"/>
              <a:ext cx="384375" cy="336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2435025" y="3333750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4003475" y="1657350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</p:grpSp>
      <p:sp>
        <p:nvSpPr>
          <p:cNvPr id="106" name="Oval 105"/>
          <p:cNvSpPr/>
          <p:nvPr/>
        </p:nvSpPr>
        <p:spPr>
          <a:xfrm>
            <a:off x="4629437" y="2917963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9355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Посоки</a:t>
            </a:r>
            <a:endParaRPr lang="en-US" dirty="0"/>
          </a:p>
          <a:p>
            <a:pPr lvl="1"/>
            <a:r>
              <a:rPr lang="bg-BG" dirty="0"/>
              <a:t>Определяне на посока в </a:t>
            </a:r>
            <a:r>
              <a:rPr lang="en-US" dirty="0"/>
              <a:t>3D</a:t>
            </a:r>
          </a:p>
          <a:p>
            <a:pPr lvl="1"/>
            <a:r>
              <a:rPr lang="bg-BG" dirty="0"/>
              <a:t>Това не е достатъчно за пълна ориентация</a:t>
            </a:r>
            <a:endParaRPr lang="en-US" b="1" dirty="0"/>
          </a:p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676619" y="1827873"/>
            <a:ext cx="314427" cy="1154806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676619" y="2982677"/>
            <a:ext cx="2248260" cy="607638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918314" y="2979932"/>
            <a:ext cx="748239" cy="226211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900000">
            <a:off x="7079191" y="2421635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900000" flipH="1">
            <a:off x="6179571" y="3500674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900000">
            <a:off x="4960183" y="213849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27638" y="2040469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900000">
            <a:off x="3880462" y="3507245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900000">
            <a:off x="6289468" y="2613108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923900" y="2040469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900000" flipH="1">
            <a:off x="6442876" y="2336890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900000" flipH="1">
            <a:off x="4263494" y="1738173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399198" y="2569807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4686300" y="2634206"/>
            <a:ext cx="1709474" cy="342166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235336" y="1906109"/>
            <a:ext cx="3464106" cy="2525969"/>
            <a:chOff x="2435025" y="1657350"/>
            <a:chExt cx="3464106" cy="2525969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3971308" y="1802139"/>
              <a:ext cx="440430" cy="16175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971308" y="3419718"/>
              <a:ext cx="1815201" cy="4905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544544" y="3416973"/>
              <a:ext cx="1416697" cy="4283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5514756" y="3846991"/>
              <a:ext cx="384375" cy="336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2435025" y="3333750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108" name="Content Placeholder 2"/>
            <p:cNvSpPr txBox="1">
              <a:spLocks/>
            </p:cNvSpPr>
            <p:nvPr/>
          </p:nvSpPr>
          <p:spPr>
            <a:xfrm>
              <a:off x="4003475" y="1657350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</p:grpSp>
      <p:cxnSp>
        <p:nvCxnSpPr>
          <p:cNvPr id="111" name="Straight Connector 110"/>
          <p:cNvCxnSpPr/>
          <p:nvPr/>
        </p:nvCxnSpPr>
        <p:spPr>
          <a:xfrm>
            <a:off x="4682532" y="2984360"/>
            <a:ext cx="1464890" cy="821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230356" y="2039815"/>
            <a:ext cx="452176" cy="9495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Pie 115"/>
          <p:cNvSpPr/>
          <p:nvPr/>
        </p:nvSpPr>
        <p:spPr>
          <a:xfrm>
            <a:off x="4420750" y="2655202"/>
            <a:ext cx="530607" cy="664695"/>
          </a:xfrm>
          <a:prstGeom prst="pie">
            <a:avLst>
              <a:gd name="adj1" fmla="val 14683373"/>
              <a:gd name="adj2" fmla="val 1778562"/>
            </a:avLst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Pie 116"/>
          <p:cNvSpPr/>
          <p:nvPr/>
        </p:nvSpPr>
        <p:spPr>
          <a:xfrm>
            <a:off x="4272266" y="2422447"/>
            <a:ext cx="813669" cy="1103788"/>
          </a:xfrm>
          <a:prstGeom prst="pie">
            <a:avLst>
              <a:gd name="adj1" fmla="val 14681785"/>
              <a:gd name="adj2" fmla="val 17140248"/>
            </a:avLst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Content Placeholder 2"/>
          <p:cNvSpPr txBox="1">
            <a:spLocks/>
          </p:cNvSpPr>
          <p:nvPr/>
        </p:nvSpPr>
        <p:spPr>
          <a:xfrm>
            <a:off x="4409349" y="2126850"/>
            <a:ext cx="407808" cy="331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l-GR" sz="1800" dirty="0"/>
              <a:t>α</a:t>
            </a:r>
            <a:endParaRPr lang="en-US" sz="1800" dirty="0"/>
          </a:p>
        </p:txBody>
      </p:sp>
      <p:sp>
        <p:nvSpPr>
          <p:cNvPr id="119" name="Content Placeholder 2"/>
          <p:cNvSpPr txBox="1">
            <a:spLocks/>
          </p:cNvSpPr>
          <p:nvPr/>
        </p:nvSpPr>
        <p:spPr>
          <a:xfrm>
            <a:off x="4769692" y="2495550"/>
            <a:ext cx="407808" cy="382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l-GR" sz="1800" dirty="0"/>
              <a:t>β</a:t>
            </a:r>
            <a:endParaRPr lang="en-US" sz="1800" dirty="0"/>
          </a:p>
        </p:txBody>
      </p:sp>
      <p:sp>
        <p:nvSpPr>
          <p:cNvPr id="109" name="Oval 108"/>
          <p:cNvSpPr/>
          <p:nvPr/>
        </p:nvSpPr>
        <p:spPr>
          <a:xfrm>
            <a:off x="4629437" y="2917963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128746" y="2934209"/>
            <a:ext cx="73125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07254" y="1708767"/>
            <a:ext cx="54631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12438" y="3210895"/>
            <a:ext cx="612448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 txBox="1">
                <a:spLocks/>
              </p:cNvSpPr>
              <p:nvPr/>
            </p:nvSpPr>
            <p:spPr>
              <a:xfrm rot="20984820">
                <a:off x="5130959" y="2388968"/>
                <a:ext cx="557139" cy="47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40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uLnTx/>
                  <a:uFillTx/>
                </a:endParaRPr>
              </a:p>
            </p:txBody>
          </p:sp>
        </mc:Choice>
        <mc:Fallback xmlns="">
          <p:sp>
            <p:nvSpPr>
              <p:cNvPr id="3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4820">
                <a:off x="5130959" y="2388968"/>
                <a:ext cx="557139" cy="471734"/>
              </a:xfrm>
              <a:prstGeom prst="rect">
                <a:avLst/>
              </a:prstGeom>
              <a:blipFill rotWithShape="1">
                <a:blip r:embed="rId3"/>
                <a:stretch>
                  <a:fillRect l="-5714" t="-22581" r="-30476" b="-1397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9830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с точки и вектори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5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Изписване на вектори (и точки)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r>
                  <a:rPr lang="bg-BG" dirty="0"/>
                  <a:t>При вектор зададен с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bg-BG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Δ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i="1" dirty="0"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Изписване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Дължина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Дължина на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bg-BG" dirty="0"/>
              </a:p>
              <a:p>
                <a:r>
                  <a:rPr lang="bg-BG" dirty="0"/>
                  <a:t>Единичен вектор</a:t>
                </a:r>
              </a:p>
              <a:p>
                <a:pPr lvl="1"/>
                <a:r>
                  <a:rPr lang="bg-BG" dirty="0"/>
                  <a:t>Вектор с дължина 1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30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и изваждане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Събиране и изваждане на вектори</a:t>
                </a:r>
              </a:p>
              <a:p>
                <a:pPr lvl="1"/>
                <a:r>
                  <a:rPr lang="bg-BG" dirty="0"/>
                  <a:t>Може да се събира или изважда само с друг вектор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    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       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Използват се пресмятане на координатите на обекти при движението им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 r="-147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214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Разнообразия на умноженията</a:t>
            </a:r>
          </a:p>
          <a:p>
            <a:pPr lvl="1"/>
            <a:r>
              <a:rPr lang="bg-BG" dirty="0"/>
              <a:t>Умножение със скалар (т.е. число)</a:t>
            </a:r>
          </a:p>
          <a:p>
            <a:pPr lvl="1"/>
            <a:r>
              <a:rPr lang="bg-BG" dirty="0"/>
              <a:t>Скаларно умножение с вектор</a:t>
            </a:r>
          </a:p>
          <a:p>
            <a:pPr lvl="1"/>
            <a:r>
              <a:rPr lang="bg-BG" dirty="0"/>
              <a:t>Векторно умножение с вектор</a:t>
            </a:r>
          </a:p>
          <a:p>
            <a:r>
              <a:rPr lang="bg-BG" dirty="0"/>
              <a:t>В компютърната графика</a:t>
            </a:r>
          </a:p>
          <a:p>
            <a:pPr lvl="1"/>
            <a:r>
              <a:rPr lang="bg-BG" dirty="0"/>
              <a:t>И трите се ползват</a:t>
            </a:r>
          </a:p>
          <a:p>
            <a:pPr lvl="1"/>
            <a:r>
              <a:rPr lang="bg-BG" dirty="0"/>
              <a:t>И то за важни неща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5869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Умножение със скалар (число)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dirty="0"/>
              </a:p>
              <a:p>
                <a:r>
                  <a:rPr lang="bg-BG" dirty="0"/>
                  <a:t>Геометричен смисъл</a:t>
                </a:r>
              </a:p>
              <a:p>
                <a:pPr lvl="1"/>
                <a:r>
                  <a:rPr lang="bg-BG" dirty="0"/>
                  <a:t>Мащабира (удължава, скъсява) вектор</a:t>
                </a:r>
              </a:p>
              <a:p>
                <a:pPr lvl="1"/>
                <a:r>
                  <a:rPr lang="bg-BG" dirty="0"/>
                  <a:t>Запазва посоката 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bg-BG" dirty="0"/>
                  <a:t>, обръща я 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&lt;0</m:t>
                    </m:r>
                  </m:oMath>
                </a14:m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Умножение със скалар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13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Единичен вектор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Създаване на единичен вектор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   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r>
                  <a:rPr lang="bg-BG" dirty="0"/>
                  <a:t>Геометричен смисъл</a:t>
                </a:r>
              </a:p>
              <a:p>
                <a:pPr lvl="1"/>
                <a:r>
                  <a:rPr lang="bg-BG" dirty="0"/>
                  <a:t>Дължината му е 1 и е със същата посока</a:t>
                </a:r>
              </a:p>
              <a:p>
                <a:pPr lvl="2"/>
                <a:r>
                  <a:rPr lang="bg-BG" dirty="0"/>
                  <a:t>(работи само над ненулеви вектори)</a:t>
                </a:r>
              </a:p>
              <a:p>
                <a:pPr lvl="1"/>
                <a:r>
                  <a:rPr lang="bg-BG" dirty="0"/>
                  <a:t>Използва се в много графични алгоритми</a:t>
                </a:r>
              </a:p>
              <a:p>
                <a:pPr lvl="2"/>
                <a:r>
                  <a:rPr lang="bg-BG" dirty="0"/>
                  <a:t>(за опростяване на изчисленията)</a:t>
                </a:r>
              </a:p>
              <a:p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49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Графична обработка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Умножение, а резултатът е скалар</a:t>
                </a:r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sym typeface="Symbol"/>
                      </a:rPr>
                      <m:t></m:t>
                    </m:r>
                  </m:oMath>
                </a14:m>
                <a:r>
                  <a:rPr lang="bg-BG" dirty="0"/>
                  <a:t> между двата вектора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i="1" dirty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bg-BG" dirty="0"/>
              </a:p>
              <a:p>
                <a:r>
                  <a:rPr lang="bg-BG" dirty="0"/>
                  <a:t>Геометричен/графичен смисъл</a:t>
                </a:r>
              </a:p>
              <a:p>
                <a:pPr lvl="1"/>
                <a:r>
                  <a:rPr lang="bg-BG" dirty="0"/>
                  <a:t>Проверка за перпендикулярност</a:t>
                </a:r>
              </a:p>
              <a:p>
                <a:pPr lvl="1"/>
                <a:r>
                  <a:rPr lang="bg-BG" dirty="0"/>
                  <a:t>Осветеност на повърхност</a:t>
                </a:r>
              </a:p>
              <a:p>
                <a:pPr lvl="1"/>
                <a:r>
                  <a:rPr lang="bg-BG" dirty="0"/>
                  <a:t>Намиране на лицеви повърхности (не лице!)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Скаларно умножение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3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Ползваме единичните осеви вектори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3657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bg-BG" sz="2000" dirty="0"/>
              </a:p>
              <a:p>
                <a:pPr marL="3657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Изчисляване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904508" y="1954539"/>
            <a:ext cx="440430" cy="161757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04508" y="3572118"/>
            <a:ext cx="2962892" cy="80078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77744" y="3569373"/>
            <a:ext cx="1416697" cy="4283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900000">
            <a:off x="5307080" y="3011076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455556" y="3571210"/>
            <a:ext cx="441862" cy="13146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900000" flipH="1">
            <a:off x="4407460" y="4090115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900000">
            <a:off x="3188072" y="2727937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55527" y="2629910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900000">
            <a:off x="2108351" y="409668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900000">
            <a:off x="4517357" y="3202549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151789" y="2629910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900000" flipH="1">
            <a:off x="4670765" y="2926331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900000" flipH="1">
            <a:off x="2491383" y="2327614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627087" y="315924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5418962" y="4324350"/>
            <a:ext cx="384375" cy="336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1368225" y="34861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2906079" y="18097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2903103" y="3054609"/>
            <a:ext cx="152139" cy="51064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899692" y="3568615"/>
            <a:ext cx="590985" cy="160734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903101" y="3223647"/>
            <a:ext cx="1720560" cy="34160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469947" y="2955046"/>
            <a:ext cx="517603" cy="471734"/>
            <a:chOff x="3227919" y="3005373"/>
            <a:chExt cx="517603" cy="471734"/>
          </a:xfrm>
        </p:grpSpPr>
        <p:sp>
          <p:nvSpPr>
            <p:cNvPr id="71" name="Content Placeholder 2"/>
            <p:cNvSpPr txBox="1">
              <a:spLocks/>
            </p:cNvSpPr>
            <p:nvPr/>
          </p:nvSpPr>
          <p:spPr>
            <a:xfrm rot="20984820">
              <a:off x="3227919" y="3005373"/>
              <a:ext cx="517603" cy="47173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 b="1" noProof="0" dirty="0">
                  <a:solidFill>
                    <a:srgbClr val="0070C0"/>
                  </a:solidFill>
                  <a:latin typeface="Calibri"/>
                </a:rPr>
                <a:t>p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>
              <a:off x="3248649" y="3056051"/>
              <a:ext cx="246219" cy="48885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7073264">
            <a:off x="2447851" y="2934878"/>
            <a:ext cx="581351" cy="461665"/>
            <a:chOff x="1171249" y="2708972"/>
            <a:chExt cx="581351" cy="461665"/>
          </a:xfrm>
        </p:grpSpPr>
        <p:sp>
          <p:nvSpPr>
            <p:cNvPr id="80" name="TextBox 79"/>
            <p:cNvSpPr txBox="1"/>
            <p:nvPr/>
          </p:nvSpPr>
          <p:spPr>
            <a:xfrm>
              <a:off x="1171249" y="2708972"/>
              <a:ext cx="581351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  <a:r>
                <a:rPr lang="en-US" baseline="-250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>
              <a:off x="1342793" y="2850468"/>
              <a:ext cx="2462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20634460">
            <a:off x="2570789" y="3568867"/>
            <a:ext cx="581351" cy="461665"/>
            <a:chOff x="1171249" y="2708972"/>
            <a:chExt cx="581351" cy="461665"/>
          </a:xfrm>
        </p:grpSpPr>
        <p:sp>
          <p:nvSpPr>
            <p:cNvPr id="85" name="TextBox 84"/>
            <p:cNvSpPr txBox="1"/>
            <p:nvPr/>
          </p:nvSpPr>
          <p:spPr>
            <a:xfrm>
              <a:off x="1171249" y="2708972"/>
              <a:ext cx="581351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 err="1">
                  <a:solidFill>
                    <a:srgbClr val="FF0000"/>
                  </a:solidFill>
                </a:rPr>
                <a:t>e</a:t>
              </a:r>
              <a:r>
                <a:rPr lang="en-US" baseline="-25000" dirty="0" err="1">
                  <a:solidFill>
                    <a:srgbClr val="FF0000"/>
                  </a:solidFill>
                </a:rPr>
                <a:t>y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1282890" y="2829106"/>
              <a:ext cx="2462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rot="855427">
            <a:off x="2963343" y="3649207"/>
            <a:ext cx="581351" cy="461665"/>
            <a:chOff x="1171249" y="2708972"/>
            <a:chExt cx="581351" cy="461665"/>
          </a:xfrm>
        </p:grpSpPr>
        <p:sp>
          <p:nvSpPr>
            <p:cNvPr id="88" name="TextBox 87"/>
            <p:cNvSpPr txBox="1"/>
            <p:nvPr/>
          </p:nvSpPr>
          <p:spPr>
            <a:xfrm>
              <a:off x="1171249" y="2708972"/>
              <a:ext cx="581351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 err="1">
                  <a:solidFill>
                    <a:srgbClr val="FF0000"/>
                  </a:solidFill>
                </a:rPr>
                <a:t>e</a:t>
              </a:r>
              <a:r>
                <a:rPr lang="en-US" baseline="-25000" dirty="0" err="1">
                  <a:solidFill>
                    <a:srgbClr val="FF0000"/>
                  </a:solidFill>
                </a:rPr>
                <a:t>z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1341399" y="2846352"/>
              <a:ext cx="2462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72200" y="4561567"/>
            <a:ext cx="287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/>
              <a:t>Ако не сте виждали вектор</a:t>
            </a:r>
          </a:p>
          <a:p>
            <a:pPr algn="r"/>
            <a:r>
              <a:rPr lang="bg-BG" sz="1400" dirty="0"/>
              <a:t>с обратна стрелка, ето – вижте сега</a:t>
            </a:r>
          </a:p>
        </p:txBody>
      </p:sp>
      <p:sp>
        <p:nvSpPr>
          <p:cNvPr id="31" name="Freeform 30"/>
          <p:cNvSpPr/>
          <p:nvPr/>
        </p:nvSpPr>
        <p:spPr>
          <a:xfrm>
            <a:off x="2860157" y="4062845"/>
            <a:ext cx="3363997" cy="904010"/>
          </a:xfrm>
          <a:custGeom>
            <a:avLst/>
            <a:gdLst>
              <a:gd name="connsiteX0" fmla="*/ 3449782 w 3449782"/>
              <a:gd name="connsiteY0" fmla="*/ 904010 h 904010"/>
              <a:gd name="connsiteX1" fmla="*/ 0 w 3449782"/>
              <a:gd name="connsiteY1" fmla="*/ 0 h 904010"/>
              <a:gd name="connsiteX2" fmla="*/ 0 w 3449782"/>
              <a:gd name="connsiteY2" fmla="*/ 0 h 904010"/>
              <a:gd name="connsiteX0" fmla="*/ 3449782 w 3449782"/>
              <a:gd name="connsiteY0" fmla="*/ 904010 h 904010"/>
              <a:gd name="connsiteX1" fmla="*/ 0 w 3449782"/>
              <a:gd name="connsiteY1" fmla="*/ 0 h 904010"/>
              <a:gd name="connsiteX2" fmla="*/ 0 w 3449782"/>
              <a:gd name="connsiteY2" fmla="*/ 0 h 904010"/>
              <a:gd name="connsiteX0" fmla="*/ 3449782 w 3449782"/>
              <a:gd name="connsiteY0" fmla="*/ 904010 h 904010"/>
              <a:gd name="connsiteX1" fmla="*/ 0 w 3449782"/>
              <a:gd name="connsiteY1" fmla="*/ 0 h 904010"/>
              <a:gd name="connsiteX2" fmla="*/ 0 w 3449782"/>
              <a:gd name="connsiteY2" fmla="*/ 0 h 90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9782" h="904010">
                <a:moveTo>
                  <a:pt x="3449782" y="904010"/>
                </a:moveTo>
                <a:cubicBezTo>
                  <a:pt x="907473" y="904009"/>
                  <a:pt x="48490" y="509155"/>
                  <a:pt x="0" y="0"/>
                </a:cubicBezTo>
                <a:lnTo>
                  <a:pt x="0" y="0"/>
                </a:lnTo>
              </a:path>
            </a:pathLst>
          </a:cu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828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Самото изчисление</a:t>
                </a:r>
                <a:endParaRPr lang="en-US" dirty="0"/>
              </a:p>
              <a:p>
                <a:pPr lvl="1"/>
                <a:r>
                  <a:rPr lang="bg-BG" dirty="0"/>
                  <a:t>И умножаваме смело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b="0" i="0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2000" dirty="0"/>
              </a:p>
              <a:p>
                <a:pPr marL="1254125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4890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4890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bg-BG" dirty="0"/>
                  <a:t>Със задоволство си спомняме, че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bg-BG" dirty="0"/>
                  <a:t>И от тук със замах получаваме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0" i="1" dirty="0">
                        <a:latin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979530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Пример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 dirty="0" smtClean="0">
                            <a:latin typeface="Cambria Math"/>
                          </a:rPr>
                          <m:t>2,</m:t>
                        </m:r>
                        <m:r>
                          <a:rPr lang="bg-BG" i="1" dirty="0" err="1">
                            <a:latin typeface="Cambria Math"/>
                          </a:rPr>
                          <m:t>2</m:t>
                        </m:r>
                        <m:r>
                          <a:rPr lang="bg-BG" i="1" dirty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∙</m:t>
                    </m:r>
                    <m:r>
                      <a:rPr lang="bg-BG" i="1" dirty="0">
                        <a:latin typeface="Cambria Math"/>
                      </a:rPr>
                      <m:t>(</m:t>
                    </m:r>
                    <m:r>
                      <a:rPr lang="bg-BG" i="1" dirty="0" err="1">
                        <a:latin typeface="Cambria Math"/>
                      </a:rPr>
                      <m:t>0</m:t>
                    </m:r>
                    <m:r>
                      <a:rPr lang="bg-BG" i="1" dirty="0">
                        <a:latin typeface="Cambria Math"/>
                      </a:rPr>
                      <m:t>,1,0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Лежат в една равнина</a:t>
                </a:r>
              </a:p>
              <a:p>
                <a:pPr lvl="1"/>
                <a:r>
                  <a:rPr lang="bg-BG" dirty="0"/>
                  <a:t>Ъгълът между тях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45</m:t>
                    </m:r>
                    <m:r>
                      <a:rPr lang="bg-BG" i="1" baseline="30000" dirty="0" smtClean="0">
                        <a:latin typeface="Cambria Math"/>
                      </a:rPr>
                      <m:t>о</m:t>
                    </m:r>
                  </m:oMath>
                </a14:m>
                <a:endParaRPr lang="en-US" baseline="30000" dirty="0"/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2,2,0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0,1,0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000" b="0" i="1" dirty="0" smtClean="0">
                        <a:latin typeface="Cambria Math"/>
                      </a:rPr>
                      <m:t>∙1∙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45°</m:t>
                        </m:r>
                      </m:e>
                    </m:func>
                    <m:r>
                      <a:rPr lang="en-US" sz="2000" b="0" i="1" dirty="0" smtClean="0">
                        <a:latin typeface="Cambria Math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</m:ra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000" dirty="0"/>
                  <a:t> </a:t>
                </a:r>
                <a:endParaRPr lang="bg-BG" sz="2000" dirty="0"/>
              </a:p>
              <a:p>
                <a:pPr lvl="1"/>
                <a:r>
                  <a:rPr lang="bg-BG" dirty="0"/>
                  <a:t>Алтернативен първокласен метод</a:t>
                </a:r>
              </a:p>
              <a:p>
                <a:pPr lvl="2"/>
                <a:r>
                  <a:rPr lang="bg-BG" dirty="0"/>
                  <a:t>(„Първокласен” не само в смисъл на качествен, но и защото първокласник го може)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2,2,0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0,1,0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=2∙0+2∙1+0∙0=2</m:t>
                    </m:r>
                  </m:oMath>
                </a14:m>
                <a:r>
                  <a:rPr lang="en-US" sz="2000" dirty="0"/>
                  <a:t> </a:t>
                </a:r>
                <a:endParaRPr lang="bg-BG" sz="2000" dirty="0"/>
              </a:p>
              <a:p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984813" y="603975"/>
            <a:ext cx="4392948" cy="646331"/>
            <a:chOff x="2103970" y="2126101"/>
            <a:chExt cx="5669633" cy="861775"/>
          </a:xfrm>
        </p:grpSpPr>
        <p:sp>
          <p:nvSpPr>
            <p:cNvPr id="9" name="Rectangle 8"/>
            <p:cNvSpPr/>
            <p:nvPr/>
          </p:nvSpPr>
          <p:spPr>
            <a:xfrm>
              <a:off x="2103970" y="2720841"/>
              <a:ext cx="3928177" cy="24384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9812" y="2126101"/>
              <a:ext cx="1543791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OMG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0058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Още един пример</a:t>
                </a:r>
              </a:p>
              <a:p>
                <a:pPr lvl="1"/>
                <a:r>
                  <a:rPr lang="bg-BG" dirty="0"/>
                  <a:t>Перпендикулярни ли са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(4,0,1)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(−2,3,8)</m:t>
                    </m:r>
                  </m:oMath>
                </a14:m>
                <a:endParaRPr lang="bg-BG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4,0,1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−2,3,8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=−8+0+8=0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Построяване на перпендикуляр: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8">
            <a:hlinkClick r:id="rId4" action="ppaction://hlinkfile"/>
            <a:extLst>
              <a:ext uri="{FF2B5EF4-FFF2-40B4-BE49-F238E27FC236}">
                <a16:creationId xmlns:a16="http://schemas.microsoft.com/office/drawing/2014/main" id="{06BAEAD0-46BD-4944-9D6D-F3A0FF1AB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8960" y="2266950"/>
            <a:ext cx="292608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10278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Умножение, а резултатът е вектор</a:t>
                </a:r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sym typeface="Symbol"/>
                      </a:rPr>
                      <m:t>𝜑</m:t>
                    </m:r>
                  </m:oMath>
                </a14:m>
                <a:r>
                  <a:rPr lang="bg-BG" dirty="0"/>
                  <a:t> между двата вектора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 dirty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    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r>
                  <a:rPr lang="bg-BG" dirty="0"/>
                  <a:t>Геометричен смисъл</a:t>
                </a:r>
              </a:p>
              <a:p>
                <a:pPr lvl="1"/>
                <a:r>
                  <a:rPr lang="bg-BG" dirty="0"/>
                  <a:t>Намиране на нормални вектори</a:t>
                </a:r>
              </a:p>
              <a:p>
                <a:pPr lvl="1"/>
                <a:r>
                  <a:rPr lang="bg-BG" dirty="0"/>
                  <a:t>Лице на успоредник (не </a:t>
                </a:r>
                <a:r>
                  <a:rPr lang="bg-BG" dirty="0" err="1"/>
                  <a:t>лицевост</a:t>
                </a:r>
                <a:r>
                  <a:rPr lang="bg-BG" dirty="0"/>
                  <a:t>!)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Векторно умножение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54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Накъде сочи векторът?</a:t>
            </a:r>
          </a:p>
          <a:p>
            <a:pPr lvl="1"/>
            <a:r>
              <a:rPr lang="bg-BG" dirty="0"/>
              <a:t>Той е перпендикулярен на равнината, в която са двата вектора-множителя</a:t>
            </a:r>
          </a:p>
          <a:p>
            <a:pPr lvl="1"/>
            <a:r>
              <a:rPr lang="bg-BG" dirty="0"/>
              <a:t>Той е в </a:t>
            </a:r>
            <a:r>
              <a:rPr lang="bg-BG" dirty="0" err="1"/>
              <a:t>полупространството</a:t>
            </a:r>
            <a:r>
              <a:rPr lang="en-US" dirty="0"/>
              <a:t>,</a:t>
            </a:r>
            <a:r>
              <a:rPr lang="bg-BG" dirty="0"/>
              <a:t> от което посоката на въртене от първия към втория вектор е положителна</a:t>
            </a:r>
          </a:p>
          <a:p>
            <a:pPr lvl="2"/>
            <a:r>
              <a:rPr lang="bg-BG" sz="2000" dirty="0"/>
              <a:t>(т.е. обратно на часовниковата стрелка)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4377134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avel\Courses\Materials\Course.OKG 2012-13\OKG-03. Geometric predicates\Images\ID-10022978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5615" y="2125980"/>
            <a:ext cx="2874185" cy="301752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помни това?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Използваме дясната ръка</a:t>
            </a:r>
          </a:p>
          <a:p>
            <a:pPr lvl="1"/>
            <a:r>
              <a:rPr lang="bg-BG" dirty="0"/>
              <a:t>Координатната система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PQR</a:t>
            </a:r>
            <a:r>
              <a:rPr lang="bg-BG" dirty="0"/>
              <a:t> е дясна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2800" y="4888380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048530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048530"/>
                <a:ext cx="6096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95800" y="1962150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962150"/>
                <a:ext cx="6096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15000" y="3257550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257550"/>
                <a:ext cx="6096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7400" y="3815060"/>
                <a:ext cx="1828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800" b="0" i="1" dirty="0" smtClean="0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15060"/>
                <a:ext cx="18288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93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895350"/>
                <a:ext cx="7848600" cy="3962400"/>
              </a:xfrm>
            </p:spPr>
            <p:txBody>
              <a:bodyPr/>
              <a:lstStyle/>
              <a:p>
                <a:pPr marL="457200" lvl="1" indent="0">
                  <a:buNone/>
                  <a:tabLst>
                    <a:tab pos="2690813" algn="l"/>
                    <a:tab pos="5029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b="0" dirty="0"/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br>
                  <a:rPr lang="en-US" sz="20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b="0" dirty="0"/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895350"/>
                <a:ext cx="7848600" cy="3962400"/>
              </a:xfrm>
              <a:blipFill rotWithShape="1">
                <a:blip r:embed="rId3"/>
                <a:stretch>
                  <a:fillRect t="-169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 единичните вектори?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49628" y="2268123"/>
            <a:ext cx="2716571" cy="2514600"/>
            <a:chOff x="718968" y="5619750"/>
            <a:chExt cx="3276600" cy="2286000"/>
          </a:xfrm>
        </p:grpSpPr>
        <p:sp>
          <p:nvSpPr>
            <p:cNvPr id="55" name="Arc 54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10018672"/>
                <a:gd name="adj2" fmla="val 16248006"/>
              </a:avLst>
            </a:prstGeom>
            <a:ln w="28575">
              <a:solidFill>
                <a:srgbClr val="0070C0"/>
              </a:solidFill>
              <a:prstDash val="sysDash"/>
              <a:headEnd type="triangle" w="lg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2046870"/>
                <a:gd name="adj2" fmla="val 8849365"/>
              </a:avLst>
            </a:prstGeom>
            <a:ln w="28575">
              <a:solidFill>
                <a:srgbClr val="0070C0"/>
              </a:solidFill>
              <a:prstDash val="sysDash"/>
              <a:headEnd type="triangle" w="lg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17300960"/>
                <a:gd name="adj2" fmla="val 844052"/>
              </a:avLst>
            </a:prstGeom>
            <a:ln w="28575">
              <a:solidFill>
                <a:srgbClr val="0070C0"/>
              </a:solidFill>
              <a:prstDash val="sysDash"/>
              <a:headEnd type="triangle" w="lg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47568" y="573405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en-US" sz="4400" b="1" dirty="0"/>
                <a:t>+</a:t>
              </a:r>
              <a:endParaRPr lang="en-US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3472926" y="590550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en-US" sz="4400" b="1" dirty="0"/>
                <a:t>+</a:t>
              </a:r>
              <a:endParaRPr lang="en-US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2014368" y="750570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en-US" sz="4400" b="1" dirty="0"/>
                <a:t>+</a:t>
              </a:r>
              <a:endParaRPr lang="en-US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2038350"/>
            <a:ext cx="2840927" cy="2240708"/>
            <a:chOff x="-4170218" y="2040214"/>
            <a:chExt cx="2840927" cy="2240708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-2807117" y="2469470"/>
              <a:ext cx="300226" cy="11026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-2807117" y="3572118"/>
              <a:ext cx="1100409" cy="2974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-3810000" y="3569373"/>
              <a:ext cx="992817" cy="30015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-3256069" y="3571210"/>
              <a:ext cx="441862" cy="131463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ontent Placeholder 2"/>
            <p:cNvSpPr txBox="1">
              <a:spLocks/>
            </p:cNvSpPr>
            <p:nvPr/>
          </p:nvSpPr>
          <p:spPr>
            <a:xfrm>
              <a:off x="-1713666" y="3690949"/>
              <a:ext cx="384375" cy="336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-4170218" y="3704359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118" name="Content Placeholder 2"/>
            <p:cNvSpPr txBox="1">
              <a:spLocks/>
            </p:cNvSpPr>
            <p:nvPr/>
          </p:nvSpPr>
          <p:spPr>
            <a:xfrm>
              <a:off x="-2649593" y="2040214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-2808522" y="3054609"/>
              <a:ext cx="152139" cy="510645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-2811933" y="3568615"/>
              <a:ext cx="590985" cy="160734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 rot="17073264">
              <a:off x="-3232601" y="2882923"/>
              <a:ext cx="581351" cy="461665"/>
              <a:chOff x="1171249" y="2708972"/>
              <a:chExt cx="581351" cy="461665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flipH="1">
                <a:off x="1342793" y="2850468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lg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 rot="20634460">
              <a:off x="-3310597" y="3680322"/>
              <a:ext cx="581351" cy="461665"/>
              <a:chOff x="1171249" y="2708972"/>
              <a:chExt cx="581351" cy="461665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 err="1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y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 flipH="1">
                <a:off x="1282890" y="2829106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 rot="855427">
              <a:off x="-2532513" y="3200800"/>
              <a:ext cx="581351" cy="461665"/>
              <a:chOff x="1171249" y="2708972"/>
              <a:chExt cx="581351" cy="461665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 err="1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z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 flipH="1">
                <a:off x="1341399" y="2846352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lg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>
            <a:off x="4827229" y="2269296"/>
            <a:ext cx="2716571" cy="2514600"/>
            <a:chOff x="718968" y="5619750"/>
            <a:chExt cx="3276600" cy="2286000"/>
          </a:xfrm>
        </p:grpSpPr>
        <p:sp>
          <p:nvSpPr>
            <p:cNvPr id="155" name="Arc 154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10018672"/>
                <a:gd name="adj2" fmla="val 16248006"/>
              </a:avLst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Arc 155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2046870"/>
                <a:gd name="adj2" fmla="val 8849365"/>
              </a:avLst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c 156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17300960"/>
                <a:gd name="adj2" fmla="val 844052"/>
              </a:avLst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947568" y="573405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bg-BG" sz="4400" b="1" dirty="0"/>
                <a:t>-</a:t>
              </a:r>
              <a:endParaRPr lang="en-US" b="1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3472926" y="590550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bg-BG" sz="4400" b="1" dirty="0"/>
                <a:t>-</a:t>
              </a:r>
              <a:endParaRPr lang="en-US" b="1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2014368" y="750570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bg-BG" sz="4400" b="1" dirty="0"/>
                <a:t>-</a:t>
              </a:r>
              <a:endParaRPr lang="en-US" b="1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701601" y="2039523"/>
            <a:ext cx="2840927" cy="2240708"/>
            <a:chOff x="-4170218" y="2040214"/>
            <a:chExt cx="2840927" cy="2240708"/>
          </a:xfrm>
        </p:grpSpPr>
        <p:cxnSp>
          <p:nvCxnSpPr>
            <p:cNvPr id="162" name="Straight Arrow Connector 161"/>
            <p:cNvCxnSpPr/>
            <p:nvPr/>
          </p:nvCxnSpPr>
          <p:spPr>
            <a:xfrm flipV="1">
              <a:off x="-2807117" y="2469470"/>
              <a:ext cx="300226" cy="11026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-2807117" y="3572118"/>
              <a:ext cx="1100409" cy="2974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H="1">
              <a:off x="-3810000" y="3569373"/>
              <a:ext cx="992817" cy="30015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-3256069" y="3571210"/>
              <a:ext cx="441862" cy="131463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Content Placeholder 2"/>
            <p:cNvSpPr txBox="1">
              <a:spLocks/>
            </p:cNvSpPr>
            <p:nvPr/>
          </p:nvSpPr>
          <p:spPr>
            <a:xfrm>
              <a:off x="-1713666" y="3690949"/>
              <a:ext cx="384375" cy="336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167" name="Content Placeholder 2"/>
            <p:cNvSpPr txBox="1">
              <a:spLocks/>
            </p:cNvSpPr>
            <p:nvPr/>
          </p:nvSpPr>
          <p:spPr>
            <a:xfrm>
              <a:off x="-4170218" y="3704359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168" name="Content Placeholder 2"/>
            <p:cNvSpPr txBox="1">
              <a:spLocks/>
            </p:cNvSpPr>
            <p:nvPr/>
          </p:nvSpPr>
          <p:spPr>
            <a:xfrm>
              <a:off x="-2649593" y="2040214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-2808522" y="3054609"/>
              <a:ext cx="152139" cy="510645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-2811933" y="3568615"/>
              <a:ext cx="590985" cy="160734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 rot="17073264">
              <a:off x="-3232601" y="2882923"/>
              <a:ext cx="581351" cy="461665"/>
              <a:chOff x="1171249" y="2708972"/>
              <a:chExt cx="581351" cy="461665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 flipH="1">
                <a:off x="1342793" y="2850468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lg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 rot="20634460">
              <a:off x="-3310597" y="3680322"/>
              <a:ext cx="581351" cy="461665"/>
              <a:chOff x="1171249" y="2708972"/>
              <a:chExt cx="581351" cy="461665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 err="1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y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 flipH="1">
                <a:off x="1282890" y="2829106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 rot="855427">
              <a:off x="-2532513" y="3200800"/>
              <a:ext cx="581351" cy="461665"/>
              <a:chOff x="1171249" y="2708972"/>
              <a:chExt cx="581351" cy="461665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 err="1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z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 flipH="1">
                <a:off x="1341399" y="2846352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lg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83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Ползваме единичните осеви вектори</a:t>
                </a:r>
                <a:endParaRPr lang="en-US" dirty="0"/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744538" lvl="1" indent="0">
                  <a:buNone/>
                </a:pPr>
                <a:endParaRPr lang="bg-BG" sz="2000" dirty="0"/>
              </a:p>
              <a:p>
                <a:pPr marL="13716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:endParaRPr lang="en-US" sz="2000" dirty="0"/>
              </a:p>
              <a:p>
                <a:pPr marL="13716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Изчисляване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bg-BG" i="1" dirty="0" smtClean="0">
                        <a:latin typeface="Cambria Math"/>
                        <a:sym typeface="Symbol"/>
                      </a:rPr>
                      <m:t>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94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Elbow Connector 74"/>
          <p:cNvCxnSpPr/>
          <p:nvPr/>
        </p:nvCxnSpPr>
        <p:spPr>
          <a:xfrm flipV="1">
            <a:off x="2514600" y="3999244"/>
            <a:ext cx="1916723" cy="7061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flipV="1">
            <a:off x="2514600" y="3793253"/>
            <a:ext cx="1916723" cy="30249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2514600" y="3514725"/>
            <a:ext cx="1911699" cy="8258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7620000" y="3771900"/>
            <a:ext cx="1524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19600" y="3028950"/>
            <a:ext cx="32766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Анимация</a:t>
            </a:r>
            <a:r>
              <a:rPr lang="en-US" sz="3200" b="1" dirty="0"/>
              <a:t> </a:t>
            </a:r>
            <a:r>
              <a:rPr lang="bg-BG" sz="3200" b="1" dirty="0"/>
              <a:t>и графични ефекти</a:t>
            </a:r>
            <a:endParaRPr lang="en-US" sz="3200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057900" y="2171700"/>
            <a:ext cx="0" cy="85725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20000" y="1428750"/>
            <a:ext cx="1524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419600" y="742950"/>
            <a:ext cx="32766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Геометрични</a:t>
            </a:r>
          </a:p>
          <a:p>
            <a:pPr algn="ctr"/>
            <a:r>
              <a:rPr lang="bg-BG" sz="3200" b="1" dirty="0"/>
              <a:t>2</a:t>
            </a:r>
            <a:r>
              <a:rPr lang="en-US" sz="3200" b="1" dirty="0"/>
              <a:t>D</a:t>
            </a:r>
            <a:r>
              <a:rPr lang="bg-BG" sz="3200" b="1" dirty="0"/>
              <a:t> и 3</a:t>
            </a:r>
            <a:r>
              <a:rPr lang="en-US" sz="3200" b="1" dirty="0"/>
              <a:t>D </a:t>
            </a:r>
            <a:r>
              <a:rPr lang="bg-BG" sz="3200" b="1" dirty="0"/>
              <a:t>модели</a:t>
            </a:r>
            <a:endParaRPr lang="en-US" sz="3200" b="1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2514600" y="971550"/>
            <a:ext cx="1911485" cy="3270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514600" y="361950"/>
            <a:ext cx="1916349" cy="7275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2667000" y="1507787"/>
            <a:ext cx="1759085" cy="6383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2514600" y="1692613"/>
            <a:ext cx="1911485" cy="4790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2514600" y="1896894"/>
            <a:ext cx="1911485" cy="9034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62000" y="32575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Заснето движение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762000" y="38290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Процедурно движение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62000" y="44005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Динамични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ефекти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7429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Сканирани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3</a:t>
            </a:r>
            <a:r>
              <a:rPr lang="en-US" b="1" dirty="0"/>
              <a:t>D </a:t>
            </a:r>
            <a:r>
              <a:rPr lang="bg-BG" b="1" dirty="0"/>
              <a:t>модели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714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Интерактивно моделиране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13144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Библиотечни модели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2000" y="18859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Процедурни модели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62000" y="24574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Карти на </a:t>
            </a:r>
            <a:r>
              <a:rPr lang="bg-BG" b="1" dirty="0" err="1"/>
              <a:t>отместеност</a:t>
            </a:r>
            <a:endParaRPr lang="en-US" b="1" dirty="0"/>
          </a:p>
        </p:txBody>
      </p:sp>
      <p:sp>
        <p:nvSpPr>
          <p:cNvPr id="220" name="Rectangle 219"/>
          <p:cNvSpPr/>
          <p:nvPr/>
        </p:nvSpPr>
        <p:spPr>
          <a:xfrm>
            <a:off x="4572000" y="108585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572000" y="125730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572000" y="142875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572000" y="160020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4572000" y="177165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4572000" y="354330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4572000" y="371475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4572000" y="388620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2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След векторното произведение на единичните осеви вектори</a:t>
                </a:r>
              </a:p>
              <a:p>
                <a:pPr marL="13716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Прегрупираме</a:t>
                </a:r>
              </a:p>
              <a:p>
                <a:pPr marL="13716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bg-BG" sz="2000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63470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И сме готови</a:t>
                </a:r>
                <a:endParaRPr lang="en-US" dirty="0"/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2000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sz="2000" i="1" dirty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330319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Пример</a:t>
                </a:r>
              </a:p>
              <a:p>
                <a:pPr lvl="1"/>
                <a:r>
                  <a:rPr lang="bg-BG" dirty="0"/>
                  <a:t>Перпендикуляр на онези два вектора</a:t>
                </a:r>
              </a:p>
              <a:p>
                <a:pPr marL="747713"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1800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sz="1800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0∙8−1∙3</m:t>
                        </m:r>
                      </m:e>
                    </m:d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−1</m:t>
                        </m:r>
                        <m:r>
                          <a:rPr lang="en-US" sz="1800" i="1" dirty="0">
                            <a:latin typeface="Cambria Math"/>
                          </a:rPr>
                          <m:t>∙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1800" i="1" dirty="0">
                            <a:latin typeface="Cambria Math"/>
                          </a:rPr>
                          <m:t>−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1800" i="1" dirty="0">
                            <a:latin typeface="Cambria Math"/>
                          </a:rPr>
                          <m:t>∙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8</m:t>
                        </m:r>
                      </m:e>
                    </m:d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1800" i="1" dirty="0">
                            <a:latin typeface="Cambria Math"/>
                          </a:rPr>
                          <m:t>∙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3+0</m:t>
                        </m:r>
                        <m:r>
                          <a:rPr lang="en-US" sz="1800" i="1" dirty="0">
                            <a:latin typeface="Cambria Math"/>
                          </a:rPr>
                          <m:t>∙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374775"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=−3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−34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+12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=(−3,−34,12)</m:t>
                    </m:r>
                  </m:oMath>
                </a14:m>
                <a:r>
                  <a:rPr lang="en-US" sz="1800" dirty="0"/>
                  <a:t> </a:t>
                </a:r>
                <a:endParaRPr lang="bg-BG" sz="1800" dirty="0"/>
              </a:p>
              <a:p>
                <a:pPr lvl="1"/>
                <a:r>
                  <a:rPr lang="bg-BG" dirty="0"/>
                  <a:t>Да проверим метода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9">
            <a:hlinkClick r:id="rId4" action="ppaction://hlinkfile"/>
            <a:extLst>
              <a:ext uri="{FF2B5EF4-FFF2-40B4-BE49-F238E27FC236}">
                <a16:creationId xmlns:a16="http://schemas.microsoft.com/office/drawing/2014/main" id="{E390BE64-07EE-4DF7-B5D6-98EA860D7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8959" y="2343150"/>
            <a:ext cx="2926081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433114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65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BAGL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8-</a:t>
            </a:r>
            <a:r>
              <a:rPr lang="bg-BG" sz="2800" b="0" dirty="0"/>
              <a:t>12, 26-27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LASZ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69-78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KLAW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13-15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VINC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31-</a:t>
            </a:r>
            <a:r>
              <a:rPr lang="bg-BG" sz="2800" b="0" dirty="0"/>
              <a:t>49</a:t>
            </a:r>
            <a:endParaRPr lang="en-US" sz="2800" b="0" dirty="0"/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MORT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1-14, 165-170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LENG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11-26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PARE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409-411, 420-425</a:t>
            </a:r>
          </a:p>
        </p:txBody>
      </p:sp>
    </p:spTree>
    <p:extLst>
      <p:ext uri="{BB962C8B-B14F-4D97-AF65-F5344CB8AC3E}">
        <p14:creationId xmlns:p14="http://schemas.microsoft.com/office/powerpoint/2010/main" val="1109301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3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>
            <a:off x="7696200" y="2457450"/>
            <a:ext cx="14478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857250"/>
            <a:ext cx="6858000" cy="3429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bg-BG" sz="4400" b="1" dirty="0">
                <a:solidFill>
                  <a:schemeClr val="tx1"/>
                </a:solidFill>
              </a:rPr>
              <a:t>РЕНДИРАНЕ</a:t>
            </a: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95800" y="4286250"/>
            <a:ext cx="0" cy="95250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95800" y="0"/>
            <a:ext cx="0" cy="85725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0" y="1428750"/>
            <a:ext cx="1143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0" y="3771900"/>
            <a:ext cx="1143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43200" y="182880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Матрични трансформации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2743200" y="285750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Проекции и гледни точки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2743200" y="33718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Скриване и изрязване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2743200" y="13144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Трасиране на лъчи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2743200" y="23431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err="1"/>
              <a:t>Растеризация</a:t>
            </a:r>
            <a:r>
              <a:rPr lang="bg-BG" sz="2800" b="1" dirty="0"/>
              <a:t> и изглаждане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6223275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lbow Connector 11"/>
          <p:cNvCxnSpPr/>
          <p:nvPr/>
        </p:nvCxnSpPr>
        <p:spPr>
          <a:xfrm flipV="1">
            <a:off x="1799112" y="2511631"/>
            <a:ext cx="1929740" cy="13597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4536374" y="2505694"/>
            <a:ext cx="17813" cy="141316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H="1" flipV="1">
            <a:off x="5403273" y="2511631"/>
            <a:ext cx="1888177" cy="13834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95600" y="1085850"/>
            <a:ext cx="32766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Текстури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3771900"/>
            <a:ext cx="2362200" cy="8420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Сканирани или снимани изображения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 flipV="1">
            <a:off x="3952875" y="542925"/>
            <a:ext cx="108585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52800" y="3771900"/>
            <a:ext cx="23622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Компютърно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генерирани изображения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5943600" y="3771900"/>
            <a:ext cx="23622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Ръчно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нарисувани изображения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5200650" y="22669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5400000">
            <a:off x="4502150" y="22669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5400000">
            <a:off x="3829050" y="22669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131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H="1">
            <a:off x="7696200" y="2457450"/>
            <a:ext cx="14478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43000" y="857250"/>
            <a:ext cx="6858000" cy="3429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bg-BG" sz="4400" b="1" dirty="0">
                <a:solidFill>
                  <a:schemeClr val="tx1"/>
                </a:solidFill>
              </a:rPr>
              <a:t>РЕНДИРАНЕ</a:t>
            </a: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95800" y="4286250"/>
            <a:ext cx="0" cy="95250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95800" y="0"/>
            <a:ext cx="0" cy="85725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0" y="1428750"/>
            <a:ext cx="1143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0" y="3771900"/>
            <a:ext cx="1143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182880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Матрични трансформации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>
          <a:xfrm>
            <a:off x="2743200" y="285750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Проекции и гледни точки</a:t>
            </a:r>
            <a:endParaRPr lang="en-US" sz="2800" b="1" dirty="0"/>
          </a:p>
        </p:txBody>
      </p:sp>
      <p:sp>
        <p:nvSpPr>
          <p:cNvPr id="26" name="Rectangle 25"/>
          <p:cNvSpPr/>
          <p:nvPr/>
        </p:nvSpPr>
        <p:spPr>
          <a:xfrm>
            <a:off x="2743200" y="33718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Скриване и изрязване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2743200" y="13144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Трасиране на лъчи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2743200" y="23431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err="1"/>
              <a:t>Растеризация</a:t>
            </a:r>
            <a:r>
              <a:rPr lang="bg-BG" sz="2800" b="1" dirty="0"/>
              <a:t> и изглаждане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43094773"/>
      </p:ext>
    </p:extLst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2628900"/>
            <a:ext cx="32766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Цветове</a:t>
            </a:r>
            <a:endParaRPr lang="en-US" sz="3200" b="1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379537" y="1251284"/>
            <a:ext cx="695158" cy="13903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 flipV="1">
            <a:off x="3952875" y="4600575"/>
            <a:ext cx="108585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1261979" y="1331495"/>
            <a:ext cx="1967832" cy="130475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H="1">
            <a:off x="4844716" y="1310105"/>
            <a:ext cx="748632" cy="13261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H="1">
            <a:off x="5839326" y="1363579"/>
            <a:ext cx="1834148" cy="12726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14600" y="581025"/>
            <a:ext cx="1905000" cy="8420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Цветови пространства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457200" y="571500"/>
            <a:ext cx="19050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Осветяване и засенчване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4572000" y="582930"/>
            <a:ext cx="1905000" cy="84353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Оцветяване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6629400" y="571500"/>
            <a:ext cx="19050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Дифузия, фон, материал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 rot="5400000">
            <a:off x="4743450" y="27051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4057649" y="27051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5657850" y="27051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3295650" y="27051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02434"/>
      </p:ext>
    </p:extLst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Pavel\Courses\Materials\Course.OKG 2012-13\OKG-04. Primitives\images\ID-1008960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flipH="1">
            <a:off x="7212724" y="-1"/>
            <a:ext cx="19312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Cloud Callout 25"/>
          <p:cNvSpPr/>
          <p:nvPr/>
        </p:nvSpPr>
        <p:spPr>
          <a:xfrm>
            <a:off x="3200400" y="1543050"/>
            <a:ext cx="3276600" cy="1714500"/>
          </a:xfrm>
          <a:prstGeom prst="cloudCallout">
            <a:avLst>
              <a:gd name="adj1" fmla="val 76524"/>
              <a:gd name="adj2" fmla="val -3703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35907" y="2000251"/>
            <a:ext cx="2107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800" dirty="0"/>
              <a:t>Не тук.</a:t>
            </a:r>
          </a:p>
          <a:p>
            <a:pPr algn="ctr"/>
            <a:r>
              <a:rPr lang="bg-BG" sz="2800" dirty="0"/>
              <a:t>Виж надолу!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92213" y="3257550"/>
            <a:ext cx="0" cy="18859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8185607" y="3899355"/>
            <a:ext cx="1485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32167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Microsoft Office PowerPoint</Application>
  <PresentationFormat>On-screen Show (16:9)</PresentationFormat>
  <Paragraphs>349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Lucida Sans Unicode</vt:lpstr>
      <vt:lpstr>Symbol</vt:lpstr>
      <vt:lpstr>Times New Roman</vt:lpstr>
      <vt:lpstr>Office Theme</vt:lpstr>
      <vt:lpstr>PowerPoint Presentation</vt:lpstr>
      <vt:lpstr>Съдържание</vt:lpstr>
      <vt:lpstr>Графична обработка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Птичи поглед над КГ</vt:lpstr>
      <vt:lpstr>Графични примитиви</vt:lpstr>
      <vt:lpstr>Примитивни обекти</vt:lpstr>
      <vt:lpstr>PowerPoint Presentation</vt:lpstr>
      <vt:lpstr>Йерархия</vt:lpstr>
      <vt:lpstr>Точки и вектори</vt:lpstr>
      <vt:lpstr>За какво се ползват</vt:lpstr>
      <vt:lpstr>Точки и вектори</vt:lpstr>
      <vt:lpstr>PowerPoint Presentation</vt:lpstr>
      <vt:lpstr>PowerPoint Presentation</vt:lpstr>
      <vt:lpstr>PowerPoint Presentation</vt:lpstr>
      <vt:lpstr>PowerPoint Presentation</vt:lpstr>
      <vt:lpstr>Операции с точки и вектори</vt:lpstr>
      <vt:lpstr>Изписване</vt:lpstr>
      <vt:lpstr>Дължина</vt:lpstr>
      <vt:lpstr>Събиране и изваждане</vt:lpstr>
      <vt:lpstr>Умножения</vt:lpstr>
      <vt:lpstr>Умножение със скалар</vt:lpstr>
      <vt:lpstr>Единичен вектор</vt:lpstr>
      <vt:lpstr>Скаларно умножение</vt:lpstr>
      <vt:lpstr>Изчисляване на p ⃗∙q ⃗</vt:lpstr>
      <vt:lpstr>PowerPoint Presentation</vt:lpstr>
      <vt:lpstr>PowerPoint Presentation</vt:lpstr>
      <vt:lpstr>PowerPoint Presentation</vt:lpstr>
      <vt:lpstr>Векторно умножение</vt:lpstr>
      <vt:lpstr>PowerPoint Presentation</vt:lpstr>
      <vt:lpstr>Как се помни това?</vt:lpstr>
      <vt:lpstr>А единичните вектори?</vt:lpstr>
      <vt:lpstr>Изчисляване на p ⃗q ⃗</vt:lpstr>
      <vt:lpstr>PowerPoint Presentation</vt:lpstr>
      <vt:lpstr>PowerPoint Presentation</vt:lpstr>
      <vt:lpstr>PowerPoint Presentation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2022-10-19T14:24:26Z</dcterms:modified>
</cp:coreProperties>
</file>