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9" r:id="rId20"/>
    <p:sldId id="281" r:id="rId21"/>
    <p:sldId id="282" r:id="rId22"/>
    <p:sldId id="286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6" r:id="rId46"/>
    <p:sldId id="317" r:id="rId47"/>
    <p:sldId id="311" r:id="rId48"/>
    <p:sldId id="318" r:id="rId49"/>
    <p:sldId id="313" r:id="rId50"/>
    <p:sldId id="314" r:id="rId51"/>
    <p:sldId id="315" r:id="rId5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9900"/>
    <a:srgbClr val="FF0000"/>
    <a:srgbClr val="DCE6F2"/>
    <a:srgbClr val="FFCCCC"/>
    <a:srgbClr val="FF9999"/>
    <a:srgbClr val="FFFF99"/>
    <a:srgbClr val="0000CC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>
      <p:cViewPr varScale="1">
        <p:scale>
          <a:sx n="112" d="100"/>
          <a:sy n="112" d="100"/>
        </p:scale>
        <p:origin x="62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CE375-0D04-4E86-9466-9A4607A555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17\Lectures%202019\06.%20Graphs\AniLogo\AniLogo.wmv" TargetMode="External"/><Relationship Id="rId1" Type="http://schemas.microsoft.com/office/2007/relationships/media" Target="file:///D:\Pavel\Courses\Materials\Course.OKG%202017\Lectures%202019\06.%20Graph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6.%20Graphs\AniLogo\AniLogo.wmv" TargetMode="External"/><Relationship Id="rId1" Type="http://schemas.microsoft.com/office/2007/relationships/media" Target="file:///D:\Pavel\Courses\Materials\Course.OKG%202021\Lectures%202021\06.%20Graph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tu.edu/~shene/COURSES/cs3621/NOTES/model/winged-e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№6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Графи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1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Токийското метро</a:t>
            </a:r>
            <a:endParaRPr lang="en-US" dirty="0"/>
          </a:p>
        </p:txBody>
      </p:sp>
      <p:pic>
        <p:nvPicPr>
          <p:cNvPr id="54275" name="Picture 3" descr="C:\Pavel\Courses\Materials\Course.OKG 2012-13\OKG-06. Graphs\tokyo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93906" y="1047752"/>
            <a:ext cx="4937760" cy="350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905001" y="4935751"/>
            <a:ext cx="7239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Карта на Токио от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Bureau  of Transportation, Tokyo Metropolitan Government</a:t>
            </a:r>
          </a:p>
        </p:txBody>
      </p:sp>
    </p:spTree>
    <p:extLst>
      <p:ext uri="{BB962C8B-B14F-4D97-AF65-F5344CB8AC3E}">
        <p14:creationId xmlns:p14="http://schemas.microsoft.com/office/powerpoint/2010/main" val="86473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Центърът на София</a:t>
            </a:r>
            <a:endParaRPr lang="en-US" dirty="0"/>
          </a:p>
        </p:txBody>
      </p:sp>
      <p:pic>
        <p:nvPicPr>
          <p:cNvPr id="100354" name="Picture 2" descr="C:\Pavel\Courses\Materials\Course.OKG 2012-13\OKG-06. Graphs\sofia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93285" y="1051545"/>
            <a:ext cx="4937760" cy="3591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638801" y="4935751"/>
            <a:ext cx="350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Карта на София от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http://www.bgmaps.com</a:t>
            </a:r>
          </a:p>
        </p:txBody>
      </p:sp>
    </p:spTree>
    <p:extLst>
      <p:ext uri="{BB962C8B-B14F-4D97-AF65-F5344CB8AC3E}">
        <p14:creationId xmlns:p14="http://schemas.microsoft.com/office/powerpoint/2010/main" val="375493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Мрежест модел на длан</a:t>
            </a:r>
            <a:endParaRPr lang="en-US" dirty="0"/>
          </a:p>
        </p:txBody>
      </p:sp>
      <p:pic>
        <p:nvPicPr>
          <p:cNvPr id="5" name="Picture 2" descr="C:\Pavel\Courses\Materials\Course.OKG 2012-13\OKG-06. Graphs\mesh.jp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93800" y="1047750"/>
            <a:ext cx="5147734" cy="3593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278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Използване на графи в КГ</a:t>
            </a:r>
          </a:p>
          <a:p>
            <a:pPr lvl="1"/>
            <a:r>
              <a:rPr lang="bg-BG"/>
              <a:t>3</a:t>
            </a:r>
            <a:r>
              <a:rPr lang="en-US"/>
              <a:t>D </a:t>
            </a:r>
            <a:r>
              <a:rPr lang="bg-BG"/>
              <a:t>модели</a:t>
            </a:r>
            <a:r>
              <a:rPr lang="en-US"/>
              <a:t> </a:t>
            </a:r>
            <a:r>
              <a:rPr lang="bg-BG"/>
              <a:t>чрез мрежи</a:t>
            </a:r>
          </a:p>
          <a:p>
            <a:pPr lvl="1"/>
            <a:r>
              <a:rPr lang="bg-BG"/>
              <a:t>Състоянията и преходи на симулация</a:t>
            </a:r>
          </a:p>
          <a:p>
            <a:pPr lvl="1"/>
            <a:r>
              <a:rPr lang="bg-BG"/>
              <a:t>Сцени в сложни игри</a:t>
            </a:r>
          </a:p>
          <a:p>
            <a:pPr lvl="1"/>
            <a:r>
              <a:rPr lang="bg-BG"/>
              <a:t>Визуализиране на карти, маршрути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Класификация</a:t>
            </a:r>
            <a:br>
              <a:rPr lang="bg-BG"/>
            </a:br>
            <a:r>
              <a:rPr lang="bg-BG"/>
              <a:t>на графи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3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Според конкретни характеристики</a:t>
            </a:r>
          </a:p>
          <a:p>
            <a:pPr lvl="1"/>
            <a:r>
              <a:rPr lang="bg-BG"/>
              <a:t>Пълен и непълен</a:t>
            </a:r>
          </a:p>
          <a:p>
            <a:pPr lvl="1"/>
            <a:r>
              <a:rPr lang="bg-BG"/>
              <a:t>Свързан и несвързан</a:t>
            </a:r>
          </a:p>
          <a:p>
            <a:pPr lvl="1"/>
            <a:r>
              <a:rPr lang="bg-BG"/>
              <a:t>Ориентиран и неориентиран</a:t>
            </a:r>
          </a:p>
          <a:p>
            <a:pPr lvl="1"/>
            <a:r>
              <a:rPr lang="bg-BG"/>
              <a:t>Симетричен и асиметричен</a:t>
            </a:r>
          </a:p>
          <a:p>
            <a:pPr lvl="1"/>
            <a:r>
              <a:rPr lang="bg-BG"/>
              <a:t>Планарен (равнинен) и непланарен</a:t>
            </a:r>
          </a:p>
          <a:p>
            <a:pPr lvl="1"/>
            <a:r>
              <a:rPr lang="bg-BG"/>
              <a:t>Претеглен и непретеглен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Пълен граф</a:t>
            </a:r>
          </a:p>
          <a:p>
            <a:pPr lvl="2"/>
            <a:r>
              <a:rPr lang="bg-BG" dirty="0"/>
              <a:t>(всеки два възела са пряко свързани)</a:t>
            </a:r>
          </a:p>
          <a:p>
            <a:pPr lvl="1"/>
            <a:r>
              <a:rPr lang="bg-BG" dirty="0"/>
              <a:t>Непълен граф</a:t>
            </a:r>
          </a:p>
          <a:p>
            <a:pPr lvl="2"/>
            <a:r>
              <a:rPr lang="bg-BG" dirty="0"/>
              <a:t>(някои възли не са пряко свързани)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D4A239-CFCB-458B-8FC8-63085D24C6C0}"/>
              </a:ext>
            </a:extLst>
          </p:cNvPr>
          <p:cNvGrpSpPr/>
          <p:nvPr/>
        </p:nvGrpSpPr>
        <p:grpSpPr>
          <a:xfrm>
            <a:off x="915031" y="2400646"/>
            <a:ext cx="3429000" cy="2011680"/>
            <a:chOff x="2361570" y="1733550"/>
            <a:chExt cx="4191000" cy="25146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361570" y="1733550"/>
              <a:ext cx="2667000" cy="14287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361570" y="2933700"/>
              <a:ext cx="4191000" cy="2286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361570" y="2190751"/>
              <a:ext cx="381000" cy="9715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361570" y="3162301"/>
              <a:ext cx="2286000" cy="228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361570" y="3162300"/>
              <a:ext cx="312420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742570" y="2190751"/>
              <a:ext cx="1905000" cy="12001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42570" y="2190750"/>
              <a:ext cx="2743200" cy="2057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742570" y="2190750"/>
              <a:ext cx="3810000" cy="7429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2742570" y="1733550"/>
              <a:ext cx="2286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4647570" y="1733550"/>
              <a:ext cx="381000" cy="1657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028570" y="1733550"/>
              <a:ext cx="1524000" cy="12001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485770" y="2933700"/>
              <a:ext cx="1066800" cy="13144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5028570" y="1733550"/>
              <a:ext cx="457200" cy="2514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7570" y="2933700"/>
              <a:ext cx="1905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7570" y="3390900"/>
              <a:ext cx="838200" cy="857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F01E33-0790-4CC8-8601-F681282577C8}"/>
              </a:ext>
            </a:extLst>
          </p:cNvPr>
          <p:cNvGrpSpPr>
            <a:grpSpLocks noChangeAspect="1"/>
          </p:cNvGrpSpPr>
          <p:nvPr/>
        </p:nvGrpSpPr>
        <p:grpSpPr>
          <a:xfrm>
            <a:off x="4875452" y="2399739"/>
            <a:ext cx="3352800" cy="2011680"/>
            <a:chOff x="2361570" y="1733550"/>
            <a:chExt cx="4191000" cy="251460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5274CA-B668-437B-9C0D-BB49732EA43C}"/>
                </a:ext>
              </a:extLst>
            </p:cNvPr>
            <p:cNvCxnSpPr/>
            <p:nvPr/>
          </p:nvCxnSpPr>
          <p:spPr>
            <a:xfrm flipV="1">
              <a:off x="2361570" y="1733550"/>
              <a:ext cx="2667000" cy="14287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E39964-02DD-457B-BCB4-429670924C15}"/>
                </a:ext>
              </a:extLst>
            </p:cNvPr>
            <p:cNvCxnSpPr/>
            <p:nvPr/>
          </p:nvCxnSpPr>
          <p:spPr>
            <a:xfrm flipV="1">
              <a:off x="2361570" y="2190751"/>
              <a:ext cx="381000" cy="9715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813857-E3D4-4457-8286-1CEC6CA627E6}"/>
                </a:ext>
              </a:extLst>
            </p:cNvPr>
            <p:cNvCxnSpPr/>
            <p:nvPr/>
          </p:nvCxnSpPr>
          <p:spPr>
            <a:xfrm>
              <a:off x="2361570" y="3162300"/>
              <a:ext cx="312420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EBA452D-F6B1-42A0-A516-27126E2A1D4B}"/>
                </a:ext>
              </a:extLst>
            </p:cNvPr>
            <p:cNvCxnSpPr/>
            <p:nvPr/>
          </p:nvCxnSpPr>
          <p:spPr>
            <a:xfrm flipV="1">
              <a:off x="2742570" y="1733550"/>
              <a:ext cx="2286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EC372E-E6B2-4595-B054-0B75AF50D4EB}"/>
                </a:ext>
              </a:extLst>
            </p:cNvPr>
            <p:cNvCxnSpPr/>
            <p:nvPr/>
          </p:nvCxnSpPr>
          <p:spPr>
            <a:xfrm flipH="1">
              <a:off x="4647570" y="1733550"/>
              <a:ext cx="381000" cy="1657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D209A56-9E2A-4437-96F7-B9A58A91FCC4}"/>
                </a:ext>
              </a:extLst>
            </p:cNvPr>
            <p:cNvCxnSpPr/>
            <p:nvPr/>
          </p:nvCxnSpPr>
          <p:spPr>
            <a:xfrm>
              <a:off x="5028570" y="1733550"/>
              <a:ext cx="1524000" cy="12001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C0129-6257-4580-83E1-A653A6DED7B1}"/>
                </a:ext>
              </a:extLst>
            </p:cNvPr>
            <p:cNvCxnSpPr/>
            <p:nvPr/>
          </p:nvCxnSpPr>
          <p:spPr>
            <a:xfrm flipH="1">
              <a:off x="5485770" y="2933700"/>
              <a:ext cx="1066800" cy="13144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47F6792-3031-4D77-B07D-27FE6579D0C7}"/>
                </a:ext>
              </a:extLst>
            </p:cNvPr>
            <p:cNvCxnSpPr/>
            <p:nvPr/>
          </p:nvCxnSpPr>
          <p:spPr>
            <a:xfrm flipH="1">
              <a:off x="4647570" y="2933700"/>
              <a:ext cx="1905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CA9DE4-F08B-4804-AF53-20B303797886}"/>
                </a:ext>
              </a:extLst>
            </p:cNvPr>
            <p:cNvCxnSpPr/>
            <p:nvPr/>
          </p:nvCxnSpPr>
          <p:spPr>
            <a:xfrm>
              <a:off x="4647570" y="3390900"/>
              <a:ext cx="838200" cy="857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21573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Свързан граф</a:t>
            </a:r>
          </a:p>
          <a:p>
            <a:pPr lvl="2"/>
            <a:r>
              <a:rPr lang="bg-BG" dirty="0"/>
              <a:t>(между всеки два възела има път)</a:t>
            </a:r>
          </a:p>
          <a:p>
            <a:pPr lvl="1"/>
            <a:r>
              <a:rPr lang="bg-BG" dirty="0"/>
              <a:t>Несвързан граф</a:t>
            </a:r>
          </a:p>
          <a:p>
            <a:pPr lvl="2"/>
            <a:r>
              <a:rPr lang="bg-BG" dirty="0"/>
              <a:t>(има възли без път между тях)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074F06-07F5-4D15-8A8B-F6948EAEFDA0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2419350"/>
            <a:ext cx="3352800" cy="2011680"/>
            <a:chOff x="2361570" y="1733550"/>
            <a:chExt cx="4191000" cy="251460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361570" y="2190751"/>
              <a:ext cx="381000" cy="9715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361570" y="3162301"/>
              <a:ext cx="2286000" cy="228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361570" y="3162300"/>
              <a:ext cx="312420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42570" y="1733550"/>
              <a:ext cx="2286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647570" y="1733550"/>
              <a:ext cx="381000" cy="1657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485770" y="2933700"/>
              <a:ext cx="1066800" cy="13144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5028570" y="1733550"/>
              <a:ext cx="457200" cy="2514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2B693D-B383-420A-BC99-E7B6BE945300}"/>
              </a:ext>
            </a:extLst>
          </p:cNvPr>
          <p:cNvGrpSpPr>
            <a:grpSpLocks noChangeAspect="1"/>
          </p:cNvGrpSpPr>
          <p:nvPr/>
        </p:nvGrpSpPr>
        <p:grpSpPr>
          <a:xfrm>
            <a:off x="4876802" y="2419350"/>
            <a:ext cx="3352800" cy="2011680"/>
            <a:chOff x="2361570" y="1733550"/>
            <a:chExt cx="4191000" cy="251460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3A6453-30B5-4058-B9E8-357521768DBE}"/>
                </a:ext>
              </a:extLst>
            </p:cNvPr>
            <p:cNvCxnSpPr/>
            <p:nvPr/>
          </p:nvCxnSpPr>
          <p:spPr>
            <a:xfrm flipV="1">
              <a:off x="2361570" y="2190751"/>
              <a:ext cx="381000" cy="9715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33CE62-7EBE-4027-86D6-17D7A034C00B}"/>
                </a:ext>
              </a:extLst>
            </p:cNvPr>
            <p:cNvCxnSpPr/>
            <p:nvPr/>
          </p:nvCxnSpPr>
          <p:spPr>
            <a:xfrm>
              <a:off x="2361570" y="3162301"/>
              <a:ext cx="2286000" cy="228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8A9493-6E65-4646-B5B7-59748A2E0870}"/>
                </a:ext>
              </a:extLst>
            </p:cNvPr>
            <p:cNvCxnSpPr/>
            <p:nvPr/>
          </p:nvCxnSpPr>
          <p:spPr>
            <a:xfrm>
              <a:off x="2742570" y="2190751"/>
              <a:ext cx="1905000" cy="12001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63B9D6-4189-4607-9137-B2696C707063}"/>
                </a:ext>
              </a:extLst>
            </p:cNvPr>
            <p:cNvCxnSpPr/>
            <p:nvPr/>
          </p:nvCxnSpPr>
          <p:spPr>
            <a:xfrm flipV="1">
              <a:off x="2742570" y="1733550"/>
              <a:ext cx="2286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974693-07AC-4BB2-9823-F950FF2E9F37}"/>
                </a:ext>
              </a:extLst>
            </p:cNvPr>
            <p:cNvCxnSpPr/>
            <p:nvPr/>
          </p:nvCxnSpPr>
          <p:spPr>
            <a:xfrm flipH="1">
              <a:off x="4647570" y="1733550"/>
              <a:ext cx="381000" cy="1657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AAE4A5-6A48-4E43-B085-B47F19B86CB8}"/>
                </a:ext>
              </a:extLst>
            </p:cNvPr>
            <p:cNvCxnSpPr/>
            <p:nvPr/>
          </p:nvCxnSpPr>
          <p:spPr>
            <a:xfrm flipH="1">
              <a:off x="5485770" y="2933700"/>
              <a:ext cx="1066800" cy="13144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91782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Ориентиран граф</a:t>
            </a:r>
          </a:p>
          <a:p>
            <a:pPr lvl="2"/>
            <a:r>
              <a:rPr lang="bg-BG" dirty="0"/>
              <a:t>(ребрата имат посока)</a:t>
            </a:r>
          </a:p>
          <a:p>
            <a:pPr lvl="1"/>
            <a:r>
              <a:rPr lang="bg-BG" dirty="0"/>
              <a:t>Неориентиран граф</a:t>
            </a:r>
          </a:p>
          <a:p>
            <a:pPr lvl="2"/>
            <a:r>
              <a:rPr lang="bg-BG" dirty="0"/>
              <a:t>(ребрата нямат посока)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FD59BC-6B45-4266-B2E2-CE1742FB7FCF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2419350"/>
            <a:ext cx="3352800" cy="2011680"/>
            <a:chOff x="2361570" y="1733550"/>
            <a:chExt cx="4191000" cy="25146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2383971" y="2253343"/>
              <a:ext cx="336369" cy="8458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361570" y="3162301"/>
              <a:ext cx="2223493" cy="2275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419894" y="3184071"/>
              <a:ext cx="3065876" cy="10640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742570" y="1747157"/>
              <a:ext cx="2234379" cy="4435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660174" y="1733550"/>
              <a:ext cx="368396" cy="15909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078186" y="1770017"/>
              <a:ext cx="1423851" cy="1123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528854" y="2933700"/>
              <a:ext cx="1023716" cy="12627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647570" y="3390900"/>
              <a:ext cx="799641" cy="8153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13DD6A-E1DC-4E9C-8840-8891D41EB7B0}"/>
              </a:ext>
            </a:extLst>
          </p:cNvPr>
          <p:cNvGrpSpPr>
            <a:grpSpLocks noChangeAspect="1"/>
          </p:cNvGrpSpPr>
          <p:nvPr/>
        </p:nvGrpSpPr>
        <p:grpSpPr>
          <a:xfrm>
            <a:off x="4880650" y="2414814"/>
            <a:ext cx="3352800" cy="2011680"/>
            <a:chOff x="2361570" y="1733550"/>
            <a:chExt cx="4191000" cy="25146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0940AE-564A-43CD-89EF-9CE982306325}"/>
                </a:ext>
              </a:extLst>
            </p:cNvPr>
            <p:cNvCxnSpPr/>
            <p:nvPr/>
          </p:nvCxnSpPr>
          <p:spPr>
            <a:xfrm flipV="1">
              <a:off x="2361570" y="2190751"/>
              <a:ext cx="381000" cy="9715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B0FDB1-8963-4A44-8943-514D08C2DD9E}"/>
                </a:ext>
              </a:extLst>
            </p:cNvPr>
            <p:cNvCxnSpPr/>
            <p:nvPr/>
          </p:nvCxnSpPr>
          <p:spPr>
            <a:xfrm>
              <a:off x="2361570" y="3162301"/>
              <a:ext cx="2286000" cy="228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4EF6A9-3A0D-43F6-8FD4-B47F3DF1F4A1}"/>
                </a:ext>
              </a:extLst>
            </p:cNvPr>
            <p:cNvCxnSpPr/>
            <p:nvPr/>
          </p:nvCxnSpPr>
          <p:spPr>
            <a:xfrm>
              <a:off x="2361570" y="3162300"/>
              <a:ext cx="312420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C15567-46E3-49A9-BDD4-0AA214E79C45}"/>
                </a:ext>
              </a:extLst>
            </p:cNvPr>
            <p:cNvCxnSpPr/>
            <p:nvPr/>
          </p:nvCxnSpPr>
          <p:spPr>
            <a:xfrm flipV="1">
              <a:off x="2742570" y="1733550"/>
              <a:ext cx="2286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9E71BAC-D103-4455-931C-DCE8C1A6AFED}"/>
                </a:ext>
              </a:extLst>
            </p:cNvPr>
            <p:cNvCxnSpPr/>
            <p:nvPr/>
          </p:nvCxnSpPr>
          <p:spPr>
            <a:xfrm flipH="1">
              <a:off x="4647570" y="1733550"/>
              <a:ext cx="381000" cy="1657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5E5406-8096-4A5B-8DCA-6CC26D14084A}"/>
                </a:ext>
              </a:extLst>
            </p:cNvPr>
            <p:cNvCxnSpPr/>
            <p:nvPr/>
          </p:nvCxnSpPr>
          <p:spPr>
            <a:xfrm>
              <a:off x="5028570" y="1733550"/>
              <a:ext cx="1524000" cy="12001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5F4133-FCDE-4006-A2A2-A547E86AF122}"/>
                </a:ext>
              </a:extLst>
            </p:cNvPr>
            <p:cNvCxnSpPr/>
            <p:nvPr/>
          </p:nvCxnSpPr>
          <p:spPr>
            <a:xfrm flipH="1">
              <a:off x="5485770" y="2933700"/>
              <a:ext cx="1066800" cy="13144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C1217F-81B0-4550-A37D-C3E77AEDFE52}"/>
                </a:ext>
              </a:extLst>
            </p:cNvPr>
            <p:cNvCxnSpPr/>
            <p:nvPr/>
          </p:nvCxnSpPr>
          <p:spPr>
            <a:xfrm>
              <a:off x="4647570" y="3390900"/>
              <a:ext cx="838200" cy="857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7376890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Симетричен граф</a:t>
            </a:r>
          </a:p>
          <a:p>
            <a:pPr lvl="2"/>
            <a:r>
              <a:rPr lang="bg-BG" dirty="0"/>
              <a:t>(всички ребра са двупосочни)</a:t>
            </a:r>
          </a:p>
          <a:p>
            <a:pPr lvl="1"/>
            <a:r>
              <a:rPr lang="bg-BG" dirty="0"/>
              <a:t>Асиметричен граф</a:t>
            </a:r>
          </a:p>
          <a:p>
            <a:pPr lvl="2"/>
            <a:r>
              <a:rPr lang="bg-BG" dirty="0"/>
              <a:t>(има възли</a:t>
            </a:r>
            <a:r>
              <a:rPr lang="en-US" dirty="0"/>
              <a:t>,</a:t>
            </a:r>
            <a:r>
              <a:rPr lang="bg-BG" dirty="0"/>
              <a:t> свързани само с едно еднопосочно ребро)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C31AFA-8796-4123-8D8B-77F279D3B62E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2419350"/>
            <a:ext cx="3352800" cy="2011680"/>
            <a:chOff x="2361570" y="1733550"/>
            <a:chExt cx="4191000" cy="251460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383971" y="2253343"/>
              <a:ext cx="336369" cy="8458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426918" y="3165953"/>
              <a:ext cx="2158145" cy="2238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19894" y="3184071"/>
              <a:ext cx="3003876" cy="1043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805830" y="1747158"/>
              <a:ext cx="2171119" cy="432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660174" y="1800025"/>
              <a:ext cx="353040" cy="1524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78186" y="1770017"/>
              <a:ext cx="1423851" cy="1123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28854" y="2986187"/>
              <a:ext cx="980651" cy="12102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694129" y="3438395"/>
              <a:ext cx="753082" cy="7678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019426" y="173355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543426" y="293370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742570" y="219075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361570" y="3162301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647570" y="3389811"/>
              <a:ext cx="9144" cy="10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485770" y="424815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8FE9F9-F76C-4D6D-BE40-74C793F81E15}"/>
              </a:ext>
            </a:extLst>
          </p:cNvPr>
          <p:cNvGrpSpPr>
            <a:grpSpLocks noChangeAspect="1"/>
          </p:cNvGrpSpPr>
          <p:nvPr/>
        </p:nvGrpSpPr>
        <p:grpSpPr>
          <a:xfrm>
            <a:off x="4880431" y="2373630"/>
            <a:ext cx="3352800" cy="2011680"/>
            <a:chOff x="2361570" y="1733550"/>
            <a:chExt cx="4191000" cy="251460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C4EC15-A990-4C41-B02E-6F777B2EDB98}"/>
                </a:ext>
              </a:extLst>
            </p:cNvPr>
            <p:cNvCxnSpPr/>
            <p:nvPr/>
          </p:nvCxnSpPr>
          <p:spPr>
            <a:xfrm flipV="1">
              <a:off x="2383971" y="2253343"/>
              <a:ext cx="336369" cy="8458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235C29-1710-412E-8B01-3ED35A78A2B6}"/>
                </a:ext>
              </a:extLst>
            </p:cNvPr>
            <p:cNvCxnSpPr/>
            <p:nvPr/>
          </p:nvCxnSpPr>
          <p:spPr>
            <a:xfrm>
              <a:off x="2361570" y="3162301"/>
              <a:ext cx="2223493" cy="2275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F0C94E-A2AC-4A4E-AFF3-F94A1C57025D}"/>
                </a:ext>
              </a:extLst>
            </p:cNvPr>
            <p:cNvCxnSpPr/>
            <p:nvPr/>
          </p:nvCxnSpPr>
          <p:spPr>
            <a:xfrm>
              <a:off x="2419894" y="3184071"/>
              <a:ext cx="3065876" cy="10640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261F23-C868-498C-BA12-00B0D9813975}"/>
                </a:ext>
              </a:extLst>
            </p:cNvPr>
            <p:cNvCxnSpPr/>
            <p:nvPr/>
          </p:nvCxnSpPr>
          <p:spPr>
            <a:xfrm flipV="1">
              <a:off x="2742570" y="1747157"/>
              <a:ext cx="2234379" cy="4435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956D640-1597-4CA6-BE7B-D939A1495B3B}"/>
                </a:ext>
              </a:extLst>
            </p:cNvPr>
            <p:cNvCxnSpPr/>
            <p:nvPr/>
          </p:nvCxnSpPr>
          <p:spPr>
            <a:xfrm flipH="1">
              <a:off x="4660174" y="1733550"/>
              <a:ext cx="368396" cy="15909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5D599-A01C-456A-9F8B-9EA8133E013A}"/>
                </a:ext>
              </a:extLst>
            </p:cNvPr>
            <p:cNvCxnSpPr/>
            <p:nvPr/>
          </p:nvCxnSpPr>
          <p:spPr>
            <a:xfrm>
              <a:off x="5078186" y="1770017"/>
              <a:ext cx="1423851" cy="1123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1BBCC8-02C4-4576-860A-31A7487C7B77}"/>
                </a:ext>
              </a:extLst>
            </p:cNvPr>
            <p:cNvCxnSpPr/>
            <p:nvPr/>
          </p:nvCxnSpPr>
          <p:spPr>
            <a:xfrm flipH="1">
              <a:off x="5528854" y="2933700"/>
              <a:ext cx="1023716" cy="12627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11C8B9-1375-4149-9AF4-AE92D0B3FAFE}"/>
                </a:ext>
              </a:extLst>
            </p:cNvPr>
            <p:cNvCxnSpPr/>
            <p:nvPr/>
          </p:nvCxnSpPr>
          <p:spPr>
            <a:xfrm>
              <a:off x="4647570" y="3390900"/>
              <a:ext cx="799641" cy="8153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3149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</a:t>
            </a:r>
            <a:r>
              <a:rPr lang="en-US"/>
              <a:t>6</a:t>
            </a:r>
            <a:r>
              <a:rPr lang="bg-BG"/>
              <a:t>: Графи</a:t>
            </a:r>
          </a:p>
          <a:p>
            <a:pPr lvl="1"/>
            <a:r>
              <a:rPr lang="bg-BG"/>
              <a:t>Дефиниции</a:t>
            </a:r>
          </a:p>
          <a:p>
            <a:pPr lvl="1"/>
            <a:r>
              <a:rPr lang="bg-BG"/>
              <a:t>Класификация</a:t>
            </a:r>
          </a:p>
          <a:p>
            <a:pPr lvl="1"/>
            <a:r>
              <a:rPr lang="bg-BG"/>
              <a:t>Представяне</a:t>
            </a:r>
          </a:p>
          <a:p>
            <a:pPr lvl="1"/>
            <a:r>
              <a:rPr lang="bg-BG"/>
              <a:t>Операции с графи</a:t>
            </a:r>
          </a:p>
          <a:p>
            <a:pPr lvl="1"/>
            <a:r>
              <a:rPr lang="bg-BG"/>
              <a:t>ДССР (</a:t>
            </a:r>
            <a:r>
              <a:rPr lang="en-US"/>
              <a:t>DCEL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4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Защо не трябва да се казва „някои ребра са еднопосочни“?</a:t>
            </a:r>
            <a:endParaRPr lang="en-US" sz="2400" b="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5743" y="2263657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този граф</a:t>
            </a:r>
          </a:p>
          <a:p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приемаме за</a:t>
            </a:r>
          </a:p>
          <a:p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симетричен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D50DA-8B2D-403C-8F8D-A19771BC60F0}"/>
              </a:ext>
            </a:extLst>
          </p:cNvPr>
          <p:cNvGrpSpPr>
            <a:grpSpLocks noChangeAspect="1"/>
          </p:cNvGrpSpPr>
          <p:nvPr/>
        </p:nvGrpSpPr>
        <p:grpSpPr>
          <a:xfrm>
            <a:off x="2361570" y="1733551"/>
            <a:ext cx="3355848" cy="2013509"/>
            <a:chOff x="2361570" y="1733550"/>
            <a:chExt cx="4191000" cy="25146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383971" y="2253343"/>
              <a:ext cx="336369" cy="8458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426918" y="3165953"/>
              <a:ext cx="2158145" cy="2238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419894" y="3184071"/>
              <a:ext cx="3003876" cy="10434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751714" y="1747159"/>
              <a:ext cx="2225235" cy="44359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660174" y="1800025"/>
              <a:ext cx="353040" cy="1524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078186" y="1770017"/>
              <a:ext cx="1423851" cy="1123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5528854" y="2986187"/>
              <a:ext cx="980651" cy="12102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94129" y="3438395"/>
              <a:ext cx="753082" cy="7678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543426" y="293370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742570" y="219075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361570" y="3162301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647570" y="3389811"/>
              <a:ext cx="9144" cy="10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485770" y="424815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2770632" y="1737360"/>
              <a:ext cx="2258568" cy="397764"/>
            </a:xfrm>
            <a:custGeom>
              <a:avLst/>
              <a:gdLst>
                <a:gd name="connsiteX0" fmla="*/ 1239012 w 1239012"/>
                <a:gd name="connsiteY0" fmla="*/ 0 h 141732"/>
                <a:gd name="connsiteX1" fmla="*/ 0 w 1239012"/>
                <a:gd name="connsiteY1" fmla="*/ 141732 h 141732"/>
                <a:gd name="connsiteX0" fmla="*/ 1773936 w 1773936"/>
                <a:gd name="connsiteY0" fmla="*/ 132588 h 132588"/>
                <a:gd name="connsiteX1" fmla="*/ 0 w 1773936"/>
                <a:gd name="connsiteY1" fmla="*/ 0 h 132588"/>
                <a:gd name="connsiteX0" fmla="*/ 2258568 w 2258568"/>
                <a:gd name="connsiteY0" fmla="*/ 0 h 397764"/>
                <a:gd name="connsiteX1" fmla="*/ 0 w 2258568"/>
                <a:gd name="connsiteY1" fmla="*/ 397764 h 397764"/>
                <a:gd name="connsiteX0" fmla="*/ 2258568 w 2258568"/>
                <a:gd name="connsiteY0" fmla="*/ 0 h 397764"/>
                <a:gd name="connsiteX1" fmla="*/ 0 w 2258568"/>
                <a:gd name="connsiteY1" fmla="*/ 397764 h 397764"/>
                <a:gd name="connsiteX0" fmla="*/ 2258568 w 2258568"/>
                <a:gd name="connsiteY0" fmla="*/ 141838 h 539602"/>
                <a:gd name="connsiteX1" fmla="*/ 0 w 2258568"/>
                <a:gd name="connsiteY1" fmla="*/ 539602 h 539602"/>
                <a:gd name="connsiteX0" fmla="*/ 2258568 w 2258568"/>
                <a:gd name="connsiteY0" fmla="*/ 0 h 397764"/>
                <a:gd name="connsiteX1" fmla="*/ 0 w 2258568"/>
                <a:gd name="connsiteY1" fmla="*/ 397764 h 39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8568" h="397764">
                  <a:moveTo>
                    <a:pt x="2258568" y="0"/>
                  </a:moveTo>
                  <a:cubicBezTo>
                    <a:pt x="1441704" y="-274320"/>
                    <a:pt x="213360" y="-141732"/>
                    <a:pt x="0" y="397764"/>
                  </a:cubicBezTo>
                </a:path>
              </a:pathLst>
            </a:custGeom>
            <a:ln w="1905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019426" y="1733550"/>
              <a:ext cx="9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5171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Планарен граф</a:t>
            </a:r>
          </a:p>
          <a:p>
            <a:pPr lvl="2"/>
            <a:r>
              <a:rPr lang="bg-BG" dirty="0"/>
              <a:t>(може да се нарисува в равнината без пресичане на ребра)</a:t>
            </a:r>
          </a:p>
          <a:p>
            <a:pPr lvl="1"/>
            <a:r>
              <a:rPr lang="bg-BG" dirty="0"/>
              <a:t>Непланарен граф</a:t>
            </a:r>
          </a:p>
          <a:p>
            <a:pPr lvl="2"/>
            <a:r>
              <a:rPr lang="bg-BG" dirty="0"/>
              <a:t>(не може)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9B5A5-BB38-418D-A6F1-6DA4A75C2F69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2419350"/>
            <a:ext cx="3352800" cy="2011680"/>
            <a:chOff x="2361570" y="1733550"/>
            <a:chExt cx="4191000" cy="251460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361570" y="3162301"/>
              <a:ext cx="2286000" cy="228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361570" y="3162300"/>
              <a:ext cx="312420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742570" y="1733550"/>
              <a:ext cx="2286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647570" y="1733550"/>
              <a:ext cx="381000" cy="1657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8570" y="1733550"/>
              <a:ext cx="1524000" cy="12001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647570" y="3390900"/>
              <a:ext cx="838200" cy="857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D61148-E32B-41EC-BB39-DDD39BE5550E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70" y="2186215"/>
              <a:ext cx="2743200" cy="2057399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485770" y="2933700"/>
              <a:ext cx="1066800" cy="13144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361570" y="2190751"/>
              <a:ext cx="381000" cy="9715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39">
            <a:extLst>
              <a:ext uri="{FF2B5EF4-FFF2-40B4-BE49-F238E27FC236}">
                <a16:creationId xmlns:a16="http://schemas.microsoft.com/office/drawing/2014/main" id="{70E3CAC4-2111-4BC2-9F1F-B78B32E556FF}"/>
              </a:ext>
            </a:extLst>
          </p:cNvPr>
          <p:cNvSpPr/>
          <p:nvPr/>
        </p:nvSpPr>
        <p:spPr>
          <a:xfrm>
            <a:off x="736600" y="2748279"/>
            <a:ext cx="2636520" cy="1686561"/>
          </a:xfrm>
          <a:custGeom>
            <a:avLst/>
            <a:gdLst>
              <a:gd name="connsiteX0" fmla="*/ 1239012 w 1239012"/>
              <a:gd name="connsiteY0" fmla="*/ 0 h 141732"/>
              <a:gd name="connsiteX1" fmla="*/ 0 w 1239012"/>
              <a:gd name="connsiteY1" fmla="*/ 141732 h 141732"/>
              <a:gd name="connsiteX0" fmla="*/ 1773936 w 1773936"/>
              <a:gd name="connsiteY0" fmla="*/ 132588 h 132588"/>
              <a:gd name="connsiteX1" fmla="*/ 0 w 1773936"/>
              <a:gd name="connsiteY1" fmla="*/ 0 h 132588"/>
              <a:gd name="connsiteX0" fmla="*/ 2258568 w 2258568"/>
              <a:gd name="connsiteY0" fmla="*/ 0 h 397764"/>
              <a:gd name="connsiteX1" fmla="*/ 0 w 2258568"/>
              <a:gd name="connsiteY1" fmla="*/ 397764 h 397764"/>
              <a:gd name="connsiteX0" fmla="*/ 2258568 w 2258568"/>
              <a:gd name="connsiteY0" fmla="*/ 0 h 397764"/>
              <a:gd name="connsiteX1" fmla="*/ 0 w 2258568"/>
              <a:gd name="connsiteY1" fmla="*/ 397764 h 397764"/>
              <a:gd name="connsiteX0" fmla="*/ 2258568 w 2258568"/>
              <a:gd name="connsiteY0" fmla="*/ 141838 h 539602"/>
              <a:gd name="connsiteX1" fmla="*/ 0 w 2258568"/>
              <a:gd name="connsiteY1" fmla="*/ 539602 h 539602"/>
              <a:gd name="connsiteX0" fmla="*/ 2258568 w 2258568"/>
              <a:gd name="connsiteY0" fmla="*/ 0 h 397764"/>
              <a:gd name="connsiteX1" fmla="*/ 0 w 2258568"/>
              <a:gd name="connsiteY1" fmla="*/ 397764 h 397764"/>
              <a:gd name="connsiteX0" fmla="*/ 2715768 w 2715768"/>
              <a:gd name="connsiteY0" fmla="*/ 2185986 h 2185986"/>
              <a:gd name="connsiteX1" fmla="*/ 0 w 2715768"/>
              <a:gd name="connsiteY1" fmla="*/ 79541 h 2185986"/>
              <a:gd name="connsiteX0" fmla="*/ 2715768 w 2715768"/>
              <a:gd name="connsiteY0" fmla="*/ 2169937 h 2213508"/>
              <a:gd name="connsiteX1" fmla="*/ 0 w 2715768"/>
              <a:gd name="connsiteY1" fmla="*/ 63492 h 2213508"/>
              <a:gd name="connsiteX0" fmla="*/ 2746941 w 2746941"/>
              <a:gd name="connsiteY0" fmla="*/ 2129152 h 2173269"/>
              <a:gd name="connsiteX1" fmla="*/ 0 w 2746941"/>
              <a:gd name="connsiteY1" fmla="*/ 64271 h 2173269"/>
              <a:gd name="connsiteX0" fmla="*/ 3850351 w 3850351"/>
              <a:gd name="connsiteY0" fmla="*/ 2064881 h 2150410"/>
              <a:gd name="connsiteX1" fmla="*/ 1103410 w 3850351"/>
              <a:gd name="connsiteY1" fmla="*/ 0 h 2150410"/>
              <a:gd name="connsiteX0" fmla="*/ 3389140 w 3389140"/>
              <a:gd name="connsiteY0" fmla="*/ 2064881 h 2201818"/>
              <a:gd name="connsiteX1" fmla="*/ 642199 w 3389140"/>
              <a:gd name="connsiteY1" fmla="*/ 0 h 2201818"/>
              <a:gd name="connsiteX0" fmla="*/ 3411818 w 3411818"/>
              <a:gd name="connsiteY0" fmla="*/ 2064881 h 2064881"/>
              <a:gd name="connsiteX1" fmla="*/ 664877 w 3411818"/>
              <a:gd name="connsiteY1" fmla="*/ 0 h 206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1818" h="2064881">
                <a:moveTo>
                  <a:pt x="3411818" y="2064881"/>
                </a:moveTo>
                <a:cubicBezTo>
                  <a:pt x="2179318" y="1967207"/>
                  <a:pt x="-1490890" y="1891976"/>
                  <a:pt x="664877" y="0"/>
                </a:cubicBezTo>
              </a:path>
            </a:pathLst>
          </a:custGeom>
          <a:ln w="63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A1531-1C2E-4A92-A6F8-F888166257F6}"/>
              </a:ext>
            </a:extLst>
          </p:cNvPr>
          <p:cNvSpPr txBox="1"/>
          <p:nvPr/>
        </p:nvSpPr>
        <p:spPr>
          <a:xfrm>
            <a:off x="46809" y="3996690"/>
            <a:ext cx="1811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Примерно огъване на ребро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E9B8D-3A99-444D-8AF3-F760F8693051}"/>
              </a:ext>
            </a:extLst>
          </p:cNvPr>
          <p:cNvGrpSpPr/>
          <p:nvPr/>
        </p:nvGrpSpPr>
        <p:grpSpPr>
          <a:xfrm>
            <a:off x="4820920" y="2373630"/>
            <a:ext cx="3429000" cy="2011680"/>
            <a:chOff x="2361570" y="1733550"/>
            <a:chExt cx="4191000" cy="25146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5E4694-33EE-49E2-9EEC-BEAFECA8BD2A}"/>
                </a:ext>
              </a:extLst>
            </p:cNvPr>
            <p:cNvCxnSpPr/>
            <p:nvPr/>
          </p:nvCxnSpPr>
          <p:spPr>
            <a:xfrm>
              <a:off x="2361570" y="3162300"/>
              <a:ext cx="312420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DCC727-2421-43BF-A3C8-ECB78D709959}"/>
                </a:ext>
              </a:extLst>
            </p:cNvPr>
            <p:cNvCxnSpPr/>
            <p:nvPr/>
          </p:nvCxnSpPr>
          <p:spPr>
            <a:xfrm flipH="1">
              <a:off x="5485770" y="2933700"/>
              <a:ext cx="1066800" cy="13144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83A1879-EAE7-4FFE-BD7C-80E79C644B03}"/>
                </a:ext>
              </a:extLst>
            </p:cNvPr>
            <p:cNvCxnSpPr/>
            <p:nvPr/>
          </p:nvCxnSpPr>
          <p:spPr>
            <a:xfrm>
              <a:off x="4647570" y="3390900"/>
              <a:ext cx="838200" cy="857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555797-D60F-4E27-9F36-BF165F8A5FEE}"/>
                </a:ext>
              </a:extLst>
            </p:cNvPr>
            <p:cNvCxnSpPr/>
            <p:nvPr/>
          </p:nvCxnSpPr>
          <p:spPr>
            <a:xfrm flipV="1">
              <a:off x="2361570" y="1733550"/>
              <a:ext cx="2667000" cy="142875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56B14C-FCCF-46FB-A152-B1E5AED21741}"/>
                </a:ext>
              </a:extLst>
            </p:cNvPr>
            <p:cNvCxnSpPr/>
            <p:nvPr/>
          </p:nvCxnSpPr>
          <p:spPr>
            <a:xfrm flipV="1">
              <a:off x="2361570" y="2933700"/>
              <a:ext cx="4191000" cy="2286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C79B48-6557-4549-A88B-9977E0C84991}"/>
                </a:ext>
              </a:extLst>
            </p:cNvPr>
            <p:cNvCxnSpPr/>
            <p:nvPr/>
          </p:nvCxnSpPr>
          <p:spPr>
            <a:xfrm flipV="1">
              <a:off x="2361570" y="2190751"/>
              <a:ext cx="381000" cy="97154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7224D-5749-401B-A9A1-71696172C780}"/>
                </a:ext>
              </a:extLst>
            </p:cNvPr>
            <p:cNvCxnSpPr/>
            <p:nvPr/>
          </p:nvCxnSpPr>
          <p:spPr>
            <a:xfrm>
              <a:off x="2361570" y="3162301"/>
              <a:ext cx="2286000" cy="22859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9500E5-64B2-4A11-A9AE-F8DDB6A58B52}"/>
                </a:ext>
              </a:extLst>
            </p:cNvPr>
            <p:cNvCxnSpPr/>
            <p:nvPr/>
          </p:nvCxnSpPr>
          <p:spPr>
            <a:xfrm>
              <a:off x="2742570" y="2190751"/>
              <a:ext cx="1905000" cy="120014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BD2C92-99C9-4488-9EBF-9B240C658034}"/>
                </a:ext>
              </a:extLst>
            </p:cNvPr>
            <p:cNvCxnSpPr/>
            <p:nvPr/>
          </p:nvCxnSpPr>
          <p:spPr>
            <a:xfrm>
              <a:off x="2742570" y="2190750"/>
              <a:ext cx="3810000" cy="74295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62A69E-5FBD-4501-A3B5-0C9461D77FD8}"/>
                </a:ext>
              </a:extLst>
            </p:cNvPr>
            <p:cNvCxnSpPr/>
            <p:nvPr/>
          </p:nvCxnSpPr>
          <p:spPr>
            <a:xfrm flipV="1">
              <a:off x="2742570" y="1733550"/>
              <a:ext cx="2286000" cy="4572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FA8D59E-F745-4D71-BFFB-F7B34C110CFE}"/>
                </a:ext>
              </a:extLst>
            </p:cNvPr>
            <p:cNvCxnSpPr/>
            <p:nvPr/>
          </p:nvCxnSpPr>
          <p:spPr>
            <a:xfrm flipH="1">
              <a:off x="4647570" y="1733550"/>
              <a:ext cx="381000" cy="165735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509FE-3539-4566-B1B0-22C672FF539A}"/>
                </a:ext>
              </a:extLst>
            </p:cNvPr>
            <p:cNvCxnSpPr/>
            <p:nvPr/>
          </p:nvCxnSpPr>
          <p:spPr>
            <a:xfrm>
              <a:off x="5028570" y="1733550"/>
              <a:ext cx="1524000" cy="120015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CF6BF4-5D5D-4980-9FED-FDD35B14B263}"/>
                </a:ext>
              </a:extLst>
            </p:cNvPr>
            <p:cNvCxnSpPr/>
            <p:nvPr/>
          </p:nvCxnSpPr>
          <p:spPr>
            <a:xfrm flipH="1">
              <a:off x="4647570" y="2933700"/>
              <a:ext cx="1905000" cy="4572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B81F9E-F3CF-47DC-8590-9FF077BE51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6301" y="2095287"/>
            <a:ext cx="751930" cy="652992"/>
            <a:chOff x="2820696" y="1459230"/>
            <a:chExt cx="3474720" cy="301752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2E579B-F098-48B3-B3A7-67B61887BC9B}"/>
                </a:ext>
              </a:extLst>
            </p:cNvPr>
            <p:cNvCxnSpPr/>
            <p:nvPr/>
          </p:nvCxnSpPr>
          <p:spPr>
            <a:xfrm>
              <a:off x="4558056" y="1459230"/>
              <a:ext cx="1737360" cy="1152587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B29DCE-0C94-4685-A31F-AFF6D99D1A3E}"/>
                </a:ext>
              </a:extLst>
            </p:cNvPr>
            <p:cNvCxnSpPr/>
            <p:nvPr/>
          </p:nvCxnSpPr>
          <p:spPr>
            <a:xfrm>
              <a:off x="4558056" y="1459230"/>
              <a:ext cx="1073750" cy="3017510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EB5E1C-D499-4B0D-811D-1ABD3E0EDC0D}"/>
                </a:ext>
              </a:extLst>
            </p:cNvPr>
            <p:cNvCxnSpPr/>
            <p:nvPr/>
          </p:nvCxnSpPr>
          <p:spPr>
            <a:xfrm flipH="1">
              <a:off x="3484306" y="1459230"/>
              <a:ext cx="1073750" cy="3017510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C284AA6-A462-4AD7-931F-0E8D942743B5}"/>
                </a:ext>
              </a:extLst>
            </p:cNvPr>
            <p:cNvCxnSpPr/>
            <p:nvPr/>
          </p:nvCxnSpPr>
          <p:spPr>
            <a:xfrm flipH="1">
              <a:off x="2820696" y="1459230"/>
              <a:ext cx="1737360" cy="1152587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4AF36FB-8842-4B6A-B942-19EEF3A9DB34}"/>
                </a:ext>
              </a:extLst>
            </p:cNvPr>
            <p:cNvCxnSpPr/>
            <p:nvPr/>
          </p:nvCxnSpPr>
          <p:spPr>
            <a:xfrm>
              <a:off x="2820697" y="2611817"/>
              <a:ext cx="663609" cy="1864924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30B119C-8B3F-4965-A4FD-46983ADCF526}"/>
                </a:ext>
              </a:extLst>
            </p:cNvPr>
            <p:cNvCxnSpPr/>
            <p:nvPr/>
          </p:nvCxnSpPr>
          <p:spPr>
            <a:xfrm flipH="1">
              <a:off x="3484306" y="4476740"/>
              <a:ext cx="2147502" cy="10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91EC7A-4EDF-4848-B806-437DC861BA71}"/>
                </a:ext>
              </a:extLst>
            </p:cNvPr>
            <p:cNvCxnSpPr/>
            <p:nvPr/>
          </p:nvCxnSpPr>
          <p:spPr>
            <a:xfrm>
              <a:off x="2820697" y="2611817"/>
              <a:ext cx="2811110" cy="1864924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7336FEB-58AA-4E25-A7E7-C544C4ED44C5}"/>
                </a:ext>
              </a:extLst>
            </p:cNvPr>
            <p:cNvCxnSpPr/>
            <p:nvPr/>
          </p:nvCxnSpPr>
          <p:spPr>
            <a:xfrm flipV="1">
              <a:off x="5631807" y="2611817"/>
              <a:ext cx="663609" cy="1864924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7F34CFB-25B5-4386-B2FD-5BF5835025E8}"/>
                </a:ext>
              </a:extLst>
            </p:cNvPr>
            <p:cNvCxnSpPr/>
            <p:nvPr/>
          </p:nvCxnSpPr>
          <p:spPr>
            <a:xfrm flipV="1">
              <a:off x="3484306" y="2611817"/>
              <a:ext cx="2811110" cy="1864924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9FF2A52-1165-4DED-834B-884109BB1D37}"/>
                </a:ext>
              </a:extLst>
            </p:cNvPr>
            <p:cNvCxnSpPr/>
            <p:nvPr/>
          </p:nvCxnSpPr>
          <p:spPr>
            <a:xfrm flipH="1">
              <a:off x="2820696" y="2611817"/>
              <a:ext cx="3474719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48197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Претеглен граф</a:t>
            </a:r>
          </a:p>
          <a:p>
            <a:pPr lvl="2"/>
            <a:r>
              <a:rPr lang="bg-BG" dirty="0"/>
              <a:t>(ребрата и/или възлите имат „тегла“, „дължини“, „цени“)</a:t>
            </a:r>
          </a:p>
          <a:p>
            <a:pPr lvl="1"/>
            <a:r>
              <a:rPr lang="bg-BG" dirty="0"/>
              <a:t>Непретеглен граф</a:t>
            </a:r>
          </a:p>
          <a:p>
            <a:pPr lvl="2"/>
            <a:r>
              <a:rPr lang="bg-BG" dirty="0"/>
              <a:t>(няма „тегла“ или пък всички тегла са равни)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5948" y="2585245"/>
            <a:ext cx="327710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45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8939" y="3531378"/>
            <a:ext cx="327710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18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95796" y="2940465"/>
            <a:ext cx="376323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-30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68325" y="2282739"/>
            <a:ext cx="327710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12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70962" y="2901610"/>
            <a:ext cx="327710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29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14223" y="3184440"/>
            <a:ext cx="327710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31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3374" y="3969455"/>
            <a:ext cx="376323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-62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93096" y="3695395"/>
            <a:ext cx="327710" cy="27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15</a:t>
            </a:r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9D320B-AC37-4B77-B4C2-03CB5E6DE361}"/>
              </a:ext>
            </a:extLst>
          </p:cNvPr>
          <p:cNvGrpSpPr>
            <a:grpSpLocks noChangeAspect="1"/>
          </p:cNvGrpSpPr>
          <p:nvPr/>
        </p:nvGrpSpPr>
        <p:grpSpPr>
          <a:xfrm>
            <a:off x="4884998" y="2377499"/>
            <a:ext cx="3352800" cy="2011680"/>
            <a:chOff x="2361570" y="1733550"/>
            <a:chExt cx="4191000" cy="25146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8824E1C-DDCF-4735-9AD9-70B4692789A6}"/>
                </a:ext>
              </a:extLst>
            </p:cNvPr>
            <p:cNvCxnSpPr/>
            <p:nvPr/>
          </p:nvCxnSpPr>
          <p:spPr>
            <a:xfrm flipV="1">
              <a:off x="2383971" y="2253343"/>
              <a:ext cx="336369" cy="8458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EA342E-A05E-4C33-B80F-F013E10DBB1F}"/>
                </a:ext>
              </a:extLst>
            </p:cNvPr>
            <p:cNvCxnSpPr/>
            <p:nvPr/>
          </p:nvCxnSpPr>
          <p:spPr>
            <a:xfrm>
              <a:off x="2361570" y="3162301"/>
              <a:ext cx="2223493" cy="2275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96D67FC-9B00-4E4B-8FA0-034618DC4825}"/>
                </a:ext>
              </a:extLst>
            </p:cNvPr>
            <p:cNvCxnSpPr/>
            <p:nvPr/>
          </p:nvCxnSpPr>
          <p:spPr>
            <a:xfrm>
              <a:off x="2419894" y="3184071"/>
              <a:ext cx="3065876" cy="10640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93F060-F8B2-40B4-9C5A-BDC7C4A8D5BC}"/>
                </a:ext>
              </a:extLst>
            </p:cNvPr>
            <p:cNvCxnSpPr/>
            <p:nvPr/>
          </p:nvCxnSpPr>
          <p:spPr>
            <a:xfrm flipV="1">
              <a:off x="2742570" y="1747157"/>
              <a:ext cx="2234379" cy="4435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283886-249B-468F-9A48-6B9051DA555B}"/>
                </a:ext>
              </a:extLst>
            </p:cNvPr>
            <p:cNvCxnSpPr/>
            <p:nvPr/>
          </p:nvCxnSpPr>
          <p:spPr>
            <a:xfrm flipH="1">
              <a:off x="4660174" y="1733550"/>
              <a:ext cx="368396" cy="15909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745BC0E-87A3-4EA2-977B-C035321870BA}"/>
                </a:ext>
              </a:extLst>
            </p:cNvPr>
            <p:cNvCxnSpPr/>
            <p:nvPr/>
          </p:nvCxnSpPr>
          <p:spPr>
            <a:xfrm>
              <a:off x="5078186" y="1770017"/>
              <a:ext cx="1423851" cy="1123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B3C96D0-9FC2-4DF6-A7E3-FE0FCA01C7FC}"/>
                </a:ext>
              </a:extLst>
            </p:cNvPr>
            <p:cNvCxnSpPr/>
            <p:nvPr/>
          </p:nvCxnSpPr>
          <p:spPr>
            <a:xfrm flipH="1">
              <a:off x="5528854" y="2933700"/>
              <a:ext cx="1023716" cy="12627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DE7663B-A606-4296-8882-BEAA5B885CB3}"/>
                </a:ext>
              </a:extLst>
            </p:cNvPr>
            <p:cNvCxnSpPr/>
            <p:nvPr/>
          </p:nvCxnSpPr>
          <p:spPr>
            <a:xfrm>
              <a:off x="4647570" y="3390900"/>
              <a:ext cx="799641" cy="8153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F3DC83-AE18-4131-AB61-A2778008CAE5}"/>
              </a:ext>
            </a:extLst>
          </p:cNvPr>
          <p:cNvGrpSpPr/>
          <p:nvPr/>
        </p:nvGrpSpPr>
        <p:grpSpPr>
          <a:xfrm>
            <a:off x="810795" y="2232390"/>
            <a:ext cx="3615947" cy="2266677"/>
            <a:chOff x="2210756" y="1582736"/>
            <a:chExt cx="4492628" cy="281622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8227B2-C17E-4295-A345-667B577A1F2D}"/>
                </a:ext>
              </a:extLst>
            </p:cNvPr>
            <p:cNvCxnSpPr/>
            <p:nvPr/>
          </p:nvCxnSpPr>
          <p:spPr>
            <a:xfrm flipV="1">
              <a:off x="2416098" y="2330605"/>
              <a:ext cx="271346" cy="6802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0E4A68D-52DF-4B12-9852-71236B58E9E7}"/>
                </a:ext>
              </a:extLst>
            </p:cNvPr>
            <p:cNvCxnSpPr/>
            <p:nvPr/>
          </p:nvCxnSpPr>
          <p:spPr>
            <a:xfrm>
              <a:off x="2361570" y="3162301"/>
              <a:ext cx="2132371" cy="2202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B15F8A-70F6-4EA1-BE67-F3BCECC872C7}"/>
                </a:ext>
              </a:extLst>
            </p:cNvPr>
            <p:cNvCxnSpPr/>
            <p:nvPr/>
          </p:nvCxnSpPr>
          <p:spPr>
            <a:xfrm>
              <a:off x="2509024" y="3222702"/>
              <a:ext cx="2976746" cy="10254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2D0F5FD-205C-4AA3-B9A6-1BC12CB98C24}"/>
                </a:ext>
              </a:extLst>
            </p:cNvPr>
            <p:cNvCxnSpPr/>
            <p:nvPr/>
          </p:nvCxnSpPr>
          <p:spPr>
            <a:xfrm flipV="1">
              <a:off x="2742570" y="1769327"/>
              <a:ext cx="2134230" cy="4214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2B3C18-B579-428D-B955-2E416CAF9189}"/>
                </a:ext>
              </a:extLst>
            </p:cNvPr>
            <p:cNvCxnSpPr/>
            <p:nvPr/>
          </p:nvCxnSpPr>
          <p:spPr>
            <a:xfrm flipH="1">
              <a:off x="4679795" y="1733550"/>
              <a:ext cx="348775" cy="15040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E2A23E6-8128-4AE1-9369-9CBEB7467C9E}"/>
                </a:ext>
              </a:extLst>
            </p:cNvPr>
            <p:cNvCxnSpPr/>
            <p:nvPr/>
          </p:nvCxnSpPr>
          <p:spPr>
            <a:xfrm>
              <a:off x="5151863" y="1828800"/>
              <a:ext cx="1278674" cy="1011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F2487-987C-40DD-8BF4-9CFE54187DF0}"/>
                </a:ext>
              </a:extLst>
            </p:cNvPr>
            <p:cNvCxnSpPr/>
            <p:nvPr/>
          </p:nvCxnSpPr>
          <p:spPr>
            <a:xfrm flipH="1">
              <a:off x="5583044" y="2933700"/>
              <a:ext cx="969526" cy="1192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F059892-21A5-4A10-9332-AF1FB930F1D7}"/>
                </a:ext>
              </a:extLst>
            </p:cNvPr>
            <p:cNvCxnSpPr/>
            <p:nvPr/>
          </p:nvCxnSpPr>
          <p:spPr>
            <a:xfrm>
              <a:off x="4647570" y="3390900"/>
              <a:ext cx="734752" cy="7462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EA53CEA-340F-4CC6-8608-BBF0FA7823C7}"/>
                </a:ext>
              </a:extLst>
            </p:cNvPr>
            <p:cNvSpPr/>
            <p:nvPr/>
          </p:nvSpPr>
          <p:spPr>
            <a:xfrm>
              <a:off x="2591756" y="2030092"/>
              <a:ext cx="301628" cy="3016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C20A39-F245-4600-9F71-65A25E1C688A}"/>
                </a:ext>
              </a:extLst>
            </p:cNvPr>
            <p:cNvSpPr/>
            <p:nvPr/>
          </p:nvSpPr>
          <p:spPr>
            <a:xfrm>
              <a:off x="2210756" y="3011487"/>
              <a:ext cx="301628" cy="3016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1B793DE-B797-4D1D-8CDC-4CAAE7341ED2}"/>
                </a:ext>
              </a:extLst>
            </p:cNvPr>
            <p:cNvSpPr/>
            <p:nvPr/>
          </p:nvSpPr>
          <p:spPr>
            <a:xfrm>
              <a:off x="4496756" y="3240086"/>
              <a:ext cx="301628" cy="3016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BFB5A96-7FDE-48B7-8356-26E7108B0BA0}"/>
                </a:ext>
              </a:extLst>
            </p:cNvPr>
            <p:cNvSpPr/>
            <p:nvPr/>
          </p:nvSpPr>
          <p:spPr>
            <a:xfrm>
              <a:off x="5334956" y="4097336"/>
              <a:ext cx="301628" cy="3016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8784C45-64F2-403E-9D51-65CF87C0641F}"/>
                </a:ext>
              </a:extLst>
            </p:cNvPr>
            <p:cNvSpPr/>
            <p:nvPr/>
          </p:nvSpPr>
          <p:spPr>
            <a:xfrm>
              <a:off x="4877756" y="1582736"/>
              <a:ext cx="301628" cy="3016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A03CA98-3F2C-4E32-BFF8-C7D4F28E93E3}"/>
                </a:ext>
              </a:extLst>
            </p:cNvPr>
            <p:cNvSpPr/>
            <p:nvPr/>
          </p:nvSpPr>
          <p:spPr>
            <a:xfrm>
              <a:off x="6401756" y="2780901"/>
              <a:ext cx="301628" cy="3016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200" dirty="0">
                  <a:solidFill>
                    <a:schemeClr val="tx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6542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Не всеки граф с числа по ръбовете е претеглен</a:t>
            </a:r>
          </a:p>
          <a:p>
            <a:pPr lvl="1"/>
            <a:r>
              <a:rPr lang="bg-BG" dirty="0"/>
              <a:t>Този по-долу е </a:t>
            </a:r>
            <a:r>
              <a:rPr lang="bg-BG" dirty="0" err="1"/>
              <a:t>анотиран</a:t>
            </a:r>
            <a:endParaRPr lang="bg-BG" dirty="0"/>
          </a:p>
          <a:p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657350"/>
            <a:ext cx="38862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29200" y="1657351"/>
            <a:ext cx="3082159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2718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графи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5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различни представяния</a:t>
            </a:r>
          </a:p>
          <a:p>
            <a:pPr lvl="1"/>
            <a:r>
              <a:rPr lang="bg-BG" dirty="0"/>
              <a:t>Най-доброто зависи от целите, за които ще се ползва</a:t>
            </a:r>
          </a:p>
          <a:p>
            <a:pPr lvl="1"/>
            <a:r>
              <a:rPr lang="bg-BG" dirty="0"/>
              <a:t>Какви алгоритми ще се ползват</a:t>
            </a:r>
          </a:p>
          <a:p>
            <a:pPr lvl="1"/>
            <a:r>
              <a:rPr lang="bg-BG" dirty="0"/>
              <a:t>Налични ресурси (памет и време)</a:t>
            </a:r>
          </a:p>
          <a:p>
            <a:r>
              <a:rPr lang="bg-BG" dirty="0"/>
              <a:t>Някои представяния са</a:t>
            </a:r>
          </a:p>
          <a:p>
            <a:pPr lvl="1"/>
            <a:r>
              <a:rPr lang="bg-BG" dirty="0"/>
              <a:t>Чрез матрица на съседство</a:t>
            </a:r>
          </a:p>
          <a:p>
            <a:pPr lvl="1"/>
            <a:r>
              <a:rPr lang="bg-BG" dirty="0"/>
              <a:t>Чрез двойно-свързани списъци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Представяне на граф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1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Имаме граф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bg-BG" dirty="0"/>
                  <a:t> възела</a:t>
                </a:r>
                <a:r>
                  <a:rPr lang="en-US" dirty="0"/>
                  <a:t> (</a:t>
                </a:r>
                <a:r>
                  <a:rPr lang="bg-BG" dirty="0"/>
                  <a:t>т.е.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|=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Матрица възел-към-възел</a:t>
                </a:r>
              </a:p>
              <a:p>
                <a:pPr lvl="1"/>
                <a:r>
                  <a:rPr lang="bg-BG" dirty="0"/>
                  <a:t>Записваме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bg-BG" dirty="0"/>
                  <a:t> при наличието на ребро</a:t>
                </a:r>
              </a:p>
              <a:p>
                <a:pPr lvl="1"/>
                <a:r>
                  <a:rPr lang="bg-BG" dirty="0"/>
                  <a:t>Записваме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 при липса на ребро</a:t>
                </a:r>
              </a:p>
              <a:p>
                <a:r>
                  <a:rPr lang="bg-BG" dirty="0"/>
                  <a:t>Свойства на представянето</a:t>
                </a:r>
              </a:p>
              <a:p>
                <a:pPr lvl="1"/>
                <a:r>
                  <a:rPr lang="bg-BG" dirty="0"/>
                  <a:t>Еднородно и опростено представяне</a:t>
                </a:r>
              </a:p>
              <a:p>
                <a:pPr lvl="1"/>
                <a:r>
                  <a:rPr lang="bg-BG" dirty="0"/>
                  <a:t>Непригодно за големи графи с много възли и ребра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Матрица на съседство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7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От възел 3 има ребра към възли 2 и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09573" y="1016366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1</a:t>
            </a:r>
            <a:r>
              <a:rPr lang="bg-BG" sz="24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3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4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6</a:t>
            </a:r>
            <a:endParaRPr lang="en-US" sz="1600" spc="55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3637647" y="2291957"/>
            <a:ext cx="2296013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1   2   </a:t>
            </a:r>
            <a:r>
              <a:rPr lang="bg-BG" sz="1600" spc="550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   4   5   6</a:t>
            </a:r>
            <a:endParaRPr lang="en-US" sz="1600" spc="55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67255" y="2256929"/>
            <a:ext cx="153281" cy="47570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2928194"/>
            <a:ext cx="1427098" cy="179709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94109" y="3012763"/>
            <a:ext cx="2029651" cy="8456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178677" y="1738946"/>
            <a:ext cx="1437670" cy="35413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68777" y="1701947"/>
            <a:ext cx="232565" cy="1226247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13446" y="1723802"/>
            <a:ext cx="902940" cy="8684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240042" y="2727343"/>
            <a:ext cx="634266" cy="967256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33720" y="3118868"/>
            <a:ext cx="473757" cy="59687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05617" y="1896696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736573" y="2739639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2350840" y="2935988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2942738" y="3672301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2619884" y="1512451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3696062" y="254158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Freeform 70"/>
          <p:cNvSpPr/>
          <p:nvPr/>
        </p:nvSpPr>
        <p:spPr>
          <a:xfrm>
            <a:off x="5756403" y="2388595"/>
            <a:ext cx="633384" cy="1859555"/>
          </a:xfrm>
          <a:custGeom>
            <a:avLst/>
            <a:gdLst>
              <a:gd name="connsiteX0" fmla="*/ 0 w 376518"/>
              <a:gd name="connsiteY0" fmla="*/ 2353236 h 2353236"/>
              <a:gd name="connsiteX1" fmla="*/ 282388 w 376518"/>
              <a:gd name="connsiteY1" fmla="*/ 1815353 h 2353236"/>
              <a:gd name="connsiteX2" fmla="*/ 255494 w 376518"/>
              <a:gd name="connsiteY2" fmla="*/ 389965 h 2353236"/>
              <a:gd name="connsiteX3" fmla="*/ 376518 w 376518"/>
              <a:gd name="connsiteY3" fmla="*/ 0 h 2353236"/>
              <a:gd name="connsiteX0" fmla="*/ 0 w 859597"/>
              <a:gd name="connsiteY0" fmla="*/ 1295063 h 1834869"/>
              <a:gd name="connsiteX1" fmla="*/ 765467 w 859597"/>
              <a:gd name="connsiteY1" fmla="*/ 1815353 h 1834869"/>
              <a:gd name="connsiteX2" fmla="*/ 738573 w 859597"/>
              <a:gd name="connsiteY2" fmla="*/ 389965 h 1834869"/>
              <a:gd name="connsiteX3" fmla="*/ 859597 w 859597"/>
              <a:gd name="connsiteY3" fmla="*/ 0 h 1834869"/>
              <a:gd name="connsiteX0" fmla="*/ 0 w 1532458"/>
              <a:gd name="connsiteY0" fmla="*/ 935436 h 1745904"/>
              <a:gd name="connsiteX1" fmla="*/ 765467 w 1532458"/>
              <a:gd name="connsiteY1" fmla="*/ 1455726 h 1745904"/>
              <a:gd name="connsiteX2" fmla="*/ 738573 w 1532458"/>
              <a:gd name="connsiteY2" fmla="*/ 30338 h 1745904"/>
              <a:gd name="connsiteX3" fmla="*/ 1532458 w 1532458"/>
              <a:gd name="connsiteY3" fmla="*/ 1745218 h 1745904"/>
              <a:gd name="connsiteX0" fmla="*/ 0 w 1532458"/>
              <a:gd name="connsiteY0" fmla="*/ 14701 h 824484"/>
              <a:gd name="connsiteX1" fmla="*/ 765467 w 1532458"/>
              <a:gd name="connsiteY1" fmla="*/ 534991 h 824484"/>
              <a:gd name="connsiteX2" fmla="*/ 1532458 w 1532458"/>
              <a:gd name="connsiteY2" fmla="*/ 824483 h 824484"/>
              <a:gd name="connsiteX0" fmla="*/ 0 w 1532458"/>
              <a:gd name="connsiteY0" fmla="*/ 0 h 809781"/>
              <a:gd name="connsiteX1" fmla="*/ 1532458 w 1532458"/>
              <a:gd name="connsiteY1" fmla="*/ 809782 h 809781"/>
              <a:gd name="connsiteX0" fmla="*/ 0 w 1532458"/>
              <a:gd name="connsiteY0" fmla="*/ 0 h 809782"/>
              <a:gd name="connsiteX1" fmla="*/ 1532458 w 1532458"/>
              <a:gd name="connsiteY1" fmla="*/ 809782 h 809782"/>
              <a:gd name="connsiteX0" fmla="*/ 0 w 1532458"/>
              <a:gd name="connsiteY0" fmla="*/ 0 h 809782"/>
              <a:gd name="connsiteX1" fmla="*/ 1532458 w 1532458"/>
              <a:gd name="connsiteY1" fmla="*/ 809782 h 809782"/>
              <a:gd name="connsiteX0" fmla="*/ 0 w 1532458"/>
              <a:gd name="connsiteY0" fmla="*/ 0 h 809782"/>
              <a:gd name="connsiteX1" fmla="*/ 1532458 w 1532458"/>
              <a:gd name="connsiteY1" fmla="*/ 809782 h 809782"/>
              <a:gd name="connsiteX0" fmla="*/ 2134944 w 2250557"/>
              <a:gd name="connsiteY0" fmla="*/ 2519579 h 2520707"/>
              <a:gd name="connsiteX1" fmla="*/ 168064 w 2250557"/>
              <a:gd name="connsiteY1" fmla="*/ 9 h 2520707"/>
              <a:gd name="connsiteX0" fmla="*/ 744079 w 921745"/>
              <a:gd name="connsiteY0" fmla="*/ 2355455 h 2356658"/>
              <a:gd name="connsiteX1" fmla="*/ 254307 w 921745"/>
              <a:gd name="connsiteY1" fmla="*/ 9 h 2356658"/>
              <a:gd name="connsiteX0" fmla="*/ 749946 w 927194"/>
              <a:gd name="connsiteY0" fmla="*/ 2424143 h 2425313"/>
              <a:gd name="connsiteX1" fmla="*/ 253735 w 927194"/>
              <a:gd name="connsiteY1" fmla="*/ 9 h 2425313"/>
              <a:gd name="connsiteX0" fmla="*/ 837785 w 837785"/>
              <a:gd name="connsiteY0" fmla="*/ 2424147 h 2424146"/>
              <a:gd name="connsiteX1" fmla="*/ 341574 w 837785"/>
              <a:gd name="connsiteY1" fmla="*/ 13 h 2424146"/>
              <a:gd name="connsiteX0" fmla="*/ 947567 w 947567"/>
              <a:gd name="connsiteY0" fmla="*/ 2467075 h 2467075"/>
              <a:gd name="connsiteX1" fmla="*/ 322567 w 947567"/>
              <a:gd name="connsiteY1" fmla="*/ 12 h 2467075"/>
              <a:gd name="connsiteX0" fmla="*/ 625000 w 625003"/>
              <a:gd name="connsiteY0" fmla="*/ 2467063 h 2467063"/>
              <a:gd name="connsiteX1" fmla="*/ 0 w 625003"/>
              <a:gd name="connsiteY1" fmla="*/ 0 h 2467063"/>
              <a:gd name="connsiteX0" fmla="*/ 625000 w 685470"/>
              <a:gd name="connsiteY0" fmla="*/ 2467063 h 2467063"/>
              <a:gd name="connsiteX1" fmla="*/ 580539 w 685470"/>
              <a:gd name="connsiteY1" fmla="*/ 183488 h 2467063"/>
              <a:gd name="connsiteX2" fmla="*/ 0 w 685470"/>
              <a:gd name="connsiteY2" fmla="*/ 0 h 2467063"/>
              <a:gd name="connsiteX0" fmla="*/ 625000 w 685470"/>
              <a:gd name="connsiteY0" fmla="*/ 2523851 h 2523851"/>
              <a:gd name="connsiteX1" fmla="*/ 580539 w 685470"/>
              <a:gd name="connsiteY1" fmla="*/ 240276 h 2523851"/>
              <a:gd name="connsiteX2" fmla="*/ 0 w 685470"/>
              <a:gd name="connsiteY2" fmla="*/ 56788 h 2523851"/>
              <a:gd name="connsiteX0" fmla="*/ 625000 w 625000"/>
              <a:gd name="connsiteY0" fmla="*/ 2467063 h 2467063"/>
              <a:gd name="connsiteX1" fmla="*/ 580539 w 625000"/>
              <a:gd name="connsiteY1" fmla="*/ 183488 h 2467063"/>
              <a:gd name="connsiteX2" fmla="*/ 0 w 625000"/>
              <a:gd name="connsiteY2" fmla="*/ 0 h 2467063"/>
              <a:gd name="connsiteX0" fmla="*/ 625000 w 625000"/>
              <a:gd name="connsiteY0" fmla="*/ 2467063 h 2467063"/>
              <a:gd name="connsiteX1" fmla="*/ 574100 w 625000"/>
              <a:gd name="connsiteY1" fmla="*/ 252174 h 2467063"/>
              <a:gd name="connsiteX2" fmla="*/ 0 w 625000"/>
              <a:gd name="connsiteY2" fmla="*/ 0 h 2467063"/>
              <a:gd name="connsiteX0" fmla="*/ 625000 w 625000"/>
              <a:gd name="connsiteY0" fmla="*/ 2467063 h 2467063"/>
              <a:gd name="connsiteX1" fmla="*/ 574100 w 625000"/>
              <a:gd name="connsiteY1" fmla="*/ 252174 h 2467063"/>
              <a:gd name="connsiteX2" fmla="*/ 0 w 625000"/>
              <a:gd name="connsiteY2" fmla="*/ 0 h 2467063"/>
              <a:gd name="connsiteX0" fmla="*/ 657197 w 657197"/>
              <a:gd name="connsiteY0" fmla="*/ 2441304 h 2441304"/>
              <a:gd name="connsiteX1" fmla="*/ 606297 w 657197"/>
              <a:gd name="connsiteY1" fmla="*/ 226415 h 2441304"/>
              <a:gd name="connsiteX2" fmla="*/ 0 w 657197"/>
              <a:gd name="connsiteY2" fmla="*/ 0 h 2441304"/>
              <a:gd name="connsiteX0" fmla="*/ 657197 w 658678"/>
              <a:gd name="connsiteY0" fmla="*/ 2441304 h 2441304"/>
              <a:gd name="connsiteX1" fmla="*/ 612736 w 658678"/>
              <a:gd name="connsiteY1" fmla="*/ 320860 h 2441304"/>
              <a:gd name="connsiteX2" fmla="*/ 0 w 658678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74586 w 657197"/>
              <a:gd name="connsiteY1" fmla="*/ 1013008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74586 w 657197"/>
              <a:gd name="connsiteY1" fmla="*/ 1013008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74586 w 657197"/>
              <a:gd name="connsiteY1" fmla="*/ 1013008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84111 w 657197"/>
              <a:gd name="connsiteY1" fmla="*/ 568509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84111 w 657197"/>
              <a:gd name="connsiteY1" fmla="*/ 568509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0060 w 657197"/>
              <a:gd name="connsiteY1" fmla="*/ 1723403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256"/>
              <a:gd name="connsiteY0" fmla="*/ 2441304 h 2441304"/>
              <a:gd name="connsiteX1" fmla="*/ 230060 w 657256"/>
              <a:gd name="connsiteY1" fmla="*/ 1723403 h 2441304"/>
              <a:gd name="connsiteX2" fmla="*/ 184111 w 657256"/>
              <a:gd name="connsiteY2" fmla="*/ 568509 h 2441304"/>
              <a:gd name="connsiteX3" fmla="*/ 0 w 657256"/>
              <a:gd name="connsiteY3" fmla="*/ 0 h 2441304"/>
              <a:gd name="connsiteX0" fmla="*/ 657197 w 657274"/>
              <a:gd name="connsiteY0" fmla="*/ 2441304 h 2441304"/>
              <a:gd name="connsiteX1" fmla="*/ 230060 w 657274"/>
              <a:gd name="connsiteY1" fmla="*/ 1723403 h 2441304"/>
              <a:gd name="connsiteX2" fmla="*/ 0 w 657274"/>
              <a:gd name="connsiteY2" fmla="*/ 0 h 2441304"/>
              <a:gd name="connsiteX0" fmla="*/ 657197 w 657197"/>
              <a:gd name="connsiteY0" fmla="*/ 2441304 h 2441304"/>
              <a:gd name="connsiteX1" fmla="*/ 0 w 657197"/>
              <a:gd name="connsiteY1" fmla="*/ 0 h 2441304"/>
              <a:gd name="connsiteX0" fmla="*/ 657197 w 657197"/>
              <a:gd name="connsiteY0" fmla="*/ 2441304 h 2441304"/>
              <a:gd name="connsiteX1" fmla="*/ 0 w 657197"/>
              <a:gd name="connsiteY1" fmla="*/ 0 h 2441304"/>
              <a:gd name="connsiteX0" fmla="*/ 657197 w 657197"/>
              <a:gd name="connsiteY0" fmla="*/ 2441304 h 2441304"/>
              <a:gd name="connsiteX1" fmla="*/ 0 w 657197"/>
              <a:gd name="connsiteY1" fmla="*/ 0 h 2441304"/>
              <a:gd name="connsiteX0" fmla="*/ 695297 w 695297"/>
              <a:gd name="connsiteY0" fmla="*/ 2447653 h 2447653"/>
              <a:gd name="connsiteX1" fmla="*/ 0 w 695297"/>
              <a:gd name="connsiteY1" fmla="*/ 0 h 2447653"/>
              <a:gd name="connsiteX0" fmla="*/ 695297 w 695297"/>
              <a:gd name="connsiteY0" fmla="*/ 2447653 h 2447653"/>
              <a:gd name="connsiteX1" fmla="*/ 0 w 695297"/>
              <a:gd name="connsiteY1" fmla="*/ 0 h 2447653"/>
              <a:gd name="connsiteX0" fmla="*/ 633384 w 633384"/>
              <a:gd name="connsiteY0" fmla="*/ 2479404 h 2479404"/>
              <a:gd name="connsiteX1" fmla="*/ 0 w 633384"/>
              <a:gd name="connsiteY1" fmla="*/ 0 h 247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384" h="2479404">
                <a:moveTo>
                  <a:pt x="633384" y="2479404"/>
                </a:moveTo>
                <a:cubicBezTo>
                  <a:pt x="-138131" y="1652934"/>
                  <a:pt x="509579" y="832819"/>
                  <a:pt x="0" y="0"/>
                </a:cubicBezTo>
              </a:path>
            </a:pathLst>
          </a:custGeom>
          <a:noFill/>
          <a:ln w="63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Freeform 75"/>
          <p:cNvSpPr/>
          <p:nvPr/>
        </p:nvSpPr>
        <p:spPr>
          <a:xfrm>
            <a:off x="6905642" y="2411035"/>
            <a:ext cx="458690" cy="1837115"/>
          </a:xfrm>
          <a:custGeom>
            <a:avLst/>
            <a:gdLst>
              <a:gd name="connsiteX0" fmla="*/ 0 w 376518"/>
              <a:gd name="connsiteY0" fmla="*/ 2353236 h 2353236"/>
              <a:gd name="connsiteX1" fmla="*/ 282388 w 376518"/>
              <a:gd name="connsiteY1" fmla="*/ 1815353 h 2353236"/>
              <a:gd name="connsiteX2" fmla="*/ 255494 w 376518"/>
              <a:gd name="connsiteY2" fmla="*/ 389965 h 2353236"/>
              <a:gd name="connsiteX3" fmla="*/ 376518 w 376518"/>
              <a:gd name="connsiteY3" fmla="*/ 0 h 2353236"/>
              <a:gd name="connsiteX0" fmla="*/ 0 w 859597"/>
              <a:gd name="connsiteY0" fmla="*/ 1295063 h 1834869"/>
              <a:gd name="connsiteX1" fmla="*/ 765467 w 859597"/>
              <a:gd name="connsiteY1" fmla="*/ 1815353 h 1834869"/>
              <a:gd name="connsiteX2" fmla="*/ 738573 w 859597"/>
              <a:gd name="connsiteY2" fmla="*/ 389965 h 1834869"/>
              <a:gd name="connsiteX3" fmla="*/ 859597 w 859597"/>
              <a:gd name="connsiteY3" fmla="*/ 0 h 1834869"/>
              <a:gd name="connsiteX0" fmla="*/ 0 w 1532458"/>
              <a:gd name="connsiteY0" fmla="*/ 935436 h 1745904"/>
              <a:gd name="connsiteX1" fmla="*/ 765467 w 1532458"/>
              <a:gd name="connsiteY1" fmla="*/ 1455726 h 1745904"/>
              <a:gd name="connsiteX2" fmla="*/ 738573 w 1532458"/>
              <a:gd name="connsiteY2" fmla="*/ 30338 h 1745904"/>
              <a:gd name="connsiteX3" fmla="*/ 1532458 w 1532458"/>
              <a:gd name="connsiteY3" fmla="*/ 1745218 h 1745904"/>
              <a:gd name="connsiteX0" fmla="*/ 0 w 1532458"/>
              <a:gd name="connsiteY0" fmla="*/ 14701 h 824484"/>
              <a:gd name="connsiteX1" fmla="*/ 765467 w 1532458"/>
              <a:gd name="connsiteY1" fmla="*/ 534991 h 824484"/>
              <a:gd name="connsiteX2" fmla="*/ 1532458 w 1532458"/>
              <a:gd name="connsiteY2" fmla="*/ 824483 h 824484"/>
              <a:gd name="connsiteX0" fmla="*/ 0 w 1532458"/>
              <a:gd name="connsiteY0" fmla="*/ 0 h 809781"/>
              <a:gd name="connsiteX1" fmla="*/ 1532458 w 1532458"/>
              <a:gd name="connsiteY1" fmla="*/ 809782 h 809781"/>
              <a:gd name="connsiteX0" fmla="*/ 0 w 1532458"/>
              <a:gd name="connsiteY0" fmla="*/ 0 h 809782"/>
              <a:gd name="connsiteX1" fmla="*/ 1532458 w 1532458"/>
              <a:gd name="connsiteY1" fmla="*/ 809782 h 809782"/>
              <a:gd name="connsiteX0" fmla="*/ 0 w 1532458"/>
              <a:gd name="connsiteY0" fmla="*/ 0 h 809782"/>
              <a:gd name="connsiteX1" fmla="*/ 1532458 w 1532458"/>
              <a:gd name="connsiteY1" fmla="*/ 809782 h 809782"/>
              <a:gd name="connsiteX0" fmla="*/ 0 w 1532458"/>
              <a:gd name="connsiteY0" fmla="*/ 0 h 809782"/>
              <a:gd name="connsiteX1" fmla="*/ 1532458 w 1532458"/>
              <a:gd name="connsiteY1" fmla="*/ 809782 h 809782"/>
              <a:gd name="connsiteX0" fmla="*/ 2134944 w 2250557"/>
              <a:gd name="connsiteY0" fmla="*/ 2519579 h 2520707"/>
              <a:gd name="connsiteX1" fmla="*/ 168064 w 2250557"/>
              <a:gd name="connsiteY1" fmla="*/ 9 h 2520707"/>
              <a:gd name="connsiteX0" fmla="*/ 744079 w 921745"/>
              <a:gd name="connsiteY0" fmla="*/ 2355455 h 2356658"/>
              <a:gd name="connsiteX1" fmla="*/ 254307 w 921745"/>
              <a:gd name="connsiteY1" fmla="*/ 9 h 2356658"/>
              <a:gd name="connsiteX0" fmla="*/ 749946 w 927194"/>
              <a:gd name="connsiteY0" fmla="*/ 2424143 h 2425313"/>
              <a:gd name="connsiteX1" fmla="*/ 253735 w 927194"/>
              <a:gd name="connsiteY1" fmla="*/ 9 h 2425313"/>
              <a:gd name="connsiteX0" fmla="*/ 837785 w 837785"/>
              <a:gd name="connsiteY0" fmla="*/ 2424147 h 2424146"/>
              <a:gd name="connsiteX1" fmla="*/ 341574 w 837785"/>
              <a:gd name="connsiteY1" fmla="*/ 13 h 2424146"/>
              <a:gd name="connsiteX0" fmla="*/ 947567 w 947567"/>
              <a:gd name="connsiteY0" fmla="*/ 2467075 h 2467075"/>
              <a:gd name="connsiteX1" fmla="*/ 322567 w 947567"/>
              <a:gd name="connsiteY1" fmla="*/ 12 h 2467075"/>
              <a:gd name="connsiteX0" fmla="*/ 625000 w 625003"/>
              <a:gd name="connsiteY0" fmla="*/ 2467063 h 2467063"/>
              <a:gd name="connsiteX1" fmla="*/ 0 w 625003"/>
              <a:gd name="connsiteY1" fmla="*/ 0 h 2467063"/>
              <a:gd name="connsiteX0" fmla="*/ 625000 w 685470"/>
              <a:gd name="connsiteY0" fmla="*/ 2467063 h 2467063"/>
              <a:gd name="connsiteX1" fmla="*/ 580539 w 685470"/>
              <a:gd name="connsiteY1" fmla="*/ 183488 h 2467063"/>
              <a:gd name="connsiteX2" fmla="*/ 0 w 685470"/>
              <a:gd name="connsiteY2" fmla="*/ 0 h 2467063"/>
              <a:gd name="connsiteX0" fmla="*/ 625000 w 685470"/>
              <a:gd name="connsiteY0" fmla="*/ 2523851 h 2523851"/>
              <a:gd name="connsiteX1" fmla="*/ 580539 w 685470"/>
              <a:gd name="connsiteY1" fmla="*/ 240276 h 2523851"/>
              <a:gd name="connsiteX2" fmla="*/ 0 w 685470"/>
              <a:gd name="connsiteY2" fmla="*/ 56788 h 2523851"/>
              <a:gd name="connsiteX0" fmla="*/ 625000 w 625000"/>
              <a:gd name="connsiteY0" fmla="*/ 2467063 h 2467063"/>
              <a:gd name="connsiteX1" fmla="*/ 580539 w 625000"/>
              <a:gd name="connsiteY1" fmla="*/ 183488 h 2467063"/>
              <a:gd name="connsiteX2" fmla="*/ 0 w 625000"/>
              <a:gd name="connsiteY2" fmla="*/ 0 h 2467063"/>
              <a:gd name="connsiteX0" fmla="*/ 625000 w 625000"/>
              <a:gd name="connsiteY0" fmla="*/ 2467063 h 2467063"/>
              <a:gd name="connsiteX1" fmla="*/ 574100 w 625000"/>
              <a:gd name="connsiteY1" fmla="*/ 252174 h 2467063"/>
              <a:gd name="connsiteX2" fmla="*/ 0 w 625000"/>
              <a:gd name="connsiteY2" fmla="*/ 0 h 2467063"/>
              <a:gd name="connsiteX0" fmla="*/ 625000 w 625000"/>
              <a:gd name="connsiteY0" fmla="*/ 2467063 h 2467063"/>
              <a:gd name="connsiteX1" fmla="*/ 574100 w 625000"/>
              <a:gd name="connsiteY1" fmla="*/ 252174 h 2467063"/>
              <a:gd name="connsiteX2" fmla="*/ 0 w 625000"/>
              <a:gd name="connsiteY2" fmla="*/ 0 h 2467063"/>
              <a:gd name="connsiteX0" fmla="*/ 657197 w 657197"/>
              <a:gd name="connsiteY0" fmla="*/ 2441304 h 2441304"/>
              <a:gd name="connsiteX1" fmla="*/ 606297 w 657197"/>
              <a:gd name="connsiteY1" fmla="*/ 226415 h 2441304"/>
              <a:gd name="connsiteX2" fmla="*/ 0 w 657197"/>
              <a:gd name="connsiteY2" fmla="*/ 0 h 2441304"/>
              <a:gd name="connsiteX0" fmla="*/ 657197 w 658678"/>
              <a:gd name="connsiteY0" fmla="*/ 2441304 h 2441304"/>
              <a:gd name="connsiteX1" fmla="*/ 612736 w 658678"/>
              <a:gd name="connsiteY1" fmla="*/ 320860 h 2441304"/>
              <a:gd name="connsiteX2" fmla="*/ 0 w 658678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612736 w 657197"/>
              <a:gd name="connsiteY1" fmla="*/ 320860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74586 w 657197"/>
              <a:gd name="connsiteY1" fmla="*/ 1013008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74586 w 657197"/>
              <a:gd name="connsiteY1" fmla="*/ 1013008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74586 w 657197"/>
              <a:gd name="connsiteY1" fmla="*/ 1013008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84111 w 657197"/>
              <a:gd name="connsiteY1" fmla="*/ 568509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184111 w 657197"/>
              <a:gd name="connsiteY1" fmla="*/ 568509 h 2441304"/>
              <a:gd name="connsiteX2" fmla="*/ 0 w 657197"/>
              <a:gd name="connsiteY2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9585 w 657197"/>
              <a:gd name="connsiteY1" fmla="*/ 1729754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197"/>
              <a:gd name="connsiteY0" fmla="*/ 2441304 h 2441304"/>
              <a:gd name="connsiteX1" fmla="*/ 230060 w 657197"/>
              <a:gd name="connsiteY1" fmla="*/ 1723403 h 2441304"/>
              <a:gd name="connsiteX2" fmla="*/ 184111 w 657197"/>
              <a:gd name="connsiteY2" fmla="*/ 568509 h 2441304"/>
              <a:gd name="connsiteX3" fmla="*/ 0 w 657197"/>
              <a:gd name="connsiteY3" fmla="*/ 0 h 2441304"/>
              <a:gd name="connsiteX0" fmla="*/ 657197 w 657256"/>
              <a:gd name="connsiteY0" fmla="*/ 2441304 h 2441304"/>
              <a:gd name="connsiteX1" fmla="*/ 230060 w 657256"/>
              <a:gd name="connsiteY1" fmla="*/ 1723403 h 2441304"/>
              <a:gd name="connsiteX2" fmla="*/ 184111 w 657256"/>
              <a:gd name="connsiteY2" fmla="*/ 568509 h 2441304"/>
              <a:gd name="connsiteX3" fmla="*/ 0 w 657256"/>
              <a:gd name="connsiteY3" fmla="*/ 0 h 2441304"/>
              <a:gd name="connsiteX0" fmla="*/ 657197 w 657274"/>
              <a:gd name="connsiteY0" fmla="*/ 2441304 h 2441304"/>
              <a:gd name="connsiteX1" fmla="*/ 230060 w 657274"/>
              <a:gd name="connsiteY1" fmla="*/ 1723403 h 2441304"/>
              <a:gd name="connsiteX2" fmla="*/ 0 w 657274"/>
              <a:gd name="connsiteY2" fmla="*/ 0 h 2441304"/>
              <a:gd name="connsiteX0" fmla="*/ 657197 w 657197"/>
              <a:gd name="connsiteY0" fmla="*/ 2441304 h 2441304"/>
              <a:gd name="connsiteX1" fmla="*/ 0 w 657197"/>
              <a:gd name="connsiteY1" fmla="*/ 0 h 2441304"/>
              <a:gd name="connsiteX0" fmla="*/ 657197 w 657197"/>
              <a:gd name="connsiteY0" fmla="*/ 2441304 h 2441304"/>
              <a:gd name="connsiteX1" fmla="*/ 0 w 657197"/>
              <a:gd name="connsiteY1" fmla="*/ 0 h 2441304"/>
              <a:gd name="connsiteX0" fmla="*/ 657197 w 657197"/>
              <a:gd name="connsiteY0" fmla="*/ 2441304 h 2441304"/>
              <a:gd name="connsiteX1" fmla="*/ 0 w 657197"/>
              <a:gd name="connsiteY1" fmla="*/ 0 h 2441304"/>
              <a:gd name="connsiteX0" fmla="*/ 695297 w 695297"/>
              <a:gd name="connsiteY0" fmla="*/ 2447653 h 2447653"/>
              <a:gd name="connsiteX1" fmla="*/ 0 w 695297"/>
              <a:gd name="connsiteY1" fmla="*/ 0 h 2447653"/>
              <a:gd name="connsiteX0" fmla="*/ 695297 w 695297"/>
              <a:gd name="connsiteY0" fmla="*/ 2447653 h 2447653"/>
              <a:gd name="connsiteX1" fmla="*/ 0 w 695297"/>
              <a:gd name="connsiteY1" fmla="*/ 0 h 2447653"/>
              <a:gd name="connsiteX0" fmla="*/ 633384 w 633384"/>
              <a:gd name="connsiteY0" fmla="*/ 2479404 h 2479404"/>
              <a:gd name="connsiteX1" fmla="*/ 0 w 633384"/>
              <a:gd name="connsiteY1" fmla="*/ 0 h 2479404"/>
              <a:gd name="connsiteX0" fmla="*/ 689483 w 689483"/>
              <a:gd name="connsiteY0" fmla="*/ 2479404 h 2479404"/>
              <a:gd name="connsiteX1" fmla="*/ 0 w 689483"/>
              <a:gd name="connsiteY1" fmla="*/ 0 h 2479404"/>
              <a:gd name="connsiteX0" fmla="*/ 689483 w 735240"/>
              <a:gd name="connsiteY0" fmla="*/ 2479404 h 2479404"/>
              <a:gd name="connsiteX1" fmla="*/ 0 w 735240"/>
              <a:gd name="connsiteY1" fmla="*/ 0 h 2479404"/>
              <a:gd name="connsiteX0" fmla="*/ 0 w 506398"/>
              <a:gd name="connsiteY0" fmla="*/ 2456964 h 2456964"/>
              <a:gd name="connsiteX1" fmla="*/ 314674 w 506398"/>
              <a:gd name="connsiteY1" fmla="*/ 0 h 2456964"/>
              <a:gd name="connsiteX0" fmla="*/ 0 w 314674"/>
              <a:gd name="connsiteY0" fmla="*/ 2456964 h 2456964"/>
              <a:gd name="connsiteX1" fmla="*/ 314674 w 314674"/>
              <a:gd name="connsiteY1" fmla="*/ 0 h 2456964"/>
              <a:gd name="connsiteX0" fmla="*/ 0 w 213698"/>
              <a:gd name="connsiteY0" fmla="*/ 2576640 h 2576640"/>
              <a:gd name="connsiteX1" fmla="*/ 213698 w 213698"/>
              <a:gd name="connsiteY1" fmla="*/ 0 h 2576640"/>
              <a:gd name="connsiteX0" fmla="*/ 0 w 393212"/>
              <a:gd name="connsiteY0" fmla="*/ 2569160 h 2569160"/>
              <a:gd name="connsiteX1" fmla="*/ 393212 w 393212"/>
              <a:gd name="connsiteY1" fmla="*/ 0 h 2569160"/>
              <a:gd name="connsiteX0" fmla="*/ 0 w 524606"/>
              <a:gd name="connsiteY0" fmla="*/ 2569160 h 2569160"/>
              <a:gd name="connsiteX1" fmla="*/ 393212 w 524606"/>
              <a:gd name="connsiteY1" fmla="*/ 0 h 2569160"/>
              <a:gd name="connsiteX0" fmla="*/ 0 w 588190"/>
              <a:gd name="connsiteY0" fmla="*/ 2569160 h 2569160"/>
              <a:gd name="connsiteX1" fmla="*/ 393212 w 588190"/>
              <a:gd name="connsiteY1" fmla="*/ 0 h 2569160"/>
              <a:gd name="connsiteX0" fmla="*/ 185 w 503742"/>
              <a:gd name="connsiteY0" fmla="*/ 2569160 h 2569160"/>
              <a:gd name="connsiteX1" fmla="*/ 393397 w 503742"/>
              <a:gd name="connsiteY1" fmla="*/ 0 h 2569160"/>
              <a:gd name="connsiteX0" fmla="*/ 165 w 595239"/>
              <a:gd name="connsiteY0" fmla="*/ 2449484 h 2449484"/>
              <a:gd name="connsiteX1" fmla="*/ 494353 w 595239"/>
              <a:gd name="connsiteY1" fmla="*/ 0 h 2449484"/>
              <a:gd name="connsiteX0" fmla="*/ 0 w 604281"/>
              <a:gd name="connsiteY0" fmla="*/ 2449484 h 2449484"/>
              <a:gd name="connsiteX1" fmla="*/ 494188 w 604281"/>
              <a:gd name="connsiteY1" fmla="*/ 0 h 2449484"/>
              <a:gd name="connsiteX0" fmla="*/ 0 w 661556"/>
              <a:gd name="connsiteY0" fmla="*/ 2449484 h 2449484"/>
              <a:gd name="connsiteX1" fmla="*/ 494188 w 661556"/>
              <a:gd name="connsiteY1" fmla="*/ 0 h 2449484"/>
              <a:gd name="connsiteX0" fmla="*/ 0 w 458690"/>
              <a:gd name="connsiteY0" fmla="*/ 2449484 h 2449484"/>
              <a:gd name="connsiteX1" fmla="*/ 255197 w 458690"/>
              <a:gd name="connsiteY1" fmla="*/ 0 h 244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690" h="2449484">
                <a:moveTo>
                  <a:pt x="0" y="2449484"/>
                </a:moveTo>
                <a:cubicBezTo>
                  <a:pt x="92396" y="1308865"/>
                  <a:pt x="798435" y="735585"/>
                  <a:pt x="255197" y="0"/>
                </a:cubicBezTo>
              </a:path>
            </a:pathLst>
          </a:custGeom>
          <a:noFill/>
          <a:ln w="63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35760" y="1419100"/>
                <a:ext cx="3036640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60" y="1419100"/>
                <a:ext cx="3036640" cy="2151358"/>
              </a:xfrm>
              <a:prstGeom prst="rect">
                <a:avLst/>
              </a:prstGeom>
              <a:blipFill rotWithShape="1">
                <a:blip r:embed="rId3"/>
                <a:stretch>
                  <a:fillRect r="-18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B2E0472-221F-4E13-AB3B-A7C353428C9C}"/>
              </a:ext>
            </a:extLst>
          </p:cNvPr>
          <p:cNvSpPr txBox="1"/>
          <p:nvPr/>
        </p:nvSpPr>
        <p:spPr>
          <a:xfrm>
            <a:off x="4241035" y="1434522"/>
            <a:ext cx="42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от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F94628-2706-43F7-BACC-12846CD91371}"/>
              </a:ext>
            </a:extLst>
          </p:cNvPr>
          <p:cNvSpPr txBox="1"/>
          <p:nvPr/>
        </p:nvSpPr>
        <p:spPr>
          <a:xfrm>
            <a:off x="4893458" y="943720"/>
            <a:ext cx="55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към</a:t>
            </a:r>
          </a:p>
        </p:txBody>
      </p:sp>
    </p:spTree>
    <p:extLst>
      <p:ext uri="{BB962C8B-B14F-4D97-AF65-F5344CB8AC3E}">
        <p14:creationId xmlns:p14="http://schemas.microsoft.com/office/powerpoint/2010/main" val="295596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Повдигаме на квадрат</a:t>
            </a:r>
          </a:p>
          <a:p>
            <a:pPr lvl="1"/>
            <a:r>
              <a:rPr lang="bg-BG" dirty="0"/>
              <a:t>Да видим дали би станало нещо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428750"/>
                <a:ext cx="8839200" cy="1654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28750"/>
                <a:ext cx="8839200" cy="1654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33638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bg-BG" dirty="0"/>
              <a:t>Е, станаха брой пътища с дължина 2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От 3 до 4 има два различни пътя</a:t>
            </a:r>
          </a:p>
          <a:p>
            <a:pPr lvl="1"/>
            <a:r>
              <a:rPr lang="bg-BG" dirty="0"/>
              <a:t>От 3 до 6 няма път</a:t>
            </a:r>
          </a:p>
          <a:p>
            <a:pPr lvl="1"/>
            <a:r>
              <a:rPr lang="bg-BG" dirty="0"/>
              <a:t>От 5 до 6 има единствен път</a:t>
            </a:r>
          </a:p>
        </p:txBody>
      </p:sp>
      <p:sp>
        <p:nvSpPr>
          <p:cNvPr id="65" name="Freeform 64"/>
          <p:cNvSpPr/>
          <p:nvPr/>
        </p:nvSpPr>
        <p:spPr>
          <a:xfrm>
            <a:off x="5488744" y="2815660"/>
            <a:ext cx="2097415" cy="1725291"/>
          </a:xfrm>
          <a:custGeom>
            <a:avLst/>
            <a:gdLst>
              <a:gd name="connsiteX0" fmla="*/ 0 w 376518"/>
              <a:gd name="connsiteY0" fmla="*/ 2353236 h 2353236"/>
              <a:gd name="connsiteX1" fmla="*/ 282388 w 376518"/>
              <a:gd name="connsiteY1" fmla="*/ 1815353 h 2353236"/>
              <a:gd name="connsiteX2" fmla="*/ 255494 w 376518"/>
              <a:gd name="connsiteY2" fmla="*/ 389965 h 2353236"/>
              <a:gd name="connsiteX3" fmla="*/ 376518 w 376518"/>
              <a:gd name="connsiteY3" fmla="*/ 0 h 2353236"/>
              <a:gd name="connsiteX0" fmla="*/ 0 w 300017"/>
              <a:gd name="connsiteY0" fmla="*/ 2353236 h 2353236"/>
              <a:gd name="connsiteX1" fmla="*/ 282388 w 300017"/>
              <a:gd name="connsiteY1" fmla="*/ 1815353 h 2353236"/>
              <a:gd name="connsiteX2" fmla="*/ 255494 w 300017"/>
              <a:gd name="connsiteY2" fmla="*/ 389965 h 2353236"/>
              <a:gd name="connsiteX3" fmla="*/ 134471 w 300017"/>
              <a:gd name="connsiteY3" fmla="*/ 0 h 2353236"/>
              <a:gd name="connsiteX0" fmla="*/ 0 w 2971822"/>
              <a:gd name="connsiteY0" fmla="*/ 2474260 h 2474260"/>
              <a:gd name="connsiteX1" fmla="*/ 2770094 w 2971822"/>
              <a:gd name="connsiteY1" fmla="*/ 1815353 h 2474260"/>
              <a:gd name="connsiteX2" fmla="*/ 2743200 w 2971822"/>
              <a:gd name="connsiteY2" fmla="*/ 389965 h 2474260"/>
              <a:gd name="connsiteX3" fmla="*/ 2622177 w 2971822"/>
              <a:gd name="connsiteY3" fmla="*/ 0 h 2474260"/>
              <a:gd name="connsiteX0" fmla="*/ 0 w 2750925"/>
              <a:gd name="connsiteY0" fmla="*/ 2474260 h 2474260"/>
              <a:gd name="connsiteX1" fmla="*/ 2312894 w 2750925"/>
              <a:gd name="connsiteY1" fmla="*/ 2218765 h 2474260"/>
              <a:gd name="connsiteX2" fmla="*/ 2743200 w 2750925"/>
              <a:gd name="connsiteY2" fmla="*/ 389965 h 2474260"/>
              <a:gd name="connsiteX3" fmla="*/ 2622177 w 2750925"/>
              <a:gd name="connsiteY3" fmla="*/ 0 h 2474260"/>
              <a:gd name="connsiteX0" fmla="*/ 0 w 2816556"/>
              <a:gd name="connsiteY0" fmla="*/ 2474260 h 2474260"/>
              <a:gd name="connsiteX1" fmla="*/ 2312894 w 2816556"/>
              <a:gd name="connsiteY1" fmla="*/ 2218765 h 2474260"/>
              <a:gd name="connsiteX2" fmla="*/ 2810435 w 2816556"/>
              <a:gd name="connsiteY2" fmla="*/ 484094 h 2474260"/>
              <a:gd name="connsiteX3" fmla="*/ 2622177 w 2816556"/>
              <a:gd name="connsiteY3" fmla="*/ 0 h 2474260"/>
              <a:gd name="connsiteX0" fmla="*/ 0 w 2810798"/>
              <a:gd name="connsiteY0" fmla="*/ 2474260 h 2474260"/>
              <a:gd name="connsiteX1" fmla="*/ 2312894 w 2810798"/>
              <a:gd name="connsiteY1" fmla="*/ 2218765 h 2474260"/>
              <a:gd name="connsiteX2" fmla="*/ 2810435 w 2810798"/>
              <a:gd name="connsiteY2" fmla="*/ 484094 h 2474260"/>
              <a:gd name="connsiteX3" fmla="*/ 2622177 w 2810798"/>
              <a:gd name="connsiteY3" fmla="*/ 0 h 2474260"/>
              <a:gd name="connsiteX0" fmla="*/ 0 w 2816556"/>
              <a:gd name="connsiteY0" fmla="*/ 2353237 h 2353237"/>
              <a:gd name="connsiteX1" fmla="*/ 2312894 w 2816556"/>
              <a:gd name="connsiteY1" fmla="*/ 2097742 h 2353237"/>
              <a:gd name="connsiteX2" fmla="*/ 2810435 w 2816556"/>
              <a:gd name="connsiteY2" fmla="*/ 363071 h 2353237"/>
              <a:gd name="connsiteX3" fmla="*/ 2622177 w 2816556"/>
              <a:gd name="connsiteY3" fmla="*/ 0 h 2353237"/>
              <a:gd name="connsiteX0" fmla="*/ 0 w 2816556"/>
              <a:gd name="connsiteY0" fmla="*/ 2353237 h 2353237"/>
              <a:gd name="connsiteX1" fmla="*/ 2312894 w 2816556"/>
              <a:gd name="connsiteY1" fmla="*/ 2097742 h 2353237"/>
              <a:gd name="connsiteX2" fmla="*/ 2810435 w 2816556"/>
              <a:gd name="connsiteY2" fmla="*/ 981636 h 2353237"/>
              <a:gd name="connsiteX3" fmla="*/ 2622177 w 2816556"/>
              <a:gd name="connsiteY3" fmla="*/ 0 h 2353237"/>
              <a:gd name="connsiteX0" fmla="*/ 0 w 2622177"/>
              <a:gd name="connsiteY0" fmla="*/ 2353237 h 2353237"/>
              <a:gd name="connsiteX1" fmla="*/ 2312894 w 2622177"/>
              <a:gd name="connsiteY1" fmla="*/ 2097742 h 2353237"/>
              <a:gd name="connsiteX2" fmla="*/ 2622177 w 2622177"/>
              <a:gd name="connsiteY2" fmla="*/ 0 h 2353237"/>
              <a:gd name="connsiteX0" fmla="*/ 0 w 2705698"/>
              <a:gd name="connsiteY0" fmla="*/ 2353237 h 2454637"/>
              <a:gd name="connsiteX1" fmla="*/ 2312894 w 2705698"/>
              <a:gd name="connsiteY1" fmla="*/ 2097742 h 2454637"/>
              <a:gd name="connsiteX2" fmla="*/ 2622177 w 2705698"/>
              <a:gd name="connsiteY2" fmla="*/ 0 h 2454637"/>
              <a:gd name="connsiteX0" fmla="*/ 0 w 2957592"/>
              <a:gd name="connsiteY0" fmla="*/ 2353237 h 2353237"/>
              <a:gd name="connsiteX1" fmla="*/ 2675965 w 2957592"/>
              <a:gd name="connsiteY1" fmla="*/ 1734671 h 2353237"/>
              <a:gd name="connsiteX2" fmla="*/ 2622177 w 2957592"/>
              <a:gd name="connsiteY2" fmla="*/ 0 h 2353237"/>
              <a:gd name="connsiteX0" fmla="*/ 0 w 3073710"/>
              <a:gd name="connsiteY0" fmla="*/ 2353237 h 2353237"/>
              <a:gd name="connsiteX1" fmla="*/ 2675965 w 3073710"/>
              <a:gd name="connsiteY1" fmla="*/ 1734671 h 2353237"/>
              <a:gd name="connsiteX2" fmla="*/ 2622177 w 3073710"/>
              <a:gd name="connsiteY2" fmla="*/ 0 h 2353237"/>
              <a:gd name="connsiteX0" fmla="*/ 0 w 3623968"/>
              <a:gd name="connsiteY0" fmla="*/ 1824557 h 2040389"/>
              <a:gd name="connsiteX1" fmla="*/ 3226223 w 3623968"/>
              <a:gd name="connsiteY1" fmla="*/ 1734671 h 2040389"/>
              <a:gd name="connsiteX2" fmla="*/ 3172435 w 3623968"/>
              <a:gd name="connsiteY2" fmla="*/ 0 h 2040389"/>
              <a:gd name="connsiteX0" fmla="*/ 0 w 3623968"/>
              <a:gd name="connsiteY0" fmla="*/ 1824557 h 2066296"/>
              <a:gd name="connsiteX1" fmla="*/ 3226223 w 3623968"/>
              <a:gd name="connsiteY1" fmla="*/ 1734671 h 2066296"/>
              <a:gd name="connsiteX2" fmla="*/ 3172435 w 3623968"/>
              <a:gd name="connsiteY2" fmla="*/ 0 h 2066296"/>
              <a:gd name="connsiteX0" fmla="*/ 0 w 3504476"/>
              <a:gd name="connsiteY0" fmla="*/ 1716664 h 1958403"/>
              <a:gd name="connsiteX1" fmla="*/ 3226223 w 3504476"/>
              <a:gd name="connsiteY1" fmla="*/ 1626778 h 1958403"/>
              <a:gd name="connsiteX2" fmla="*/ 2743557 w 3504476"/>
              <a:gd name="connsiteY2" fmla="*/ 0 h 1958403"/>
              <a:gd name="connsiteX0" fmla="*/ 0 w 2743557"/>
              <a:gd name="connsiteY0" fmla="*/ 1716664 h 1716664"/>
              <a:gd name="connsiteX1" fmla="*/ 2743557 w 2743557"/>
              <a:gd name="connsiteY1" fmla="*/ 0 h 1716664"/>
              <a:gd name="connsiteX0" fmla="*/ 0 w 2743557"/>
              <a:gd name="connsiteY0" fmla="*/ 1716664 h 1716664"/>
              <a:gd name="connsiteX1" fmla="*/ 2743557 w 2743557"/>
              <a:gd name="connsiteY1" fmla="*/ 0 h 1716664"/>
              <a:gd name="connsiteX0" fmla="*/ 0 w 2743557"/>
              <a:gd name="connsiteY0" fmla="*/ 1716664 h 1716664"/>
              <a:gd name="connsiteX1" fmla="*/ 2743557 w 2743557"/>
              <a:gd name="connsiteY1" fmla="*/ 0 h 1716664"/>
              <a:gd name="connsiteX0" fmla="*/ 0 w 2743557"/>
              <a:gd name="connsiteY0" fmla="*/ 1716664 h 1716664"/>
              <a:gd name="connsiteX1" fmla="*/ 2743557 w 2743557"/>
              <a:gd name="connsiteY1" fmla="*/ 0 h 1716664"/>
              <a:gd name="connsiteX0" fmla="*/ 0 w 2582783"/>
              <a:gd name="connsiteY0" fmla="*/ 2306167 h 2306167"/>
              <a:gd name="connsiteX1" fmla="*/ 2582783 w 2582783"/>
              <a:gd name="connsiteY1" fmla="*/ 0 h 2306167"/>
              <a:gd name="connsiteX0" fmla="*/ 0 w 2582783"/>
              <a:gd name="connsiteY0" fmla="*/ 2306167 h 2306167"/>
              <a:gd name="connsiteX1" fmla="*/ 2582783 w 2582783"/>
              <a:gd name="connsiteY1" fmla="*/ 0 h 2306167"/>
              <a:gd name="connsiteX0" fmla="*/ 0 w 2097415"/>
              <a:gd name="connsiteY0" fmla="*/ 2300388 h 2300388"/>
              <a:gd name="connsiteX1" fmla="*/ 2097415 w 2097415"/>
              <a:gd name="connsiteY1" fmla="*/ 0 h 2300388"/>
              <a:gd name="connsiteX0" fmla="*/ 0 w 2097415"/>
              <a:gd name="connsiteY0" fmla="*/ 2300388 h 2300388"/>
              <a:gd name="connsiteX1" fmla="*/ 2097415 w 2097415"/>
              <a:gd name="connsiteY1" fmla="*/ 0 h 230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7415" h="2300388">
                <a:moveTo>
                  <a:pt x="0" y="2300388"/>
                </a:moveTo>
                <a:cubicBezTo>
                  <a:pt x="1664356" y="2273415"/>
                  <a:pt x="844631" y="346356"/>
                  <a:pt x="2097415" y="0"/>
                </a:cubicBezTo>
              </a:path>
            </a:pathLst>
          </a:custGeom>
          <a:noFill/>
          <a:ln w="63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967255" y="1552618"/>
            <a:ext cx="153281" cy="47570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14400" y="2223883"/>
            <a:ext cx="1427098" cy="179709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94109" y="2308452"/>
            <a:ext cx="2029651" cy="8456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78677" y="1034635"/>
            <a:ext cx="1437670" cy="35413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68777" y="997636"/>
            <a:ext cx="232565" cy="1226247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813446" y="1019491"/>
            <a:ext cx="902940" cy="8684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40042" y="2023032"/>
            <a:ext cx="634266" cy="967256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533720" y="2414557"/>
            <a:ext cx="473757" cy="59687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05617" y="1192385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736573" y="2035328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Oval 75"/>
          <p:cNvSpPr/>
          <p:nvPr/>
        </p:nvSpPr>
        <p:spPr>
          <a:xfrm>
            <a:off x="2350840" y="2231677"/>
            <a:ext cx="365760" cy="3657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2942738" y="2967990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2619884" y="808140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Oval 78"/>
          <p:cNvSpPr/>
          <p:nvPr/>
        </p:nvSpPr>
        <p:spPr>
          <a:xfrm>
            <a:off x="3696062" y="1837272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0" name="Freeform 79"/>
          <p:cNvSpPr/>
          <p:nvPr/>
        </p:nvSpPr>
        <p:spPr>
          <a:xfrm>
            <a:off x="5836226" y="2095696"/>
            <a:ext cx="787122" cy="1622244"/>
          </a:xfrm>
          <a:custGeom>
            <a:avLst/>
            <a:gdLst>
              <a:gd name="connsiteX0" fmla="*/ 0 w 376518"/>
              <a:gd name="connsiteY0" fmla="*/ 2353236 h 2353236"/>
              <a:gd name="connsiteX1" fmla="*/ 282388 w 376518"/>
              <a:gd name="connsiteY1" fmla="*/ 1815353 h 2353236"/>
              <a:gd name="connsiteX2" fmla="*/ 255494 w 376518"/>
              <a:gd name="connsiteY2" fmla="*/ 389965 h 2353236"/>
              <a:gd name="connsiteX3" fmla="*/ 376518 w 376518"/>
              <a:gd name="connsiteY3" fmla="*/ 0 h 2353236"/>
              <a:gd name="connsiteX0" fmla="*/ 0 w 991373"/>
              <a:gd name="connsiteY0" fmla="*/ 2353236 h 2353236"/>
              <a:gd name="connsiteX1" fmla="*/ 897243 w 991373"/>
              <a:gd name="connsiteY1" fmla="*/ 1815353 h 2353236"/>
              <a:gd name="connsiteX2" fmla="*/ 870349 w 991373"/>
              <a:gd name="connsiteY2" fmla="*/ 389965 h 2353236"/>
              <a:gd name="connsiteX3" fmla="*/ 991373 w 991373"/>
              <a:gd name="connsiteY3" fmla="*/ 0 h 2353236"/>
              <a:gd name="connsiteX0" fmla="*/ 0 w 969984"/>
              <a:gd name="connsiteY0" fmla="*/ 2253419 h 2253419"/>
              <a:gd name="connsiteX1" fmla="*/ 875854 w 969984"/>
              <a:gd name="connsiteY1" fmla="*/ 1815353 h 2253419"/>
              <a:gd name="connsiteX2" fmla="*/ 848960 w 969984"/>
              <a:gd name="connsiteY2" fmla="*/ 389965 h 2253419"/>
              <a:gd name="connsiteX3" fmla="*/ 969984 w 969984"/>
              <a:gd name="connsiteY3" fmla="*/ 0 h 2253419"/>
              <a:gd name="connsiteX0" fmla="*/ 0 w 969984"/>
              <a:gd name="connsiteY0" fmla="*/ 2253419 h 2253419"/>
              <a:gd name="connsiteX1" fmla="*/ 875854 w 969984"/>
              <a:gd name="connsiteY1" fmla="*/ 1815353 h 2253419"/>
              <a:gd name="connsiteX2" fmla="*/ 848960 w 969984"/>
              <a:gd name="connsiteY2" fmla="*/ 389965 h 2253419"/>
              <a:gd name="connsiteX3" fmla="*/ 969984 w 969984"/>
              <a:gd name="connsiteY3" fmla="*/ 0 h 2253419"/>
              <a:gd name="connsiteX0" fmla="*/ 0 w 1120813"/>
              <a:gd name="connsiteY0" fmla="*/ 2278556 h 2278556"/>
              <a:gd name="connsiteX1" fmla="*/ 875854 w 1120813"/>
              <a:gd name="connsiteY1" fmla="*/ 1840490 h 2278556"/>
              <a:gd name="connsiteX2" fmla="*/ 848960 w 1120813"/>
              <a:gd name="connsiteY2" fmla="*/ 415102 h 2278556"/>
              <a:gd name="connsiteX3" fmla="*/ 1120813 w 1120813"/>
              <a:gd name="connsiteY3" fmla="*/ 0 h 2278556"/>
              <a:gd name="connsiteX0" fmla="*/ 0 w 1120813"/>
              <a:gd name="connsiteY0" fmla="*/ 2278556 h 2278556"/>
              <a:gd name="connsiteX1" fmla="*/ 875854 w 1120813"/>
              <a:gd name="connsiteY1" fmla="*/ 1840490 h 2278556"/>
              <a:gd name="connsiteX2" fmla="*/ 1120813 w 1120813"/>
              <a:gd name="connsiteY2" fmla="*/ 0 h 2278556"/>
              <a:gd name="connsiteX0" fmla="*/ 0 w 1120813"/>
              <a:gd name="connsiteY0" fmla="*/ 2278556 h 2278556"/>
              <a:gd name="connsiteX1" fmla="*/ 1120813 w 1120813"/>
              <a:gd name="connsiteY1" fmla="*/ 0 h 2278556"/>
              <a:gd name="connsiteX0" fmla="*/ 0 w 1120813"/>
              <a:gd name="connsiteY0" fmla="*/ 2278556 h 2278556"/>
              <a:gd name="connsiteX1" fmla="*/ 1120813 w 1120813"/>
              <a:gd name="connsiteY1" fmla="*/ 0 h 2278556"/>
              <a:gd name="connsiteX0" fmla="*/ 0 w 1120813"/>
              <a:gd name="connsiteY0" fmla="*/ 2278556 h 2278623"/>
              <a:gd name="connsiteX1" fmla="*/ 1120813 w 1120813"/>
              <a:gd name="connsiteY1" fmla="*/ 0 h 2278623"/>
              <a:gd name="connsiteX0" fmla="*/ 0 w 1120813"/>
              <a:gd name="connsiteY0" fmla="*/ 2278556 h 2278632"/>
              <a:gd name="connsiteX1" fmla="*/ 1120813 w 1120813"/>
              <a:gd name="connsiteY1" fmla="*/ 0 h 2278632"/>
              <a:gd name="connsiteX0" fmla="*/ 0 w 1120813"/>
              <a:gd name="connsiteY0" fmla="*/ 2278556 h 2278640"/>
              <a:gd name="connsiteX1" fmla="*/ 1120813 w 1120813"/>
              <a:gd name="connsiteY1" fmla="*/ 0 h 2278640"/>
              <a:gd name="connsiteX0" fmla="*/ 0 w 1120813"/>
              <a:gd name="connsiteY0" fmla="*/ 2278556 h 2280540"/>
              <a:gd name="connsiteX1" fmla="*/ 1120813 w 1120813"/>
              <a:gd name="connsiteY1" fmla="*/ 0 h 2280540"/>
              <a:gd name="connsiteX0" fmla="*/ 0 w 1120813"/>
              <a:gd name="connsiteY0" fmla="*/ 2278556 h 2280123"/>
              <a:gd name="connsiteX1" fmla="*/ 1120813 w 1120813"/>
              <a:gd name="connsiteY1" fmla="*/ 0 h 2280123"/>
              <a:gd name="connsiteX0" fmla="*/ 0 w 1120813"/>
              <a:gd name="connsiteY0" fmla="*/ 2278556 h 2278556"/>
              <a:gd name="connsiteX1" fmla="*/ 1120813 w 1120813"/>
              <a:gd name="connsiteY1" fmla="*/ 0 h 2278556"/>
              <a:gd name="connsiteX0" fmla="*/ 0 w 787122"/>
              <a:gd name="connsiteY0" fmla="*/ 2162992 h 2162992"/>
              <a:gd name="connsiteX1" fmla="*/ 787122 w 787122"/>
              <a:gd name="connsiteY1" fmla="*/ 0 h 2162992"/>
              <a:gd name="connsiteX0" fmla="*/ 0 w 787122"/>
              <a:gd name="connsiteY0" fmla="*/ 2162992 h 2162992"/>
              <a:gd name="connsiteX1" fmla="*/ 787122 w 787122"/>
              <a:gd name="connsiteY1" fmla="*/ 0 h 21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122" h="2162992">
                <a:moveTo>
                  <a:pt x="0" y="2162992"/>
                </a:moveTo>
                <a:cubicBezTo>
                  <a:pt x="419262" y="1561824"/>
                  <a:pt x="-318768" y="239351"/>
                  <a:pt x="787122" y="0"/>
                </a:cubicBezTo>
              </a:path>
            </a:pathLst>
          </a:custGeom>
          <a:noFill/>
          <a:ln w="63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1" name="Freeform 80"/>
          <p:cNvSpPr/>
          <p:nvPr/>
        </p:nvSpPr>
        <p:spPr>
          <a:xfrm>
            <a:off x="4395600" y="2102280"/>
            <a:ext cx="3152997" cy="2073300"/>
          </a:xfrm>
          <a:custGeom>
            <a:avLst/>
            <a:gdLst>
              <a:gd name="connsiteX0" fmla="*/ 0 w 376518"/>
              <a:gd name="connsiteY0" fmla="*/ 2353236 h 2353236"/>
              <a:gd name="connsiteX1" fmla="*/ 282388 w 376518"/>
              <a:gd name="connsiteY1" fmla="*/ 1815353 h 2353236"/>
              <a:gd name="connsiteX2" fmla="*/ 255494 w 376518"/>
              <a:gd name="connsiteY2" fmla="*/ 389965 h 2353236"/>
              <a:gd name="connsiteX3" fmla="*/ 376518 w 376518"/>
              <a:gd name="connsiteY3" fmla="*/ 0 h 2353236"/>
              <a:gd name="connsiteX0" fmla="*/ 0 w 3122153"/>
              <a:gd name="connsiteY0" fmla="*/ 2931460 h 2931460"/>
              <a:gd name="connsiteX1" fmla="*/ 2918012 w 3122153"/>
              <a:gd name="connsiteY1" fmla="*/ 1815353 h 2931460"/>
              <a:gd name="connsiteX2" fmla="*/ 2891118 w 3122153"/>
              <a:gd name="connsiteY2" fmla="*/ 389965 h 2931460"/>
              <a:gd name="connsiteX3" fmla="*/ 3012142 w 3122153"/>
              <a:gd name="connsiteY3" fmla="*/ 0 h 2931460"/>
              <a:gd name="connsiteX0" fmla="*/ 0 w 3012142"/>
              <a:gd name="connsiteY0" fmla="*/ 2931460 h 2931460"/>
              <a:gd name="connsiteX1" fmla="*/ 2595283 w 3012142"/>
              <a:gd name="connsiteY1" fmla="*/ 2622176 h 2931460"/>
              <a:gd name="connsiteX2" fmla="*/ 2891118 w 3012142"/>
              <a:gd name="connsiteY2" fmla="*/ 389965 h 2931460"/>
              <a:gd name="connsiteX3" fmla="*/ 3012142 w 3012142"/>
              <a:gd name="connsiteY3" fmla="*/ 0 h 2931460"/>
              <a:gd name="connsiteX0" fmla="*/ 0 w 3109247"/>
              <a:gd name="connsiteY0" fmla="*/ 2974617 h 2974617"/>
              <a:gd name="connsiteX1" fmla="*/ 2595283 w 3109247"/>
              <a:gd name="connsiteY1" fmla="*/ 2665333 h 2974617"/>
              <a:gd name="connsiteX2" fmla="*/ 2891118 w 3109247"/>
              <a:gd name="connsiteY2" fmla="*/ 433122 h 2974617"/>
              <a:gd name="connsiteX3" fmla="*/ 3109247 w 3109247"/>
              <a:gd name="connsiteY3" fmla="*/ 0 h 2974617"/>
              <a:gd name="connsiteX0" fmla="*/ 0 w 3109247"/>
              <a:gd name="connsiteY0" fmla="*/ 2974617 h 2974617"/>
              <a:gd name="connsiteX1" fmla="*/ 2595283 w 3109247"/>
              <a:gd name="connsiteY1" fmla="*/ 2665333 h 2974617"/>
              <a:gd name="connsiteX2" fmla="*/ 3109247 w 3109247"/>
              <a:gd name="connsiteY2" fmla="*/ 0 h 2974617"/>
              <a:gd name="connsiteX0" fmla="*/ 0 w 3109247"/>
              <a:gd name="connsiteY0" fmla="*/ 2974617 h 2974617"/>
              <a:gd name="connsiteX1" fmla="*/ 2595283 w 3109247"/>
              <a:gd name="connsiteY1" fmla="*/ 2665333 h 2974617"/>
              <a:gd name="connsiteX2" fmla="*/ 3109247 w 3109247"/>
              <a:gd name="connsiteY2" fmla="*/ 0 h 2974617"/>
              <a:gd name="connsiteX0" fmla="*/ 0 w 3343916"/>
              <a:gd name="connsiteY0" fmla="*/ 2812776 h 2890233"/>
              <a:gd name="connsiteX1" fmla="*/ 2829952 w 3343916"/>
              <a:gd name="connsiteY1" fmla="*/ 2665333 h 2890233"/>
              <a:gd name="connsiteX2" fmla="*/ 3343916 w 3343916"/>
              <a:gd name="connsiteY2" fmla="*/ 0 h 2890233"/>
              <a:gd name="connsiteX0" fmla="*/ 0 w 3343916"/>
              <a:gd name="connsiteY0" fmla="*/ 2812776 h 2914432"/>
              <a:gd name="connsiteX1" fmla="*/ 2829952 w 3343916"/>
              <a:gd name="connsiteY1" fmla="*/ 2665333 h 2914432"/>
              <a:gd name="connsiteX2" fmla="*/ 3343916 w 3343916"/>
              <a:gd name="connsiteY2" fmla="*/ 0 h 2914432"/>
              <a:gd name="connsiteX0" fmla="*/ 0 w 3343916"/>
              <a:gd name="connsiteY0" fmla="*/ 2812776 h 2812776"/>
              <a:gd name="connsiteX1" fmla="*/ 2829952 w 3343916"/>
              <a:gd name="connsiteY1" fmla="*/ 2665333 h 2812776"/>
              <a:gd name="connsiteX2" fmla="*/ 3343916 w 3343916"/>
              <a:gd name="connsiteY2" fmla="*/ 0 h 2812776"/>
              <a:gd name="connsiteX0" fmla="*/ 0 w 3343916"/>
              <a:gd name="connsiteY0" fmla="*/ 2812776 h 2812776"/>
              <a:gd name="connsiteX1" fmla="*/ 2660019 w 3343916"/>
              <a:gd name="connsiteY1" fmla="*/ 2762437 h 2812776"/>
              <a:gd name="connsiteX2" fmla="*/ 3343916 w 3343916"/>
              <a:gd name="connsiteY2" fmla="*/ 0 h 2812776"/>
              <a:gd name="connsiteX0" fmla="*/ 0 w 3343916"/>
              <a:gd name="connsiteY0" fmla="*/ 2812776 h 2812776"/>
              <a:gd name="connsiteX1" fmla="*/ 2651927 w 3343916"/>
              <a:gd name="connsiteY1" fmla="*/ 2805595 h 2812776"/>
              <a:gd name="connsiteX2" fmla="*/ 3343916 w 3343916"/>
              <a:gd name="connsiteY2" fmla="*/ 0 h 2812776"/>
              <a:gd name="connsiteX0" fmla="*/ 0 w 3343916"/>
              <a:gd name="connsiteY0" fmla="*/ 2791197 h 3009720"/>
              <a:gd name="connsiteX1" fmla="*/ 2651927 w 3343916"/>
              <a:gd name="connsiteY1" fmla="*/ 2805595 h 3009720"/>
              <a:gd name="connsiteX2" fmla="*/ 3343916 w 3343916"/>
              <a:gd name="connsiteY2" fmla="*/ 0 h 3009720"/>
              <a:gd name="connsiteX0" fmla="*/ 0 w 3343916"/>
              <a:gd name="connsiteY0" fmla="*/ 2791197 h 2805595"/>
              <a:gd name="connsiteX1" fmla="*/ 2651927 w 3343916"/>
              <a:gd name="connsiteY1" fmla="*/ 2805595 h 2805595"/>
              <a:gd name="connsiteX2" fmla="*/ 3343916 w 3343916"/>
              <a:gd name="connsiteY2" fmla="*/ 0 h 2805595"/>
              <a:gd name="connsiteX0" fmla="*/ 0 w 3343916"/>
              <a:gd name="connsiteY0" fmla="*/ 2791197 h 2791198"/>
              <a:gd name="connsiteX1" fmla="*/ 3343916 w 3343916"/>
              <a:gd name="connsiteY1" fmla="*/ 0 h 2791198"/>
              <a:gd name="connsiteX0" fmla="*/ 0 w 3343916"/>
              <a:gd name="connsiteY0" fmla="*/ 2791197 h 2791197"/>
              <a:gd name="connsiteX1" fmla="*/ 3343916 w 3343916"/>
              <a:gd name="connsiteY1" fmla="*/ 0 h 2791197"/>
              <a:gd name="connsiteX0" fmla="*/ 0 w 3343916"/>
              <a:gd name="connsiteY0" fmla="*/ 2791197 h 2791197"/>
              <a:gd name="connsiteX1" fmla="*/ 3343916 w 3343916"/>
              <a:gd name="connsiteY1" fmla="*/ 0 h 2791197"/>
              <a:gd name="connsiteX0" fmla="*/ 0 w 3343916"/>
              <a:gd name="connsiteY0" fmla="*/ 2791197 h 2791250"/>
              <a:gd name="connsiteX1" fmla="*/ 3343916 w 3343916"/>
              <a:gd name="connsiteY1" fmla="*/ 0 h 2791250"/>
              <a:gd name="connsiteX0" fmla="*/ 0 w 3343916"/>
              <a:gd name="connsiteY0" fmla="*/ 2791197 h 2791275"/>
              <a:gd name="connsiteX1" fmla="*/ 3343916 w 3343916"/>
              <a:gd name="connsiteY1" fmla="*/ 0 h 2791275"/>
              <a:gd name="connsiteX0" fmla="*/ 0 w 3343916"/>
              <a:gd name="connsiteY0" fmla="*/ 2791197 h 2791198"/>
              <a:gd name="connsiteX1" fmla="*/ 3343916 w 3343916"/>
              <a:gd name="connsiteY1" fmla="*/ 0 h 2791198"/>
              <a:gd name="connsiteX0" fmla="*/ 0 w 3152997"/>
              <a:gd name="connsiteY0" fmla="*/ 2764401 h 2764401"/>
              <a:gd name="connsiteX1" fmla="*/ 3152997 w 3152997"/>
              <a:gd name="connsiteY1" fmla="*/ 0 h 2764401"/>
              <a:gd name="connsiteX0" fmla="*/ 0 w 3152997"/>
              <a:gd name="connsiteY0" fmla="*/ 2764401 h 2764401"/>
              <a:gd name="connsiteX1" fmla="*/ 3152997 w 3152997"/>
              <a:gd name="connsiteY1" fmla="*/ 0 h 276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2997" h="2764401">
                <a:moveTo>
                  <a:pt x="0" y="2764401"/>
                </a:moveTo>
                <a:cubicBezTo>
                  <a:pt x="3140760" y="2751100"/>
                  <a:pt x="1125136" y="1022554"/>
                  <a:pt x="3152997" y="0"/>
                </a:cubicBezTo>
              </a:path>
            </a:pathLst>
          </a:custGeom>
          <a:noFill/>
          <a:ln w="63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TextBox 81"/>
          <p:cNvSpPr txBox="1"/>
          <p:nvPr/>
        </p:nvSpPr>
        <p:spPr>
          <a:xfrm>
            <a:off x="5163129" y="780142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1</a:t>
            </a:r>
            <a:r>
              <a:rPr lang="bg-BG" sz="24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2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3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5</a:t>
            </a:r>
            <a:r>
              <a:rPr lang="bg-BG" sz="2800" spc="550" dirty="0">
                <a:solidFill>
                  <a:srgbClr val="0070C0"/>
                </a:solidFill>
                <a:latin typeface="Cambria" panose="02040503050406030204" pitchFamily="18" charset="0"/>
              </a:rPr>
              <a:t>  </a:t>
            </a:r>
            <a:r>
              <a:rPr lang="bg-BG" sz="1600" spc="550" dirty="0">
                <a:solidFill>
                  <a:srgbClr val="FF0000"/>
                </a:solidFill>
                <a:latin typeface="Cambria" panose="02040503050406030204" pitchFamily="18" charset="0"/>
              </a:rPr>
              <a:t>6</a:t>
            </a:r>
            <a:endParaRPr lang="en-US" sz="1600" spc="55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rot="5400000">
            <a:off x="3769659" y="2055733"/>
            <a:ext cx="233910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1   2   </a:t>
            </a:r>
            <a:r>
              <a:rPr lang="bg-BG" sz="1600" spc="550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   4   </a:t>
            </a:r>
            <a:r>
              <a:rPr lang="bg-BG" sz="1600" spc="550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r>
              <a:rPr lang="bg-BG" sz="1600" spc="550" dirty="0">
                <a:solidFill>
                  <a:srgbClr val="0070C0"/>
                </a:solidFill>
                <a:latin typeface="Cambria" panose="02040503050406030204" pitchFamily="18" charset="0"/>
              </a:rPr>
              <a:t>   6</a:t>
            </a:r>
            <a:endParaRPr lang="en-US" sz="1600" spc="55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899707" y="1182876"/>
                <a:ext cx="3036640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707" y="1182876"/>
                <a:ext cx="3036640" cy="2151358"/>
              </a:xfrm>
              <a:prstGeom prst="rect">
                <a:avLst/>
              </a:prstGeom>
              <a:blipFill rotWithShape="1">
                <a:blip r:embed="rId3"/>
                <a:stretch>
                  <a:fillRect r="-140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F55BD53-8E0C-48FC-8BFF-5DD9A6CC883D}"/>
              </a:ext>
            </a:extLst>
          </p:cNvPr>
          <p:cNvSpPr txBox="1"/>
          <p:nvPr/>
        </p:nvSpPr>
        <p:spPr>
          <a:xfrm>
            <a:off x="4393435" y="1187779"/>
            <a:ext cx="42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от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1B22F-F77C-41C5-AD31-F6FBD708064E}"/>
              </a:ext>
            </a:extLst>
          </p:cNvPr>
          <p:cNvSpPr txBox="1"/>
          <p:nvPr/>
        </p:nvSpPr>
        <p:spPr>
          <a:xfrm>
            <a:off x="5045858" y="696977"/>
            <a:ext cx="55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  <a:cs typeface="Lucida Sans Unicode" panose="020B0602030504020204" pitchFamily="34" charset="0"/>
              </a:rPr>
              <a:t>към</a:t>
            </a:r>
          </a:p>
        </p:txBody>
      </p:sp>
    </p:spTree>
    <p:extLst>
      <p:ext uri="{BB962C8B-B14F-4D97-AF65-F5344CB8AC3E}">
        <p14:creationId xmlns:p14="http://schemas.microsoft.com/office/powerpoint/2010/main" val="192842409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Графи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2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4019550"/>
          </a:xfrm>
        </p:spPr>
        <p:txBody>
          <a:bodyPr>
            <a:normAutofit/>
          </a:bodyPr>
          <a:lstStyle/>
          <a:p>
            <a:r>
              <a:rPr lang="bg-BG" dirty="0"/>
              <a:t>Представяне на матрица на съседство</a:t>
            </a:r>
          </a:p>
          <a:p>
            <a:pPr lvl="1"/>
            <a:r>
              <a:rPr lang="bg-BG" dirty="0"/>
              <a:t>Чрез масив </a:t>
            </a:r>
            <a:r>
              <a:rPr lang="en-US" dirty="0"/>
              <a:t>(</a:t>
            </a:r>
            <a:r>
              <a:rPr lang="bg-BG" dirty="0"/>
              <a:t>дори битов) е неудобно</a:t>
            </a:r>
          </a:p>
          <a:p>
            <a:pPr lvl="1"/>
            <a:r>
              <a:rPr lang="bg-BG" dirty="0"/>
              <a:t>Използва се, че е силно разредена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От 3 има ребра</a:t>
            </a:r>
            <a:br>
              <a:rPr lang="bg-BG" dirty="0"/>
            </a:br>
            <a:r>
              <a:rPr lang="bg-BG" dirty="0"/>
              <a:t>към възли 2 и 5</a:t>
            </a:r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Второ представяне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27432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/>
              <a:t>1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505200" y="27432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/>
              <a:t>2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495800" y="2743200"/>
            <a:ext cx="685800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/>
              <a:t>3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486400" y="27432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/>
              <a:t>4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477000" y="27432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/>
              <a:t>5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467600" y="27432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/>
              <a:t>6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34290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34290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5800" y="3429000"/>
            <a:ext cx="685800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4114800"/>
            <a:ext cx="685800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34290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0" y="34290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7600" y="3429000"/>
            <a:ext cx="6858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0400" y="2943225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943225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81600" y="2943225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72200" y="2943225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62800" y="2943225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53400" y="2943225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486400" y="4114800"/>
            <a:ext cx="685800" cy="571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ounded Rectangle 40"/>
          <p:cNvSpPr/>
          <p:nvPr/>
        </p:nvSpPr>
        <p:spPr>
          <a:xfrm>
            <a:off x="6477000" y="4114800"/>
            <a:ext cx="685800" cy="571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2" name="Rounded Rectangle 41"/>
          <p:cNvSpPr/>
          <p:nvPr/>
        </p:nvSpPr>
        <p:spPr>
          <a:xfrm>
            <a:off x="7467600" y="4114800"/>
            <a:ext cx="685800" cy="571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3" name="Rounded Rectangle 42"/>
          <p:cNvSpPr/>
          <p:nvPr/>
        </p:nvSpPr>
        <p:spPr>
          <a:xfrm>
            <a:off x="3505200" y="4114800"/>
            <a:ext cx="685800" cy="571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ounded Rectangle 43"/>
          <p:cNvSpPr/>
          <p:nvPr/>
        </p:nvSpPr>
        <p:spPr>
          <a:xfrm>
            <a:off x="2514600" y="4114800"/>
            <a:ext cx="685800" cy="571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>
            <a:off x="4495800" y="4800600"/>
            <a:ext cx="685800" cy="571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866900" y="2943225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57500" y="31432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48100" y="31432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38700" y="31432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9300" y="31432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819900" y="31432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10500" y="31432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4" idx="0"/>
          </p:cNvCxnSpPr>
          <p:nvPr/>
        </p:nvCxnSpPr>
        <p:spPr>
          <a:xfrm>
            <a:off x="2857500" y="38290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3" idx="0"/>
          </p:cNvCxnSpPr>
          <p:nvPr/>
        </p:nvCxnSpPr>
        <p:spPr>
          <a:xfrm>
            <a:off x="3848100" y="38290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38700" y="38290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45" idx="0"/>
          </p:cNvCxnSpPr>
          <p:nvPr/>
        </p:nvCxnSpPr>
        <p:spPr>
          <a:xfrm>
            <a:off x="4838700" y="45148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0" idx="0"/>
          </p:cNvCxnSpPr>
          <p:nvPr/>
        </p:nvCxnSpPr>
        <p:spPr>
          <a:xfrm>
            <a:off x="5829300" y="38290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1" idx="0"/>
          </p:cNvCxnSpPr>
          <p:nvPr/>
        </p:nvCxnSpPr>
        <p:spPr>
          <a:xfrm>
            <a:off x="6819900" y="38290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2" idx="0"/>
          </p:cNvCxnSpPr>
          <p:nvPr/>
        </p:nvCxnSpPr>
        <p:spPr>
          <a:xfrm>
            <a:off x="7810500" y="3829050"/>
            <a:ext cx="0" cy="285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 rot="5400000">
            <a:off x="8146542" y="2914650"/>
            <a:ext cx="685800" cy="571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661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Списък на родителите</a:t>
            </a:r>
          </a:p>
          <a:p>
            <a:pPr lvl="1"/>
            <a:r>
              <a:rPr lang="bg-BG" dirty="0"/>
              <a:t>За всеки възел се описват възлите, водещи до него</a:t>
            </a:r>
          </a:p>
          <a:p>
            <a:r>
              <a:rPr lang="bg-BG" dirty="0"/>
              <a:t>Списък на ребрата</a:t>
            </a:r>
          </a:p>
          <a:p>
            <a:pPr lvl="1"/>
            <a:r>
              <a:rPr lang="bg-BG" dirty="0"/>
              <a:t>Списък от ребрата в произволен ред</a:t>
            </a:r>
          </a:p>
          <a:p>
            <a:pPr lvl="1"/>
            <a:r>
              <a:rPr lang="bg-BG" dirty="0"/>
              <a:t>За всяко ребро се описва началния и крайния възел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Други представяния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40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Матрица на инцидентност</a:t>
            </a:r>
          </a:p>
          <a:p>
            <a:pPr lvl="1"/>
            <a:r>
              <a:rPr lang="bg-BG" dirty="0"/>
              <a:t>Матрица възел-към-ребро</a:t>
            </a:r>
          </a:p>
          <a:p>
            <a:pPr lvl="1"/>
            <a:r>
              <a:rPr lang="bg-BG" dirty="0"/>
              <a:t>Описва кой връх на кое ребро е начало или край</a:t>
            </a:r>
          </a:p>
          <a:p>
            <a:r>
              <a:rPr lang="bg-BG" dirty="0"/>
              <a:t>Матрица на достижимост</a:t>
            </a:r>
          </a:p>
          <a:p>
            <a:pPr lvl="1"/>
            <a:r>
              <a:rPr lang="bg-BG" dirty="0"/>
              <a:t>Матрица възел-към-възел</a:t>
            </a:r>
          </a:p>
          <a:p>
            <a:pPr lvl="1"/>
            <a:r>
              <a:rPr lang="bg-BG" dirty="0"/>
              <a:t>Записват се теглата на ребрата</a:t>
            </a:r>
          </a:p>
          <a:p>
            <a:r>
              <a:rPr lang="bg-BG" dirty="0"/>
              <a:t>Представените представяния</a:t>
            </a:r>
          </a:p>
          <a:p>
            <a:pPr lvl="1"/>
            <a:r>
              <a:rPr lang="bg-BG" dirty="0"/>
              <a:t>Удобни за типичните задачи с графи</a:t>
            </a:r>
          </a:p>
          <a:p>
            <a:pPr lvl="1"/>
            <a:r>
              <a:rPr lang="bg-BG" dirty="0"/>
              <a:t>А те са?</a:t>
            </a:r>
          </a:p>
        </p:txBody>
      </p:sp>
    </p:spTree>
    <p:extLst>
      <p:ext uri="{BB962C8B-B14F-4D97-AF65-F5344CB8AC3E}">
        <p14:creationId xmlns:p14="http://schemas.microsoft.com/office/powerpoint/2010/main" val="2672339409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задачи с графи</a:t>
            </a:r>
          </a:p>
          <a:p>
            <a:r>
              <a:rPr lang="bg-BG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(скучни са ни и не ни интересуват)</a:t>
            </a:r>
          </a:p>
          <a:p>
            <a:pPr lvl="1"/>
            <a:r>
              <a:rPr lang="bg-BG" dirty="0"/>
              <a:t>Обхождане на граф в дълбочина или широчина</a:t>
            </a:r>
          </a:p>
          <a:p>
            <a:pPr lvl="1"/>
            <a:r>
              <a:rPr lang="bg-BG" dirty="0"/>
              <a:t>Намиране на най-къс път между възли</a:t>
            </a:r>
          </a:p>
          <a:p>
            <a:pPr lvl="1"/>
            <a:r>
              <a:rPr lang="bg-BG" dirty="0"/>
              <a:t>Минимално покриващо дърво</a:t>
            </a:r>
          </a:p>
          <a:p>
            <a:pPr lvl="1"/>
            <a:r>
              <a:rPr lang="bg-BG" dirty="0" err="1"/>
              <a:t>Хамилтонов</a:t>
            </a:r>
            <a:r>
              <a:rPr lang="bg-BG" dirty="0"/>
              <a:t> цикъл</a:t>
            </a:r>
          </a:p>
          <a:p>
            <a:pPr lvl="2"/>
            <a:r>
              <a:rPr lang="bg-BG" dirty="0"/>
              <a:t>(обхождане еднократно на всички възли)</a:t>
            </a:r>
          </a:p>
          <a:p>
            <a:pPr lvl="1"/>
            <a:r>
              <a:rPr lang="bg-BG" dirty="0" err="1"/>
              <a:t>Ойлеров</a:t>
            </a:r>
            <a:r>
              <a:rPr lang="bg-BG" dirty="0"/>
              <a:t> път</a:t>
            </a:r>
          </a:p>
          <a:p>
            <a:pPr lvl="2"/>
            <a:r>
              <a:rPr lang="bg-BG" dirty="0"/>
              <a:t>(обхождане еднократно на всички ребра)</a:t>
            </a:r>
          </a:p>
        </p:txBody>
      </p:sp>
    </p:spTree>
    <p:extLst>
      <p:ext uri="{BB962C8B-B14F-4D97-AF65-F5344CB8AC3E}">
        <p14:creationId xmlns:p14="http://schemas.microsoft.com/office/powerpoint/2010/main" val="1295822691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КГ поставя нови уникални задачи</a:t>
            </a:r>
          </a:p>
          <a:p>
            <a:pPr lvl="1"/>
            <a:r>
              <a:rPr lang="bg-BG" dirty="0"/>
              <a:t>Трудно решими със стандартните модели на графи</a:t>
            </a:r>
          </a:p>
          <a:p>
            <a:r>
              <a:rPr lang="bg-BG" dirty="0"/>
              <a:t>Примерни нови задачи</a:t>
            </a:r>
          </a:p>
          <a:p>
            <a:pPr lvl="1"/>
            <a:r>
              <a:rPr lang="bg-BG" dirty="0"/>
              <a:t>Включване на стени към мрежа</a:t>
            </a:r>
          </a:p>
          <a:p>
            <a:pPr lvl="2"/>
            <a:r>
              <a:rPr lang="bg-BG" dirty="0"/>
              <a:t>(стена = полигон от ръбове в мрежа)</a:t>
            </a:r>
          </a:p>
          <a:p>
            <a:pPr lvl="1"/>
            <a:r>
              <a:rPr lang="bg-BG" dirty="0"/>
              <a:t>Обхождане на мрежа</a:t>
            </a:r>
          </a:p>
          <a:p>
            <a:pPr lvl="1"/>
            <a:r>
              <a:rPr lang="bg-BG" dirty="0"/>
              <a:t>Изглаждане на повърхност от мрежа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Обаче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Някои от задачите в КГ</a:t>
            </a:r>
          </a:p>
          <a:p>
            <a:pPr lvl="1"/>
            <a:r>
              <a:rPr lang="bg-BG" dirty="0"/>
              <a:t>Изискват ребрата да имат водеща роля</a:t>
            </a:r>
          </a:p>
          <a:p>
            <a:pPr lvl="1"/>
            <a:r>
              <a:rPr lang="bg-BG" dirty="0"/>
              <a:t>Изискват графът да е и множество от стени</a:t>
            </a:r>
          </a:p>
          <a:p>
            <a:pPr lvl="1"/>
            <a:r>
              <a:rPr lang="bg-BG" dirty="0"/>
              <a:t>Нужни са друг вид базови операции</a:t>
            </a:r>
          </a:p>
          <a:p>
            <a:r>
              <a:rPr lang="bg-BG" dirty="0"/>
              <a:t>КГ се интересува често от графи</a:t>
            </a:r>
          </a:p>
          <a:p>
            <a:pPr lvl="1"/>
            <a:r>
              <a:rPr lang="bg-BG" dirty="0"/>
              <a:t>Които са непълни, свързани, неориентирани, локално планарни, </a:t>
            </a:r>
            <a:r>
              <a:rPr lang="bg-BG" dirty="0" err="1"/>
              <a:t>непретеглени</a:t>
            </a:r>
            <a:endParaRPr lang="bg-BG" dirty="0"/>
          </a:p>
          <a:p>
            <a:pPr lvl="1"/>
            <a:r>
              <a:rPr lang="bg-BG" dirty="0"/>
              <a:t>Важно е пространственото положение</a:t>
            </a:r>
          </a:p>
          <a:p>
            <a:pPr lvl="1"/>
            <a:r>
              <a:rPr lang="bg-BG" dirty="0"/>
              <a:t>Важен е редът (поредността) на както на ребрата от връх, така и на ребрата на стена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1209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</a:t>
            </a:r>
            <a:br>
              <a:rPr lang="bg-BG" dirty="0"/>
            </a:br>
            <a:r>
              <a:rPr lang="bg-BG" dirty="0"/>
              <a:t>с графи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Arrow Connector 247"/>
          <p:cNvCxnSpPr/>
          <p:nvPr/>
        </p:nvCxnSpPr>
        <p:spPr>
          <a:xfrm flipH="1" flipV="1">
            <a:off x="4343400" y="2209800"/>
            <a:ext cx="4572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Операции с графи в компютърната графика</a:t>
            </a:r>
          </a:p>
          <a:p>
            <a:pPr lvl="1"/>
            <a:r>
              <a:rPr lang="bg-BG" dirty="0"/>
              <a:t>Намиране на поредни съседни възли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Операции с графи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4210051"/>
            <a:ext cx="914400" cy="5143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43600" y="33528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05200" y="4038600"/>
            <a:ext cx="3810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2724150"/>
            <a:ext cx="68580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86200" y="40386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800600" y="2324100"/>
            <a:ext cx="7620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657600" y="3067050"/>
            <a:ext cx="228600" cy="971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029200" y="46101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943600" y="3581400"/>
            <a:ext cx="1524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05200" y="432435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657600" y="2838450"/>
            <a:ext cx="1143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95800" y="4038600"/>
            <a:ext cx="609600" cy="5715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67000" y="4267200"/>
            <a:ext cx="838200" cy="571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5105400" y="4210050"/>
            <a:ext cx="990600" cy="409575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406058" y="3951255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11852" y="2739230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0789" y="3488117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>
            <a:off x="5562600" y="2324100"/>
            <a:ext cx="7620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6324600" y="3238500"/>
            <a:ext cx="990600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V="1">
            <a:off x="5562600" y="20955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 flipV="1">
            <a:off x="5181600" y="20955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V="1">
            <a:off x="2514600" y="2724150"/>
            <a:ext cx="4572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2971800" y="23241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514600" y="3238500"/>
            <a:ext cx="1524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1828800" y="2952750"/>
            <a:ext cx="6858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 flipV="1">
            <a:off x="2057400" y="4267200"/>
            <a:ext cx="6096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H="1" flipV="1">
            <a:off x="4858021" y="2912935"/>
            <a:ext cx="377028" cy="49837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H="1">
            <a:off x="4567666" y="3419972"/>
            <a:ext cx="684719" cy="559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5235048" y="3419972"/>
            <a:ext cx="632713" cy="14301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38600" y="406711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7100" y="3551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93018" y="26097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№3</a:t>
            </a:r>
          </a:p>
        </p:txBody>
      </p:sp>
      <p:sp>
        <p:nvSpPr>
          <p:cNvPr id="15" name="Oval 14"/>
          <p:cNvSpPr/>
          <p:nvPr/>
        </p:nvSpPr>
        <p:spPr>
          <a:xfrm>
            <a:off x="5140458" y="3328567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10800000" flipH="1">
            <a:off x="4839116" y="2992677"/>
            <a:ext cx="822960" cy="822960"/>
          </a:xfrm>
          <a:prstGeom prst="arc">
            <a:avLst>
              <a:gd name="adj1" fmla="val 13753320"/>
              <a:gd name="adj2" fmla="val 20247947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0800000" flipH="1">
            <a:off x="4839116" y="2992677"/>
            <a:ext cx="822960" cy="822960"/>
          </a:xfrm>
          <a:prstGeom prst="arc">
            <a:avLst>
              <a:gd name="adj1" fmla="val 8171970"/>
              <a:gd name="adj2" fmla="val 12951611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 rot="10800000" flipH="1">
            <a:off x="4839116" y="2992677"/>
            <a:ext cx="822960" cy="822960"/>
          </a:xfrm>
          <a:prstGeom prst="arc">
            <a:avLst>
              <a:gd name="adj1" fmla="val 21138014"/>
              <a:gd name="adj2" fmla="val 7351765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8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Обхождане на възли от стена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343400" y="1295400"/>
            <a:ext cx="4572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96000" y="3295651"/>
            <a:ext cx="914400" cy="5143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943600" y="24384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505200" y="3124200"/>
            <a:ext cx="3810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71800" y="1809750"/>
            <a:ext cx="68580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886200" y="3124200"/>
            <a:ext cx="525883" cy="444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800600" y="1409700"/>
            <a:ext cx="7620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3657601" y="2152650"/>
            <a:ext cx="213222" cy="885782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029200" y="36957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943600" y="2667000"/>
            <a:ext cx="1524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505200" y="340995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735509" y="1924051"/>
            <a:ext cx="1065091" cy="199981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95800" y="3124200"/>
            <a:ext cx="609600" cy="5715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667000" y="3352800"/>
            <a:ext cx="838200" cy="571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105400" y="3295650"/>
            <a:ext cx="990600" cy="409575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406058" y="3036855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711852" y="1824830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550920" y="2043434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562600" y="1409700"/>
            <a:ext cx="7620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324600" y="2324100"/>
            <a:ext cx="990600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562600" y="11811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5181600" y="11811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2514600" y="1809750"/>
            <a:ext cx="4572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971800" y="14097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514600" y="2324100"/>
            <a:ext cx="1524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28800" y="2038350"/>
            <a:ext cx="6858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057400" y="3352800"/>
            <a:ext cx="6096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4858021" y="1998535"/>
            <a:ext cx="377028" cy="49837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4567667" y="2580572"/>
            <a:ext cx="590408" cy="48404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235048" y="2505572"/>
            <a:ext cx="708552" cy="161428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257800" y="21262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82533" y="14666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53114" y="171611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№3</a:t>
            </a:r>
          </a:p>
        </p:txBody>
      </p:sp>
      <p:sp>
        <p:nvSpPr>
          <p:cNvPr id="134" name="Arc 133"/>
          <p:cNvSpPr/>
          <p:nvPr/>
        </p:nvSpPr>
        <p:spPr>
          <a:xfrm rot="10800000" flipH="1">
            <a:off x="4106098" y="2218144"/>
            <a:ext cx="618302" cy="618302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802561" y="3036855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310791" y="28977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№4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93692" y="31834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№5</a:t>
            </a:r>
          </a:p>
        </p:txBody>
      </p:sp>
      <p:sp>
        <p:nvSpPr>
          <p:cNvPr id="140" name="Oval 139"/>
          <p:cNvSpPr/>
          <p:nvPr/>
        </p:nvSpPr>
        <p:spPr>
          <a:xfrm>
            <a:off x="5140458" y="2419350"/>
            <a:ext cx="182880" cy="182880"/>
          </a:xfrm>
          <a:prstGeom prst="ellipse">
            <a:avLst/>
          </a:prstGeom>
          <a:solidFill>
            <a:srgbClr val="FF000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2422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08"/>
          <p:cNvSpPr/>
          <p:nvPr/>
        </p:nvSpPr>
        <p:spPr>
          <a:xfrm>
            <a:off x="2521976" y="1181100"/>
            <a:ext cx="3795486" cy="3001326"/>
          </a:xfrm>
          <a:custGeom>
            <a:avLst/>
            <a:gdLst>
              <a:gd name="connsiteX0" fmla="*/ 552659 w 3803301"/>
              <a:gd name="connsiteY0" fmla="*/ 100484 h 2527161"/>
              <a:gd name="connsiteX1" fmla="*/ 442128 w 3803301"/>
              <a:gd name="connsiteY1" fmla="*/ 889279 h 2527161"/>
              <a:gd name="connsiteX2" fmla="*/ 0 w 3803301"/>
              <a:gd name="connsiteY2" fmla="*/ 1537398 h 2527161"/>
              <a:gd name="connsiteX3" fmla="*/ 105508 w 3803301"/>
              <a:gd name="connsiteY3" fmla="*/ 2522137 h 2527161"/>
              <a:gd name="connsiteX4" fmla="*/ 572756 w 3803301"/>
              <a:gd name="connsiteY4" fmla="*/ 2461847 h 2527161"/>
              <a:gd name="connsiteX5" fmla="*/ 849086 w 3803301"/>
              <a:gd name="connsiteY5" fmla="*/ 2476919 h 2527161"/>
              <a:gd name="connsiteX6" fmla="*/ 1371600 w 3803301"/>
              <a:gd name="connsiteY6" fmla="*/ 2486967 h 2527161"/>
              <a:gd name="connsiteX7" fmla="*/ 2466870 w 3803301"/>
              <a:gd name="connsiteY7" fmla="*/ 2527161 h 2527161"/>
              <a:gd name="connsiteX8" fmla="*/ 3195376 w 3803301"/>
              <a:gd name="connsiteY8" fmla="*/ 2476919 h 2527161"/>
              <a:gd name="connsiteX9" fmla="*/ 3526972 w 3803301"/>
              <a:gd name="connsiteY9" fmla="*/ 2491992 h 2527161"/>
              <a:gd name="connsiteX10" fmla="*/ 3431512 w 3803301"/>
              <a:gd name="connsiteY10" fmla="*/ 1969477 h 2527161"/>
              <a:gd name="connsiteX11" fmla="*/ 3803301 w 3803301"/>
              <a:gd name="connsiteY11" fmla="*/ 1673051 h 2527161"/>
              <a:gd name="connsiteX12" fmla="*/ 3034602 w 3803301"/>
              <a:gd name="connsiteY12" fmla="*/ 296427 h 2527161"/>
              <a:gd name="connsiteX13" fmla="*/ 2306097 w 3803301"/>
              <a:gd name="connsiteY13" fmla="*/ 989763 h 2527161"/>
              <a:gd name="connsiteX14" fmla="*/ 1743389 w 3803301"/>
              <a:gd name="connsiteY14" fmla="*/ 0 h 2527161"/>
              <a:gd name="connsiteX0" fmla="*/ 552659 w 3803301"/>
              <a:gd name="connsiteY0" fmla="*/ 100484 h 2827774"/>
              <a:gd name="connsiteX1" fmla="*/ 442128 w 3803301"/>
              <a:gd name="connsiteY1" fmla="*/ 889279 h 2827774"/>
              <a:gd name="connsiteX2" fmla="*/ 0 w 3803301"/>
              <a:gd name="connsiteY2" fmla="*/ 1537398 h 2827774"/>
              <a:gd name="connsiteX3" fmla="*/ 105508 w 3803301"/>
              <a:gd name="connsiteY3" fmla="*/ 2522137 h 2827774"/>
              <a:gd name="connsiteX4" fmla="*/ 572756 w 3803301"/>
              <a:gd name="connsiteY4" fmla="*/ 2461847 h 2827774"/>
              <a:gd name="connsiteX5" fmla="*/ 849086 w 3803301"/>
              <a:gd name="connsiteY5" fmla="*/ 2476919 h 2827774"/>
              <a:gd name="connsiteX6" fmla="*/ 1371600 w 3803301"/>
              <a:gd name="connsiteY6" fmla="*/ 2486967 h 2827774"/>
              <a:gd name="connsiteX7" fmla="*/ 2466870 w 3803301"/>
              <a:gd name="connsiteY7" fmla="*/ 2527161 h 2827774"/>
              <a:gd name="connsiteX8" fmla="*/ 3195376 w 3803301"/>
              <a:gd name="connsiteY8" fmla="*/ 2476919 h 2827774"/>
              <a:gd name="connsiteX9" fmla="*/ 3578888 w 3803301"/>
              <a:gd name="connsiteY9" fmla="*/ 2827774 h 2827774"/>
              <a:gd name="connsiteX10" fmla="*/ 3431512 w 3803301"/>
              <a:gd name="connsiteY10" fmla="*/ 1969477 h 2827774"/>
              <a:gd name="connsiteX11" fmla="*/ 3803301 w 3803301"/>
              <a:gd name="connsiteY11" fmla="*/ 1673051 h 2827774"/>
              <a:gd name="connsiteX12" fmla="*/ 3034602 w 3803301"/>
              <a:gd name="connsiteY12" fmla="*/ 296427 h 2827774"/>
              <a:gd name="connsiteX13" fmla="*/ 2306097 w 3803301"/>
              <a:gd name="connsiteY13" fmla="*/ 989763 h 2827774"/>
              <a:gd name="connsiteX14" fmla="*/ 1743389 w 3803301"/>
              <a:gd name="connsiteY14" fmla="*/ 0 h 2827774"/>
              <a:gd name="connsiteX0" fmla="*/ 552659 w 3803301"/>
              <a:gd name="connsiteY0" fmla="*/ 100484 h 3371222"/>
              <a:gd name="connsiteX1" fmla="*/ 442128 w 3803301"/>
              <a:gd name="connsiteY1" fmla="*/ 889279 h 3371222"/>
              <a:gd name="connsiteX2" fmla="*/ 0 w 3803301"/>
              <a:gd name="connsiteY2" fmla="*/ 1537398 h 3371222"/>
              <a:gd name="connsiteX3" fmla="*/ 105508 w 3803301"/>
              <a:gd name="connsiteY3" fmla="*/ 2522137 h 3371222"/>
              <a:gd name="connsiteX4" fmla="*/ 572756 w 3803301"/>
              <a:gd name="connsiteY4" fmla="*/ 2461847 h 3371222"/>
              <a:gd name="connsiteX5" fmla="*/ 849086 w 3803301"/>
              <a:gd name="connsiteY5" fmla="*/ 2476919 h 3371222"/>
              <a:gd name="connsiteX6" fmla="*/ 1371600 w 3803301"/>
              <a:gd name="connsiteY6" fmla="*/ 2486967 h 3371222"/>
              <a:gd name="connsiteX7" fmla="*/ 2466870 w 3803301"/>
              <a:gd name="connsiteY7" fmla="*/ 2527161 h 3371222"/>
              <a:gd name="connsiteX8" fmla="*/ 2582426 w 3803301"/>
              <a:gd name="connsiteY8" fmla="*/ 3371222 h 3371222"/>
              <a:gd name="connsiteX9" fmla="*/ 3578888 w 3803301"/>
              <a:gd name="connsiteY9" fmla="*/ 2827774 h 3371222"/>
              <a:gd name="connsiteX10" fmla="*/ 3431512 w 3803301"/>
              <a:gd name="connsiteY10" fmla="*/ 1969477 h 3371222"/>
              <a:gd name="connsiteX11" fmla="*/ 3803301 w 3803301"/>
              <a:gd name="connsiteY11" fmla="*/ 1673051 h 3371222"/>
              <a:gd name="connsiteX12" fmla="*/ 3034602 w 3803301"/>
              <a:gd name="connsiteY12" fmla="*/ 296427 h 3371222"/>
              <a:gd name="connsiteX13" fmla="*/ 2306097 w 3803301"/>
              <a:gd name="connsiteY13" fmla="*/ 989763 h 3371222"/>
              <a:gd name="connsiteX14" fmla="*/ 1743389 w 3803301"/>
              <a:gd name="connsiteY14" fmla="*/ 0 h 3371222"/>
              <a:gd name="connsiteX0" fmla="*/ 552659 w 3803301"/>
              <a:gd name="connsiteY0" fmla="*/ 100484 h 3371222"/>
              <a:gd name="connsiteX1" fmla="*/ 442128 w 3803301"/>
              <a:gd name="connsiteY1" fmla="*/ 889279 h 3371222"/>
              <a:gd name="connsiteX2" fmla="*/ 0 w 3803301"/>
              <a:gd name="connsiteY2" fmla="*/ 1537398 h 3371222"/>
              <a:gd name="connsiteX3" fmla="*/ 145702 w 3803301"/>
              <a:gd name="connsiteY3" fmla="*/ 2908998 h 3371222"/>
              <a:gd name="connsiteX4" fmla="*/ 572756 w 3803301"/>
              <a:gd name="connsiteY4" fmla="*/ 2461847 h 3371222"/>
              <a:gd name="connsiteX5" fmla="*/ 849086 w 3803301"/>
              <a:gd name="connsiteY5" fmla="*/ 2476919 h 3371222"/>
              <a:gd name="connsiteX6" fmla="*/ 1371600 w 3803301"/>
              <a:gd name="connsiteY6" fmla="*/ 2486967 h 3371222"/>
              <a:gd name="connsiteX7" fmla="*/ 2466870 w 3803301"/>
              <a:gd name="connsiteY7" fmla="*/ 2527161 h 3371222"/>
              <a:gd name="connsiteX8" fmla="*/ 2582426 w 3803301"/>
              <a:gd name="connsiteY8" fmla="*/ 3371222 h 3371222"/>
              <a:gd name="connsiteX9" fmla="*/ 3578888 w 3803301"/>
              <a:gd name="connsiteY9" fmla="*/ 2827774 h 3371222"/>
              <a:gd name="connsiteX10" fmla="*/ 3431512 w 3803301"/>
              <a:gd name="connsiteY10" fmla="*/ 1969477 h 3371222"/>
              <a:gd name="connsiteX11" fmla="*/ 3803301 w 3803301"/>
              <a:gd name="connsiteY11" fmla="*/ 1673051 h 3371222"/>
              <a:gd name="connsiteX12" fmla="*/ 3034602 w 3803301"/>
              <a:gd name="connsiteY12" fmla="*/ 296427 h 3371222"/>
              <a:gd name="connsiteX13" fmla="*/ 2306097 w 3803301"/>
              <a:gd name="connsiteY13" fmla="*/ 989763 h 3371222"/>
              <a:gd name="connsiteX14" fmla="*/ 1743389 w 3803301"/>
              <a:gd name="connsiteY14" fmla="*/ 0 h 3371222"/>
              <a:gd name="connsiteX0" fmla="*/ 552659 w 3803301"/>
              <a:gd name="connsiteY0" fmla="*/ 100484 h 3371222"/>
              <a:gd name="connsiteX1" fmla="*/ 442128 w 3803301"/>
              <a:gd name="connsiteY1" fmla="*/ 889279 h 3371222"/>
              <a:gd name="connsiteX2" fmla="*/ 0 w 3803301"/>
              <a:gd name="connsiteY2" fmla="*/ 1537398 h 3371222"/>
              <a:gd name="connsiteX3" fmla="*/ 145702 w 3803301"/>
              <a:gd name="connsiteY3" fmla="*/ 2908998 h 3371222"/>
              <a:gd name="connsiteX4" fmla="*/ 969666 w 3803301"/>
              <a:gd name="connsiteY4" fmla="*/ 2979337 h 3371222"/>
              <a:gd name="connsiteX5" fmla="*/ 849086 w 3803301"/>
              <a:gd name="connsiteY5" fmla="*/ 2476919 h 3371222"/>
              <a:gd name="connsiteX6" fmla="*/ 1371600 w 3803301"/>
              <a:gd name="connsiteY6" fmla="*/ 2486967 h 3371222"/>
              <a:gd name="connsiteX7" fmla="*/ 2466870 w 3803301"/>
              <a:gd name="connsiteY7" fmla="*/ 2527161 h 3371222"/>
              <a:gd name="connsiteX8" fmla="*/ 2582426 w 3803301"/>
              <a:gd name="connsiteY8" fmla="*/ 3371222 h 3371222"/>
              <a:gd name="connsiteX9" fmla="*/ 3578888 w 3803301"/>
              <a:gd name="connsiteY9" fmla="*/ 2827774 h 3371222"/>
              <a:gd name="connsiteX10" fmla="*/ 3431512 w 3803301"/>
              <a:gd name="connsiteY10" fmla="*/ 1969477 h 3371222"/>
              <a:gd name="connsiteX11" fmla="*/ 3803301 w 3803301"/>
              <a:gd name="connsiteY11" fmla="*/ 1673051 h 3371222"/>
              <a:gd name="connsiteX12" fmla="*/ 3034602 w 3803301"/>
              <a:gd name="connsiteY12" fmla="*/ 296427 h 3371222"/>
              <a:gd name="connsiteX13" fmla="*/ 2306097 w 3803301"/>
              <a:gd name="connsiteY13" fmla="*/ 989763 h 3371222"/>
              <a:gd name="connsiteX14" fmla="*/ 1743389 w 3803301"/>
              <a:gd name="connsiteY14" fmla="*/ 0 h 3371222"/>
              <a:gd name="connsiteX0" fmla="*/ 552659 w 3803301"/>
              <a:gd name="connsiteY0" fmla="*/ 100484 h 3918858"/>
              <a:gd name="connsiteX1" fmla="*/ 442128 w 3803301"/>
              <a:gd name="connsiteY1" fmla="*/ 889279 h 3918858"/>
              <a:gd name="connsiteX2" fmla="*/ 0 w 3803301"/>
              <a:gd name="connsiteY2" fmla="*/ 1537398 h 3918858"/>
              <a:gd name="connsiteX3" fmla="*/ 145702 w 3803301"/>
              <a:gd name="connsiteY3" fmla="*/ 2908998 h 3918858"/>
              <a:gd name="connsiteX4" fmla="*/ 969666 w 3803301"/>
              <a:gd name="connsiteY4" fmla="*/ 2979337 h 3918858"/>
              <a:gd name="connsiteX5" fmla="*/ 989763 w 3803301"/>
              <a:gd name="connsiteY5" fmla="*/ 3918858 h 3918858"/>
              <a:gd name="connsiteX6" fmla="*/ 1371600 w 3803301"/>
              <a:gd name="connsiteY6" fmla="*/ 2486967 h 3918858"/>
              <a:gd name="connsiteX7" fmla="*/ 2466870 w 3803301"/>
              <a:gd name="connsiteY7" fmla="*/ 2527161 h 3918858"/>
              <a:gd name="connsiteX8" fmla="*/ 2582426 w 3803301"/>
              <a:gd name="connsiteY8" fmla="*/ 3371222 h 3918858"/>
              <a:gd name="connsiteX9" fmla="*/ 3578888 w 3803301"/>
              <a:gd name="connsiteY9" fmla="*/ 2827774 h 3918858"/>
              <a:gd name="connsiteX10" fmla="*/ 3431512 w 3803301"/>
              <a:gd name="connsiteY10" fmla="*/ 1969477 h 3918858"/>
              <a:gd name="connsiteX11" fmla="*/ 3803301 w 3803301"/>
              <a:gd name="connsiteY11" fmla="*/ 1673051 h 3918858"/>
              <a:gd name="connsiteX12" fmla="*/ 3034602 w 3803301"/>
              <a:gd name="connsiteY12" fmla="*/ 296427 h 3918858"/>
              <a:gd name="connsiteX13" fmla="*/ 2306097 w 3803301"/>
              <a:gd name="connsiteY13" fmla="*/ 989763 h 3918858"/>
              <a:gd name="connsiteX14" fmla="*/ 1743389 w 3803301"/>
              <a:gd name="connsiteY14" fmla="*/ 0 h 3918858"/>
              <a:gd name="connsiteX0" fmla="*/ 552659 w 3803301"/>
              <a:gd name="connsiteY0" fmla="*/ 100484 h 4044462"/>
              <a:gd name="connsiteX1" fmla="*/ 442128 w 3803301"/>
              <a:gd name="connsiteY1" fmla="*/ 889279 h 4044462"/>
              <a:gd name="connsiteX2" fmla="*/ 0 w 3803301"/>
              <a:gd name="connsiteY2" fmla="*/ 1537398 h 4044462"/>
              <a:gd name="connsiteX3" fmla="*/ 145702 w 3803301"/>
              <a:gd name="connsiteY3" fmla="*/ 2908998 h 4044462"/>
              <a:gd name="connsiteX4" fmla="*/ 969666 w 3803301"/>
              <a:gd name="connsiteY4" fmla="*/ 2979337 h 4044462"/>
              <a:gd name="connsiteX5" fmla="*/ 989763 w 3803301"/>
              <a:gd name="connsiteY5" fmla="*/ 3918858 h 4044462"/>
              <a:gd name="connsiteX6" fmla="*/ 1371600 w 3803301"/>
              <a:gd name="connsiteY6" fmla="*/ 2486967 h 4044462"/>
              <a:gd name="connsiteX7" fmla="*/ 2491991 w 3803301"/>
              <a:gd name="connsiteY7" fmla="*/ 4044462 h 4044462"/>
              <a:gd name="connsiteX8" fmla="*/ 2582426 w 3803301"/>
              <a:gd name="connsiteY8" fmla="*/ 3371222 h 4044462"/>
              <a:gd name="connsiteX9" fmla="*/ 3578888 w 3803301"/>
              <a:gd name="connsiteY9" fmla="*/ 2827774 h 4044462"/>
              <a:gd name="connsiteX10" fmla="*/ 3431512 w 3803301"/>
              <a:gd name="connsiteY10" fmla="*/ 1969477 h 4044462"/>
              <a:gd name="connsiteX11" fmla="*/ 3803301 w 3803301"/>
              <a:gd name="connsiteY11" fmla="*/ 1673051 h 4044462"/>
              <a:gd name="connsiteX12" fmla="*/ 3034602 w 3803301"/>
              <a:gd name="connsiteY12" fmla="*/ 296427 h 4044462"/>
              <a:gd name="connsiteX13" fmla="*/ 2306097 w 3803301"/>
              <a:gd name="connsiteY13" fmla="*/ 989763 h 4044462"/>
              <a:gd name="connsiteX14" fmla="*/ 1743389 w 3803301"/>
              <a:gd name="connsiteY14" fmla="*/ 0 h 4044462"/>
              <a:gd name="connsiteX0" fmla="*/ 552659 w 3803301"/>
              <a:gd name="connsiteY0" fmla="*/ 100484 h 4044462"/>
              <a:gd name="connsiteX1" fmla="*/ 442128 w 3803301"/>
              <a:gd name="connsiteY1" fmla="*/ 889279 h 4044462"/>
              <a:gd name="connsiteX2" fmla="*/ 0 w 3803301"/>
              <a:gd name="connsiteY2" fmla="*/ 1537398 h 4044462"/>
              <a:gd name="connsiteX3" fmla="*/ 145702 w 3803301"/>
              <a:gd name="connsiteY3" fmla="*/ 2908998 h 4044462"/>
              <a:gd name="connsiteX4" fmla="*/ 969666 w 3803301"/>
              <a:gd name="connsiteY4" fmla="*/ 2979337 h 4044462"/>
              <a:gd name="connsiteX5" fmla="*/ 989763 w 3803301"/>
              <a:gd name="connsiteY5" fmla="*/ 3918858 h 4044462"/>
              <a:gd name="connsiteX6" fmla="*/ 2491991 w 3803301"/>
              <a:gd name="connsiteY6" fmla="*/ 4044462 h 4044462"/>
              <a:gd name="connsiteX7" fmla="*/ 2582426 w 3803301"/>
              <a:gd name="connsiteY7" fmla="*/ 3371222 h 4044462"/>
              <a:gd name="connsiteX8" fmla="*/ 3578888 w 3803301"/>
              <a:gd name="connsiteY8" fmla="*/ 2827774 h 4044462"/>
              <a:gd name="connsiteX9" fmla="*/ 3431512 w 3803301"/>
              <a:gd name="connsiteY9" fmla="*/ 1969477 h 4044462"/>
              <a:gd name="connsiteX10" fmla="*/ 3803301 w 3803301"/>
              <a:gd name="connsiteY10" fmla="*/ 1673051 h 4044462"/>
              <a:gd name="connsiteX11" fmla="*/ 3034602 w 3803301"/>
              <a:gd name="connsiteY11" fmla="*/ 296427 h 4044462"/>
              <a:gd name="connsiteX12" fmla="*/ 2306097 w 3803301"/>
              <a:gd name="connsiteY12" fmla="*/ 989763 h 4044462"/>
              <a:gd name="connsiteX13" fmla="*/ 1743389 w 3803301"/>
              <a:gd name="connsiteY13" fmla="*/ 0 h 4044462"/>
              <a:gd name="connsiteX0" fmla="*/ 552659 w 3803301"/>
              <a:gd name="connsiteY0" fmla="*/ 100484 h 4044462"/>
              <a:gd name="connsiteX1" fmla="*/ 442128 w 3803301"/>
              <a:gd name="connsiteY1" fmla="*/ 889279 h 4044462"/>
              <a:gd name="connsiteX2" fmla="*/ 0 w 3803301"/>
              <a:gd name="connsiteY2" fmla="*/ 1537398 h 4044462"/>
              <a:gd name="connsiteX3" fmla="*/ 165240 w 3803301"/>
              <a:gd name="connsiteY3" fmla="*/ 2893368 h 4044462"/>
              <a:gd name="connsiteX4" fmla="*/ 969666 w 3803301"/>
              <a:gd name="connsiteY4" fmla="*/ 2979337 h 4044462"/>
              <a:gd name="connsiteX5" fmla="*/ 989763 w 3803301"/>
              <a:gd name="connsiteY5" fmla="*/ 3918858 h 4044462"/>
              <a:gd name="connsiteX6" fmla="*/ 2491991 w 3803301"/>
              <a:gd name="connsiteY6" fmla="*/ 4044462 h 4044462"/>
              <a:gd name="connsiteX7" fmla="*/ 2582426 w 3803301"/>
              <a:gd name="connsiteY7" fmla="*/ 3371222 h 4044462"/>
              <a:gd name="connsiteX8" fmla="*/ 3578888 w 3803301"/>
              <a:gd name="connsiteY8" fmla="*/ 2827774 h 4044462"/>
              <a:gd name="connsiteX9" fmla="*/ 3431512 w 3803301"/>
              <a:gd name="connsiteY9" fmla="*/ 1969477 h 4044462"/>
              <a:gd name="connsiteX10" fmla="*/ 3803301 w 3803301"/>
              <a:gd name="connsiteY10" fmla="*/ 1673051 h 4044462"/>
              <a:gd name="connsiteX11" fmla="*/ 3034602 w 3803301"/>
              <a:gd name="connsiteY11" fmla="*/ 296427 h 4044462"/>
              <a:gd name="connsiteX12" fmla="*/ 2306097 w 3803301"/>
              <a:gd name="connsiteY12" fmla="*/ 989763 h 4044462"/>
              <a:gd name="connsiteX13" fmla="*/ 1743389 w 3803301"/>
              <a:gd name="connsiteY13" fmla="*/ 0 h 4044462"/>
              <a:gd name="connsiteX0" fmla="*/ 544844 w 3795486"/>
              <a:gd name="connsiteY0" fmla="*/ 100484 h 4044462"/>
              <a:gd name="connsiteX1" fmla="*/ 434313 w 3795486"/>
              <a:gd name="connsiteY1" fmla="*/ 889279 h 4044462"/>
              <a:gd name="connsiteX2" fmla="*/ 0 w 3795486"/>
              <a:gd name="connsiteY2" fmla="*/ 1521768 h 4044462"/>
              <a:gd name="connsiteX3" fmla="*/ 157425 w 3795486"/>
              <a:gd name="connsiteY3" fmla="*/ 2893368 h 4044462"/>
              <a:gd name="connsiteX4" fmla="*/ 961851 w 3795486"/>
              <a:gd name="connsiteY4" fmla="*/ 2979337 h 4044462"/>
              <a:gd name="connsiteX5" fmla="*/ 981948 w 3795486"/>
              <a:gd name="connsiteY5" fmla="*/ 3918858 h 4044462"/>
              <a:gd name="connsiteX6" fmla="*/ 2484176 w 3795486"/>
              <a:gd name="connsiteY6" fmla="*/ 4044462 h 4044462"/>
              <a:gd name="connsiteX7" fmla="*/ 2574611 w 3795486"/>
              <a:gd name="connsiteY7" fmla="*/ 3371222 h 4044462"/>
              <a:gd name="connsiteX8" fmla="*/ 3571073 w 3795486"/>
              <a:gd name="connsiteY8" fmla="*/ 2827774 h 4044462"/>
              <a:gd name="connsiteX9" fmla="*/ 3423697 w 3795486"/>
              <a:gd name="connsiteY9" fmla="*/ 1969477 h 4044462"/>
              <a:gd name="connsiteX10" fmla="*/ 3795486 w 3795486"/>
              <a:gd name="connsiteY10" fmla="*/ 1673051 h 4044462"/>
              <a:gd name="connsiteX11" fmla="*/ 3026787 w 3795486"/>
              <a:gd name="connsiteY11" fmla="*/ 296427 h 4044462"/>
              <a:gd name="connsiteX12" fmla="*/ 2298282 w 3795486"/>
              <a:gd name="connsiteY12" fmla="*/ 989763 h 4044462"/>
              <a:gd name="connsiteX13" fmla="*/ 1735574 w 3795486"/>
              <a:gd name="connsiteY13" fmla="*/ 0 h 4044462"/>
              <a:gd name="connsiteX0" fmla="*/ 544844 w 3795486"/>
              <a:gd name="connsiteY0" fmla="*/ 100484 h 4044462"/>
              <a:gd name="connsiteX1" fmla="*/ 449944 w 3795486"/>
              <a:gd name="connsiteY1" fmla="*/ 852808 h 4044462"/>
              <a:gd name="connsiteX2" fmla="*/ 0 w 3795486"/>
              <a:gd name="connsiteY2" fmla="*/ 1521768 h 4044462"/>
              <a:gd name="connsiteX3" fmla="*/ 157425 w 3795486"/>
              <a:gd name="connsiteY3" fmla="*/ 2893368 h 4044462"/>
              <a:gd name="connsiteX4" fmla="*/ 961851 w 3795486"/>
              <a:gd name="connsiteY4" fmla="*/ 2979337 h 4044462"/>
              <a:gd name="connsiteX5" fmla="*/ 981948 w 3795486"/>
              <a:gd name="connsiteY5" fmla="*/ 3918858 h 4044462"/>
              <a:gd name="connsiteX6" fmla="*/ 2484176 w 3795486"/>
              <a:gd name="connsiteY6" fmla="*/ 4044462 h 4044462"/>
              <a:gd name="connsiteX7" fmla="*/ 2574611 w 3795486"/>
              <a:gd name="connsiteY7" fmla="*/ 3371222 h 4044462"/>
              <a:gd name="connsiteX8" fmla="*/ 3571073 w 3795486"/>
              <a:gd name="connsiteY8" fmla="*/ 2827774 h 4044462"/>
              <a:gd name="connsiteX9" fmla="*/ 3423697 w 3795486"/>
              <a:gd name="connsiteY9" fmla="*/ 1969477 h 4044462"/>
              <a:gd name="connsiteX10" fmla="*/ 3795486 w 3795486"/>
              <a:gd name="connsiteY10" fmla="*/ 1673051 h 4044462"/>
              <a:gd name="connsiteX11" fmla="*/ 3026787 w 3795486"/>
              <a:gd name="connsiteY11" fmla="*/ 296427 h 4044462"/>
              <a:gd name="connsiteX12" fmla="*/ 2298282 w 3795486"/>
              <a:gd name="connsiteY12" fmla="*/ 989763 h 4044462"/>
              <a:gd name="connsiteX13" fmla="*/ 1735574 w 3795486"/>
              <a:gd name="connsiteY13" fmla="*/ 0 h 4044462"/>
              <a:gd name="connsiteX0" fmla="*/ 560475 w 3795486"/>
              <a:gd name="connsiteY0" fmla="*/ 100484 h 4044462"/>
              <a:gd name="connsiteX1" fmla="*/ 449944 w 3795486"/>
              <a:gd name="connsiteY1" fmla="*/ 852808 h 4044462"/>
              <a:gd name="connsiteX2" fmla="*/ 0 w 3795486"/>
              <a:gd name="connsiteY2" fmla="*/ 1521768 h 4044462"/>
              <a:gd name="connsiteX3" fmla="*/ 157425 w 3795486"/>
              <a:gd name="connsiteY3" fmla="*/ 2893368 h 4044462"/>
              <a:gd name="connsiteX4" fmla="*/ 961851 w 3795486"/>
              <a:gd name="connsiteY4" fmla="*/ 2979337 h 4044462"/>
              <a:gd name="connsiteX5" fmla="*/ 981948 w 3795486"/>
              <a:gd name="connsiteY5" fmla="*/ 3918858 h 4044462"/>
              <a:gd name="connsiteX6" fmla="*/ 2484176 w 3795486"/>
              <a:gd name="connsiteY6" fmla="*/ 4044462 h 4044462"/>
              <a:gd name="connsiteX7" fmla="*/ 2574611 w 3795486"/>
              <a:gd name="connsiteY7" fmla="*/ 3371222 h 4044462"/>
              <a:gd name="connsiteX8" fmla="*/ 3571073 w 3795486"/>
              <a:gd name="connsiteY8" fmla="*/ 2827774 h 4044462"/>
              <a:gd name="connsiteX9" fmla="*/ 3423697 w 3795486"/>
              <a:gd name="connsiteY9" fmla="*/ 1969477 h 4044462"/>
              <a:gd name="connsiteX10" fmla="*/ 3795486 w 3795486"/>
              <a:gd name="connsiteY10" fmla="*/ 1673051 h 4044462"/>
              <a:gd name="connsiteX11" fmla="*/ 3026787 w 3795486"/>
              <a:gd name="connsiteY11" fmla="*/ 296427 h 4044462"/>
              <a:gd name="connsiteX12" fmla="*/ 2298282 w 3795486"/>
              <a:gd name="connsiteY12" fmla="*/ 989763 h 4044462"/>
              <a:gd name="connsiteX13" fmla="*/ 1735574 w 3795486"/>
              <a:gd name="connsiteY13" fmla="*/ 0 h 4044462"/>
              <a:gd name="connsiteX0" fmla="*/ 560475 w 3795486"/>
              <a:gd name="connsiteY0" fmla="*/ 100484 h 4044462"/>
              <a:gd name="connsiteX1" fmla="*/ 449944 w 3795486"/>
              <a:gd name="connsiteY1" fmla="*/ 852808 h 4044462"/>
              <a:gd name="connsiteX2" fmla="*/ 0 w 3795486"/>
              <a:gd name="connsiteY2" fmla="*/ 1521768 h 4044462"/>
              <a:gd name="connsiteX3" fmla="*/ 157425 w 3795486"/>
              <a:gd name="connsiteY3" fmla="*/ 2893368 h 4044462"/>
              <a:gd name="connsiteX4" fmla="*/ 961851 w 3795486"/>
              <a:gd name="connsiteY4" fmla="*/ 2979337 h 4044462"/>
              <a:gd name="connsiteX5" fmla="*/ 981948 w 3795486"/>
              <a:gd name="connsiteY5" fmla="*/ 3918858 h 4044462"/>
              <a:gd name="connsiteX6" fmla="*/ 2484176 w 3795486"/>
              <a:gd name="connsiteY6" fmla="*/ 4044462 h 4044462"/>
              <a:gd name="connsiteX7" fmla="*/ 2574611 w 3795486"/>
              <a:gd name="connsiteY7" fmla="*/ 3371222 h 4044462"/>
              <a:gd name="connsiteX8" fmla="*/ 3571073 w 3795486"/>
              <a:gd name="connsiteY8" fmla="*/ 2827774 h 4044462"/>
              <a:gd name="connsiteX9" fmla="*/ 3423697 w 3795486"/>
              <a:gd name="connsiteY9" fmla="*/ 1969477 h 4044462"/>
              <a:gd name="connsiteX10" fmla="*/ 3795486 w 3795486"/>
              <a:gd name="connsiteY10" fmla="*/ 1673051 h 4044462"/>
              <a:gd name="connsiteX11" fmla="*/ 3026787 w 3795486"/>
              <a:gd name="connsiteY11" fmla="*/ 296427 h 4044462"/>
              <a:gd name="connsiteX12" fmla="*/ 2278743 w 3795486"/>
              <a:gd name="connsiteY12" fmla="*/ 994972 h 4044462"/>
              <a:gd name="connsiteX13" fmla="*/ 1735574 w 3795486"/>
              <a:gd name="connsiteY13" fmla="*/ 0 h 4044462"/>
              <a:gd name="connsiteX0" fmla="*/ 560475 w 3795486"/>
              <a:gd name="connsiteY0" fmla="*/ 100484 h 4044462"/>
              <a:gd name="connsiteX1" fmla="*/ 449944 w 3795486"/>
              <a:gd name="connsiteY1" fmla="*/ 852808 h 4044462"/>
              <a:gd name="connsiteX2" fmla="*/ 0 w 3795486"/>
              <a:gd name="connsiteY2" fmla="*/ 1521768 h 4044462"/>
              <a:gd name="connsiteX3" fmla="*/ 157425 w 3795486"/>
              <a:gd name="connsiteY3" fmla="*/ 2893368 h 4044462"/>
              <a:gd name="connsiteX4" fmla="*/ 961851 w 3795486"/>
              <a:gd name="connsiteY4" fmla="*/ 2979337 h 4044462"/>
              <a:gd name="connsiteX5" fmla="*/ 981948 w 3795486"/>
              <a:gd name="connsiteY5" fmla="*/ 3918858 h 4044462"/>
              <a:gd name="connsiteX6" fmla="*/ 2484176 w 3795486"/>
              <a:gd name="connsiteY6" fmla="*/ 4044462 h 4044462"/>
              <a:gd name="connsiteX7" fmla="*/ 2574611 w 3795486"/>
              <a:gd name="connsiteY7" fmla="*/ 3371222 h 4044462"/>
              <a:gd name="connsiteX8" fmla="*/ 3571073 w 3795486"/>
              <a:gd name="connsiteY8" fmla="*/ 2827774 h 4044462"/>
              <a:gd name="connsiteX9" fmla="*/ 3423697 w 3795486"/>
              <a:gd name="connsiteY9" fmla="*/ 1969477 h 4044462"/>
              <a:gd name="connsiteX10" fmla="*/ 3795486 w 3795486"/>
              <a:gd name="connsiteY10" fmla="*/ 1673051 h 4044462"/>
              <a:gd name="connsiteX11" fmla="*/ 3046325 w 3795486"/>
              <a:gd name="connsiteY11" fmla="*/ 306847 h 4044462"/>
              <a:gd name="connsiteX12" fmla="*/ 2278743 w 3795486"/>
              <a:gd name="connsiteY12" fmla="*/ 994972 h 4044462"/>
              <a:gd name="connsiteX13" fmla="*/ 1735574 w 3795486"/>
              <a:gd name="connsiteY13" fmla="*/ 0 h 4044462"/>
              <a:gd name="connsiteX0" fmla="*/ 560475 w 3795486"/>
              <a:gd name="connsiteY0" fmla="*/ 100484 h 4044462"/>
              <a:gd name="connsiteX1" fmla="*/ 449944 w 3795486"/>
              <a:gd name="connsiteY1" fmla="*/ 852808 h 4044462"/>
              <a:gd name="connsiteX2" fmla="*/ 0 w 3795486"/>
              <a:gd name="connsiteY2" fmla="*/ 1521768 h 4044462"/>
              <a:gd name="connsiteX3" fmla="*/ 157425 w 3795486"/>
              <a:gd name="connsiteY3" fmla="*/ 2893368 h 4044462"/>
              <a:gd name="connsiteX4" fmla="*/ 961851 w 3795486"/>
              <a:gd name="connsiteY4" fmla="*/ 2979337 h 4044462"/>
              <a:gd name="connsiteX5" fmla="*/ 989763 w 3795486"/>
              <a:gd name="connsiteY5" fmla="*/ 3924067 h 4044462"/>
              <a:gd name="connsiteX6" fmla="*/ 2484176 w 3795486"/>
              <a:gd name="connsiteY6" fmla="*/ 4044462 h 4044462"/>
              <a:gd name="connsiteX7" fmla="*/ 2574611 w 3795486"/>
              <a:gd name="connsiteY7" fmla="*/ 3371222 h 4044462"/>
              <a:gd name="connsiteX8" fmla="*/ 3571073 w 3795486"/>
              <a:gd name="connsiteY8" fmla="*/ 2827774 h 4044462"/>
              <a:gd name="connsiteX9" fmla="*/ 3423697 w 3795486"/>
              <a:gd name="connsiteY9" fmla="*/ 1969477 h 4044462"/>
              <a:gd name="connsiteX10" fmla="*/ 3795486 w 3795486"/>
              <a:gd name="connsiteY10" fmla="*/ 1673051 h 4044462"/>
              <a:gd name="connsiteX11" fmla="*/ 3046325 w 3795486"/>
              <a:gd name="connsiteY11" fmla="*/ 306847 h 4044462"/>
              <a:gd name="connsiteX12" fmla="*/ 2278743 w 3795486"/>
              <a:gd name="connsiteY12" fmla="*/ 994972 h 4044462"/>
              <a:gd name="connsiteX13" fmla="*/ 1735574 w 3795486"/>
              <a:gd name="connsiteY13" fmla="*/ 0 h 4044462"/>
              <a:gd name="connsiteX0" fmla="*/ 560475 w 3795486"/>
              <a:gd name="connsiteY0" fmla="*/ 100484 h 4044462"/>
              <a:gd name="connsiteX1" fmla="*/ 449944 w 3795486"/>
              <a:gd name="connsiteY1" fmla="*/ 852808 h 4044462"/>
              <a:gd name="connsiteX2" fmla="*/ 0 w 3795486"/>
              <a:gd name="connsiteY2" fmla="*/ 1521768 h 4044462"/>
              <a:gd name="connsiteX3" fmla="*/ 157425 w 3795486"/>
              <a:gd name="connsiteY3" fmla="*/ 2893368 h 4044462"/>
              <a:gd name="connsiteX4" fmla="*/ 985297 w 3795486"/>
              <a:gd name="connsiteY4" fmla="*/ 2979337 h 4044462"/>
              <a:gd name="connsiteX5" fmla="*/ 989763 w 3795486"/>
              <a:gd name="connsiteY5" fmla="*/ 3924067 h 4044462"/>
              <a:gd name="connsiteX6" fmla="*/ 2484176 w 3795486"/>
              <a:gd name="connsiteY6" fmla="*/ 4044462 h 4044462"/>
              <a:gd name="connsiteX7" fmla="*/ 2574611 w 3795486"/>
              <a:gd name="connsiteY7" fmla="*/ 3371222 h 4044462"/>
              <a:gd name="connsiteX8" fmla="*/ 3571073 w 3795486"/>
              <a:gd name="connsiteY8" fmla="*/ 2827774 h 4044462"/>
              <a:gd name="connsiteX9" fmla="*/ 3423697 w 3795486"/>
              <a:gd name="connsiteY9" fmla="*/ 1969477 h 4044462"/>
              <a:gd name="connsiteX10" fmla="*/ 3795486 w 3795486"/>
              <a:gd name="connsiteY10" fmla="*/ 1673051 h 4044462"/>
              <a:gd name="connsiteX11" fmla="*/ 3046325 w 3795486"/>
              <a:gd name="connsiteY11" fmla="*/ 306847 h 4044462"/>
              <a:gd name="connsiteX12" fmla="*/ 2278743 w 3795486"/>
              <a:gd name="connsiteY12" fmla="*/ 994972 h 4044462"/>
              <a:gd name="connsiteX13" fmla="*/ 1735574 w 3795486"/>
              <a:gd name="connsiteY13" fmla="*/ 0 h 4044462"/>
              <a:gd name="connsiteX0" fmla="*/ 560475 w 3795486"/>
              <a:gd name="connsiteY0" fmla="*/ 100484 h 4001767"/>
              <a:gd name="connsiteX1" fmla="*/ 449944 w 3795486"/>
              <a:gd name="connsiteY1" fmla="*/ 852808 h 4001767"/>
              <a:gd name="connsiteX2" fmla="*/ 0 w 3795486"/>
              <a:gd name="connsiteY2" fmla="*/ 1521768 h 4001767"/>
              <a:gd name="connsiteX3" fmla="*/ 157425 w 3795486"/>
              <a:gd name="connsiteY3" fmla="*/ 2893368 h 4001767"/>
              <a:gd name="connsiteX4" fmla="*/ 985297 w 3795486"/>
              <a:gd name="connsiteY4" fmla="*/ 2979337 h 4001767"/>
              <a:gd name="connsiteX5" fmla="*/ 989763 w 3795486"/>
              <a:gd name="connsiteY5" fmla="*/ 3924067 h 4001767"/>
              <a:gd name="connsiteX6" fmla="*/ 2498408 w 3795486"/>
              <a:gd name="connsiteY6" fmla="*/ 4001767 h 4001767"/>
              <a:gd name="connsiteX7" fmla="*/ 2574611 w 3795486"/>
              <a:gd name="connsiteY7" fmla="*/ 3371222 h 4001767"/>
              <a:gd name="connsiteX8" fmla="*/ 3571073 w 3795486"/>
              <a:gd name="connsiteY8" fmla="*/ 2827774 h 4001767"/>
              <a:gd name="connsiteX9" fmla="*/ 3423697 w 3795486"/>
              <a:gd name="connsiteY9" fmla="*/ 1969477 h 4001767"/>
              <a:gd name="connsiteX10" fmla="*/ 3795486 w 3795486"/>
              <a:gd name="connsiteY10" fmla="*/ 1673051 h 4001767"/>
              <a:gd name="connsiteX11" fmla="*/ 3046325 w 3795486"/>
              <a:gd name="connsiteY11" fmla="*/ 306847 h 4001767"/>
              <a:gd name="connsiteX12" fmla="*/ 2278743 w 3795486"/>
              <a:gd name="connsiteY12" fmla="*/ 994972 h 4001767"/>
              <a:gd name="connsiteX13" fmla="*/ 1735574 w 3795486"/>
              <a:gd name="connsiteY13" fmla="*/ 0 h 4001767"/>
              <a:gd name="connsiteX0" fmla="*/ 560475 w 3795486"/>
              <a:gd name="connsiteY0" fmla="*/ 100484 h 4001767"/>
              <a:gd name="connsiteX1" fmla="*/ 449944 w 3795486"/>
              <a:gd name="connsiteY1" fmla="*/ 852808 h 4001767"/>
              <a:gd name="connsiteX2" fmla="*/ 0 w 3795486"/>
              <a:gd name="connsiteY2" fmla="*/ 1521768 h 4001767"/>
              <a:gd name="connsiteX3" fmla="*/ 157425 w 3795486"/>
              <a:gd name="connsiteY3" fmla="*/ 2893368 h 4001767"/>
              <a:gd name="connsiteX4" fmla="*/ 985297 w 3795486"/>
              <a:gd name="connsiteY4" fmla="*/ 2979337 h 4001767"/>
              <a:gd name="connsiteX5" fmla="*/ 982647 w 3795486"/>
              <a:gd name="connsiteY5" fmla="*/ 3734308 h 4001767"/>
              <a:gd name="connsiteX6" fmla="*/ 2498408 w 3795486"/>
              <a:gd name="connsiteY6" fmla="*/ 4001767 h 4001767"/>
              <a:gd name="connsiteX7" fmla="*/ 2574611 w 3795486"/>
              <a:gd name="connsiteY7" fmla="*/ 3371222 h 4001767"/>
              <a:gd name="connsiteX8" fmla="*/ 3571073 w 3795486"/>
              <a:gd name="connsiteY8" fmla="*/ 2827774 h 4001767"/>
              <a:gd name="connsiteX9" fmla="*/ 3423697 w 3795486"/>
              <a:gd name="connsiteY9" fmla="*/ 1969477 h 4001767"/>
              <a:gd name="connsiteX10" fmla="*/ 3795486 w 3795486"/>
              <a:gd name="connsiteY10" fmla="*/ 1673051 h 4001767"/>
              <a:gd name="connsiteX11" fmla="*/ 3046325 w 3795486"/>
              <a:gd name="connsiteY11" fmla="*/ 306847 h 4001767"/>
              <a:gd name="connsiteX12" fmla="*/ 2278743 w 3795486"/>
              <a:gd name="connsiteY12" fmla="*/ 994972 h 4001767"/>
              <a:gd name="connsiteX13" fmla="*/ 1735574 w 3795486"/>
              <a:gd name="connsiteY13" fmla="*/ 0 h 400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5486" h="4001767">
                <a:moveTo>
                  <a:pt x="560475" y="100484"/>
                </a:moveTo>
                <a:lnTo>
                  <a:pt x="449944" y="852808"/>
                </a:lnTo>
                <a:lnTo>
                  <a:pt x="0" y="1521768"/>
                </a:lnTo>
                <a:lnTo>
                  <a:pt x="157425" y="2893368"/>
                </a:lnTo>
                <a:lnTo>
                  <a:pt x="985297" y="2979337"/>
                </a:lnTo>
                <a:cubicBezTo>
                  <a:pt x="986786" y="3294247"/>
                  <a:pt x="981158" y="3419398"/>
                  <a:pt x="982647" y="3734308"/>
                </a:cubicBezTo>
                <a:lnTo>
                  <a:pt x="2498408" y="4001767"/>
                </a:lnTo>
                <a:lnTo>
                  <a:pt x="2574611" y="3371222"/>
                </a:lnTo>
                <a:lnTo>
                  <a:pt x="3571073" y="2827774"/>
                </a:lnTo>
                <a:lnTo>
                  <a:pt x="3423697" y="1969477"/>
                </a:lnTo>
                <a:lnTo>
                  <a:pt x="3795486" y="1673051"/>
                </a:lnTo>
                <a:lnTo>
                  <a:pt x="3046325" y="306847"/>
                </a:lnTo>
                <a:lnTo>
                  <a:pt x="2278743" y="994972"/>
                </a:lnTo>
                <a:lnTo>
                  <a:pt x="1735574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3652575" y="1915742"/>
            <a:ext cx="1573369" cy="1213339"/>
          </a:xfrm>
          <a:custGeom>
            <a:avLst/>
            <a:gdLst>
              <a:gd name="connsiteX0" fmla="*/ 1150536 w 1597688"/>
              <a:gd name="connsiteY0" fmla="*/ 0 h 1617785"/>
              <a:gd name="connsiteX1" fmla="*/ 1597688 w 1597688"/>
              <a:gd name="connsiteY1" fmla="*/ 778747 h 1617785"/>
              <a:gd name="connsiteX2" fmla="*/ 854110 w 1597688"/>
              <a:gd name="connsiteY2" fmla="*/ 1597688 h 1617785"/>
              <a:gd name="connsiteX3" fmla="*/ 226088 w 1597688"/>
              <a:gd name="connsiteY3" fmla="*/ 1617785 h 1617785"/>
              <a:gd name="connsiteX4" fmla="*/ 0 w 1597688"/>
              <a:gd name="connsiteY4" fmla="*/ 316523 h 1617785"/>
              <a:gd name="connsiteX5" fmla="*/ 1150536 w 1597688"/>
              <a:gd name="connsiteY5" fmla="*/ 0 h 1617785"/>
              <a:gd name="connsiteX0" fmla="*/ 1150536 w 1573369"/>
              <a:gd name="connsiteY0" fmla="*/ 0 h 1617785"/>
              <a:gd name="connsiteX1" fmla="*/ 1573369 w 1573369"/>
              <a:gd name="connsiteY1" fmla="*/ 772263 h 1617785"/>
              <a:gd name="connsiteX2" fmla="*/ 854110 w 1573369"/>
              <a:gd name="connsiteY2" fmla="*/ 1597688 h 1617785"/>
              <a:gd name="connsiteX3" fmla="*/ 226088 w 1573369"/>
              <a:gd name="connsiteY3" fmla="*/ 1617785 h 1617785"/>
              <a:gd name="connsiteX4" fmla="*/ 0 w 1573369"/>
              <a:gd name="connsiteY4" fmla="*/ 316523 h 1617785"/>
              <a:gd name="connsiteX5" fmla="*/ 1150536 w 1573369"/>
              <a:gd name="connsiteY5" fmla="*/ 0 h 161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3369" h="1617785">
                <a:moveTo>
                  <a:pt x="1150536" y="0"/>
                </a:moveTo>
                <a:lnTo>
                  <a:pt x="1573369" y="772263"/>
                </a:lnTo>
                <a:lnTo>
                  <a:pt x="854110" y="1597688"/>
                </a:lnTo>
                <a:lnTo>
                  <a:pt x="226088" y="1617785"/>
                </a:lnTo>
                <a:lnTo>
                  <a:pt x="0" y="316523"/>
                </a:lnTo>
                <a:lnTo>
                  <a:pt x="1150536" y="0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Намиране на съседни стени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 rot="21230286">
            <a:off x="2918175" y="1199757"/>
            <a:ext cx="1463976" cy="227279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11319540">
            <a:off x="3359459" y="3912711"/>
            <a:ext cx="1823800" cy="227588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343400" y="1295400"/>
            <a:ext cx="4572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96000" y="3295651"/>
            <a:ext cx="914400" cy="5143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943600" y="24384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505200" y="3124200"/>
            <a:ext cx="3810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971800" y="1809750"/>
            <a:ext cx="68580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886200" y="31242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800600" y="1409700"/>
            <a:ext cx="7620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657600" y="2152650"/>
            <a:ext cx="228600" cy="971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029200" y="36957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943600" y="2667000"/>
            <a:ext cx="1524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505200" y="340995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657600" y="1924050"/>
            <a:ext cx="1143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95800" y="3124200"/>
            <a:ext cx="609600" cy="5715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67000" y="3352800"/>
            <a:ext cx="838200" cy="571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5105400" y="3295650"/>
            <a:ext cx="990600" cy="409575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562600" y="1409700"/>
            <a:ext cx="7620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324600" y="2324100"/>
            <a:ext cx="990600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562600" y="11811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5181600" y="11811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2514600" y="1809750"/>
            <a:ext cx="4572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971800" y="14097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514600" y="2324100"/>
            <a:ext cx="1524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828800" y="2038350"/>
            <a:ext cx="6858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2057400" y="3352800"/>
            <a:ext cx="6096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796901" y="1920536"/>
            <a:ext cx="438148" cy="576369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498019" y="2500544"/>
            <a:ext cx="733889" cy="621437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234866" y="2500544"/>
            <a:ext cx="710214" cy="162757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962715" y="35205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032664" y="30120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511463" y="14404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№4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4191000" y="3019297"/>
            <a:ext cx="6783" cy="33350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250025" y="19205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72494" y="24823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№5</a:t>
            </a:r>
          </a:p>
        </p:txBody>
      </p:sp>
      <p:sp>
        <p:nvSpPr>
          <p:cNvPr id="143" name="Arc 142"/>
          <p:cNvSpPr/>
          <p:nvPr/>
        </p:nvSpPr>
        <p:spPr>
          <a:xfrm rot="10800000" flipH="1">
            <a:off x="4106098" y="2218144"/>
            <a:ext cx="618302" cy="618302"/>
          </a:xfrm>
          <a:prstGeom prst="arc">
            <a:avLst>
              <a:gd name="adj1" fmla="val 15847965"/>
              <a:gd name="adj2" fmla="val 12667175"/>
            </a:avLst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 rot="18900000" flipH="1">
            <a:off x="4896043" y="2674989"/>
            <a:ext cx="7461" cy="33350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4918237" y="2066925"/>
            <a:ext cx="267030" cy="20169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6200000" flipH="1" flipV="1">
            <a:off x="3684703" y="2499628"/>
            <a:ext cx="68251" cy="33474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4172388" y="1809750"/>
            <a:ext cx="68251" cy="33474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5648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1736</a:t>
            </a:r>
          </a:p>
          <a:p>
            <a:pPr lvl="1"/>
            <a:r>
              <a:rPr lang="bg-BG" dirty="0"/>
              <a:t>Заражда се Теория на графите</a:t>
            </a:r>
          </a:p>
          <a:p>
            <a:pPr lvl="1"/>
            <a:r>
              <a:rPr lang="bg-BG" dirty="0"/>
              <a:t>Статия на Ойлер</a:t>
            </a:r>
          </a:p>
          <a:p>
            <a:r>
              <a:rPr lang="bg-BG" dirty="0"/>
              <a:t>Първи академичен интерес</a:t>
            </a:r>
          </a:p>
          <a:p>
            <a:pPr lvl="1"/>
            <a:r>
              <a:rPr lang="bg-BG" dirty="0"/>
              <a:t>Задачата за </a:t>
            </a:r>
            <a:r>
              <a:rPr lang="bg-BG" dirty="0" err="1"/>
              <a:t>Кьонигсбергските</a:t>
            </a:r>
            <a:r>
              <a:rPr lang="bg-BG" dirty="0"/>
              <a:t> мостове</a:t>
            </a:r>
          </a:p>
          <a:p>
            <a:pPr lvl="1"/>
            <a:r>
              <a:rPr lang="bg-BG" dirty="0"/>
              <a:t>Може ли със затворен път да се мине през всички мостове точно по един път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История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8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Намиране на стена по две съседни ребра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3652575" y="1915742"/>
            <a:ext cx="1573369" cy="1213339"/>
          </a:xfrm>
          <a:custGeom>
            <a:avLst/>
            <a:gdLst>
              <a:gd name="connsiteX0" fmla="*/ 1150536 w 1597688"/>
              <a:gd name="connsiteY0" fmla="*/ 0 h 1617785"/>
              <a:gd name="connsiteX1" fmla="*/ 1597688 w 1597688"/>
              <a:gd name="connsiteY1" fmla="*/ 778747 h 1617785"/>
              <a:gd name="connsiteX2" fmla="*/ 854110 w 1597688"/>
              <a:gd name="connsiteY2" fmla="*/ 1597688 h 1617785"/>
              <a:gd name="connsiteX3" fmla="*/ 226088 w 1597688"/>
              <a:gd name="connsiteY3" fmla="*/ 1617785 h 1617785"/>
              <a:gd name="connsiteX4" fmla="*/ 0 w 1597688"/>
              <a:gd name="connsiteY4" fmla="*/ 316523 h 1617785"/>
              <a:gd name="connsiteX5" fmla="*/ 1150536 w 1597688"/>
              <a:gd name="connsiteY5" fmla="*/ 0 h 1617785"/>
              <a:gd name="connsiteX0" fmla="*/ 1150536 w 1573369"/>
              <a:gd name="connsiteY0" fmla="*/ 0 h 1617785"/>
              <a:gd name="connsiteX1" fmla="*/ 1573369 w 1573369"/>
              <a:gd name="connsiteY1" fmla="*/ 772263 h 1617785"/>
              <a:gd name="connsiteX2" fmla="*/ 854110 w 1573369"/>
              <a:gd name="connsiteY2" fmla="*/ 1597688 h 1617785"/>
              <a:gd name="connsiteX3" fmla="*/ 226088 w 1573369"/>
              <a:gd name="connsiteY3" fmla="*/ 1617785 h 1617785"/>
              <a:gd name="connsiteX4" fmla="*/ 0 w 1573369"/>
              <a:gd name="connsiteY4" fmla="*/ 316523 h 1617785"/>
              <a:gd name="connsiteX5" fmla="*/ 1150536 w 1573369"/>
              <a:gd name="connsiteY5" fmla="*/ 0 h 161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3369" h="1617785">
                <a:moveTo>
                  <a:pt x="1150536" y="0"/>
                </a:moveTo>
                <a:lnTo>
                  <a:pt x="1573369" y="772263"/>
                </a:lnTo>
                <a:lnTo>
                  <a:pt x="854110" y="1597688"/>
                </a:lnTo>
                <a:lnTo>
                  <a:pt x="226088" y="1617785"/>
                </a:lnTo>
                <a:lnTo>
                  <a:pt x="0" y="316523"/>
                </a:lnTo>
                <a:lnTo>
                  <a:pt x="115053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343400" y="1295400"/>
            <a:ext cx="4572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096000" y="3295651"/>
            <a:ext cx="914400" cy="5143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943600" y="24384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505200" y="3124200"/>
            <a:ext cx="3810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971800" y="1809750"/>
            <a:ext cx="68580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886200" y="31242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800600" y="1409700"/>
            <a:ext cx="7620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3657600" y="2152650"/>
            <a:ext cx="228600" cy="971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029200" y="36957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943600" y="2667000"/>
            <a:ext cx="152400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5200" y="340995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657600" y="1924050"/>
            <a:ext cx="1143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95800" y="3124200"/>
            <a:ext cx="609600" cy="5715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2667000" y="3352800"/>
            <a:ext cx="838200" cy="571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105400" y="3295650"/>
            <a:ext cx="990600" cy="409575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2600" y="1409700"/>
            <a:ext cx="7620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324600" y="2324100"/>
            <a:ext cx="990600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562600" y="11811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5181600" y="11811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2514600" y="1809750"/>
            <a:ext cx="457200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2971800" y="1409700"/>
            <a:ext cx="762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514600" y="2324100"/>
            <a:ext cx="15240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828800" y="2038350"/>
            <a:ext cx="685800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057400" y="3352800"/>
            <a:ext cx="609600" cy="400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796901" y="1920536"/>
            <a:ext cx="438148" cy="576369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498019" y="2500544"/>
            <a:ext cx="733889" cy="621437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234866" y="2500544"/>
            <a:ext cx="710214" cy="162757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754731" y="2205546"/>
            <a:ext cx="267030" cy="201692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4207768" y="2038173"/>
            <a:ext cx="68251" cy="334743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723118" y="1937047"/>
            <a:ext cx="1011252" cy="2022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4842618" y="1979777"/>
            <a:ext cx="353225" cy="4643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2125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ДССР (</a:t>
            </a:r>
            <a:r>
              <a:rPr lang="en-US" dirty="0"/>
              <a:t>DCEL</a:t>
            </a:r>
            <a:r>
              <a:rPr lang="bg-BG" dirty="0"/>
              <a:t>)</a:t>
            </a:r>
            <a:br>
              <a:rPr lang="bg-BG" dirty="0"/>
            </a:br>
            <a:r>
              <a:rPr lang="bg-BG" sz="3600" b="0" dirty="0"/>
              <a:t>абстрактна структура от данни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8655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Двойно свързан списък от ръбове</a:t>
            </a:r>
            <a:endParaRPr lang="en-US" dirty="0"/>
          </a:p>
          <a:p>
            <a:pPr lvl="1"/>
            <a:r>
              <a:rPr lang="en-US" dirty="0"/>
              <a:t>DCEL (Doubly Connected Edge List)</a:t>
            </a:r>
          </a:p>
          <a:p>
            <a:pPr lvl="1"/>
            <a:r>
              <a:rPr lang="bg-BG" dirty="0"/>
              <a:t>Възлите са свързани с двойка симетрични насочени ръбове</a:t>
            </a:r>
            <a:r>
              <a:rPr lang="en-US" dirty="0"/>
              <a:t> (</a:t>
            </a:r>
            <a:r>
              <a:rPr lang="bg-BG" dirty="0"/>
              <a:t>наричани </a:t>
            </a:r>
            <a:r>
              <a:rPr lang="bg-BG" b="1" dirty="0" err="1"/>
              <a:t>полуръбове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Всяка стена се обхожда еднообразно         или</a:t>
            </a:r>
          </a:p>
          <a:p>
            <a:pPr lvl="1"/>
            <a:r>
              <a:rPr lang="bg-BG" dirty="0"/>
              <a:t>Всеки </a:t>
            </a:r>
            <a:r>
              <a:rPr lang="bg-BG" dirty="0" err="1"/>
              <a:t>полуръб</a:t>
            </a:r>
            <a:r>
              <a:rPr lang="bg-BG" dirty="0"/>
              <a:t> е към единствена стена</a:t>
            </a:r>
          </a:p>
          <a:p>
            <a:pPr lvl="1"/>
            <a:r>
              <a:rPr lang="bg-BG" dirty="0"/>
              <a:t>За всеки </a:t>
            </a:r>
            <a:r>
              <a:rPr lang="bg-BG" dirty="0" err="1"/>
              <a:t>полуръб</a:t>
            </a:r>
            <a:r>
              <a:rPr lang="bg-BG" dirty="0"/>
              <a:t> може да се извлече допълнителна информация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Нова структура от данни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A2A8A6C-3D47-4EAA-9F1F-F470FB5C2CF5}"/>
              </a:ext>
            </a:extLst>
          </p:cNvPr>
          <p:cNvSpPr/>
          <p:nvPr/>
        </p:nvSpPr>
        <p:spPr>
          <a:xfrm rot="10800000" flipH="1">
            <a:off x="7075715" y="2896927"/>
            <a:ext cx="422309" cy="422309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5F6DF3F-6F21-4F59-8A1E-9D8C39B8900F}"/>
              </a:ext>
            </a:extLst>
          </p:cNvPr>
          <p:cNvSpPr/>
          <p:nvPr/>
        </p:nvSpPr>
        <p:spPr>
          <a:xfrm rot="10800000" flipH="1">
            <a:off x="8164286" y="2925955"/>
            <a:ext cx="422309" cy="422309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triangle" w="med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3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Нови функции</a:t>
            </a:r>
          </a:p>
          <a:p>
            <a:pPr lvl="1"/>
            <a:r>
              <a:rPr lang="bg-BG" dirty="0"/>
              <a:t>Съществуването им е част от </a:t>
            </a:r>
            <a:r>
              <a:rPr lang="bg-BG" dirty="0" err="1"/>
              <a:t>ДССР</a:t>
            </a:r>
            <a:endParaRPr lang="bg-BG" dirty="0"/>
          </a:p>
          <a:p>
            <a:pPr lvl="1"/>
            <a:r>
              <a:rPr lang="bg-BG" dirty="0"/>
              <a:t>Реализацията им не е част от </a:t>
            </a:r>
            <a:r>
              <a:rPr lang="bg-BG" dirty="0" err="1"/>
              <a:t>ДССР</a:t>
            </a:r>
            <a:endParaRPr lang="bg-BG" dirty="0"/>
          </a:p>
        </p:txBody>
      </p:sp>
      <p:sp>
        <p:nvSpPr>
          <p:cNvPr id="99" name="Freeform 98"/>
          <p:cNvSpPr/>
          <p:nvPr/>
        </p:nvSpPr>
        <p:spPr>
          <a:xfrm>
            <a:off x="2710255" y="2118395"/>
            <a:ext cx="3649744" cy="2211690"/>
          </a:xfrm>
          <a:custGeom>
            <a:avLst/>
            <a:gdLst>
              <a:gd name="connsiteX0" fmla="*/ 4699000 w 5651500"/>
              <a:gd name="connsiteY0" fmla="*/ 0 h 4038600"/>
              <a:gd name="connsiteX1" fmla="*/ 5651500 w 5651500"/>
              <a:gd name="connsiteY1" fmla="*/ 2006600 h 4038600"/>
              <a:gd name="connsiteX2" fmla="*/ 3429000 w 5651500"/>
              <a:gd name="connsiteY2" fmla="*/ 4038600 h 4038600"/>
              <a:gd name="connsiteX3" fmla="*/ 0 w 5651500"/>
              <a:gd name="connsiteY3" fmla="*/ 3683000 h 4038600"/>
              <a:gd name="connsiteX4" fmla="*/ 63500 w 5651500"/>
              <a:gd name="connsiteY4" fmla="*/ 698500 h 4038600"/>
              <a:gd name="connsiteX5" fmla="*/ 4699000 w 5651500"/>
              <a:gd name="connsiteY5" fmla="*/ 0 h 4038600"/>
              <a:gd name="connsiteX0" fmla="*/ 4699000 w 5634874"/>
              <a:gd name="connsiteY0" fmla="*/ 0 h 4038600"/>
              <a:gd name="connsiteX1" fmla="*/ 5634874 w 5634874"/>
              <a:gd name="connsiteY1" fmla="*/ 1976674 h 4038600"/>
              <a:gd name="connsiteX2" fmla="*/ 3429000 w 5634874"/>
              <a:gd name="connsiteY2" fmla="*/ 4038600 h 4038600"/>
              <a:gd name="connsiteX3" fmla="*/ 0 w 5634874"/>
              <a:gd name="connsiteY3" fmla="*/ 3683000 h 4038600"/>
              <a:gd name="connsiteX4" fmla="*/ 63500 w 5634874"/>
              <a:gd name="connsiteY4" fmla="*/ 698500 h 4038600"/>
              <a:gd name="connsiteX5" fmla="*/ 4699000 w 5634874"/>
              <a:gd name="connsiteY5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4874" h="4038600">
                <a:moveTo>
                  <a:pt x="4699000" y="0"/>
                </a:moveTo>
                <a:lnTo>
                  <a:pt x="5634874" y="1976674"/>
                </a:lnTo>
                <a:lnTo>
                  <a:pt x="3429000" y="4038600"/>
                </a:lnTo>
                <a:lnTo>
                  <a:pt x="0" y="3683000"/>
                </a:lnTo>
                <a:lnTo>
                  <a:pt x="63500" y="698500"/>
                </a:lnTo>
                <a:lnTo>
                  <a:pt x="4699000" y="0"/>
                </a:lnTo>
                <a:close/>
              </a:path>
            </a:pathLst>
          </a:custGeom>
          <a:solidFill>
            <a:srgbClr val="DCE6F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671569" y="1624590"/>
            <a:ext cx="98710" cy="5146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62542" y="3210330"/>
            <a:ext cx="740328" cy="20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291848" y="4128390"/>
            <a:ext cx="411294" cy="347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70279" y="2125350"/>
            <a:ext cx="588100" cy="1072142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19282" y="2083620"/>
            <a:ext cx="740328" cy="417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0255" y="4128390"/>
            <a:ext cx="2220985" cy="2086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70279" y="1749780"/>
            <a:ext cx="690973" cy="3894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0255" y="2500920"/>
            <a:ext cx="49355" cy="162747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9" idx="1"/>
          </p:cNvCxnSpPr>
          <p:nvPr/>
        </p:nvCxnSpPr>
        <p:spPr>
          <a:xfrm flipV="1">
            <a:off x="4931240" y="3200896"/>
            <a:ext cx="1428759" cy="1136144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59610" y="2125350"/>
            <a:ext cx="3010669" cy="37557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31240" y="4337040"/>
            <a:ext cx="197421" cy="2921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884449" y="2227220"/>
            <a:ext cx="2795239" cy="3419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1217446">
            <a:off x="4113044" y="23307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6390" y="2636100"/>
            <a:ext cx="33454" cy="142735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6260000">
            <a:off x="2491178" y="3061228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след (е)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50312" y="2264391"/>
            <a:ext cx="509239" cy="899532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3649947">
            <a:off x="5429472" y="2625603"/>
            <a:ext cx="9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пред(е)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2877016" y="2048801"/>
            <a:ext cx="2776652" cy="360556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21157446">
            <a:off x="3581542" y="1911088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близнак(</a:t>
            </a:r>
            <a:r>
              <a:rPr lang="en-US" dirty="0"/>
              <a:t>e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807079" y="19778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начало(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bg-BG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45243" y="242441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край(</a:t>
            </a:r>
            <a:r>
              <a:rPr lang="en-US" dirty="0"/>
              <a:t>e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894781" y="3139786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стена(</a:t>
            </a:r>
            <a:r>
              <a:rPr lang="en-US" dirty="0"/>
              <a:t>e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78839" y="2034081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58990" y="2402499"/>
            <a:ext cx="182880" cy="18288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0800000" flipH="1">
            <a:off x="5791201" y="3866965"/>
            <a:ext cx="422309" cy="422309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10800000" flipH="1">
            <a:off x="6400800" y="2438109"/>
            <a:ext cx="422309" cy="422309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0800000" flipH="1">
            <a:off x="3810000" y="1539841"/>
            <a:ext cx="422309" cy="422309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H="1">
            <a:off x="2016091" y="3103501"/>
            <a:ext cx="422309" cy="422309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rot="10800000" flipH="1">
            <a:off x="3409112" y="4472256"/>
            <a:ext cx="422309" cy="422309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 rot="10800000" flipH="1">
            <a:off x="3709343" y="2694163"/>
            <a:ext cx="1325386" cy="1325386"/>
          </a:xfrm>
          <a:prstGeom prst="arc">
            <a:avLst>
              <a:gd name="adj1" fmla="val 1329087"/>
              <a:gd name="adj2" fmla="val 19294233"/>
            </a:avLst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887579" y="4064001"/>
            <a:ext cx="1957137" cy="181810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967544" y="3213768"/>
            <a:ext cx="1251445" cy="991692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430072" y="3314655"/>
            <a:ext cx="655192" cy="187872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058611" y="3326063"/>
            <a:ext cx="1283368" cy="1010653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074652" y="4406232"/>
            <a:ext cx="160421" cy="229936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887496" y="4443663"/>
            <a:ext cx="171115" cy="229937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2769937" y="4224421"/>
            <a:ext cx="2053390" cy="197854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320759" y="4251159"/>
            <a:ext cx="379663" cy="310146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213812" y="4106780"/>
            <a:ext cx="379663" cy="320842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625559" y="2751628"/>
            <a:ext cx="37578" cy="1280288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1930400" y="2149643"/>
            <a:ext cx="585253" cy="323872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032000" y="1978527"/>
            <a:ext cx="689811" cy="395705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5577305" y="1609558"/>
            <a:ext cx="80212" cy="379663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759116" y="1598864"/>
            <a:ext cx="69516" cy="374315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887453" y="1673726"/>
            <a:ext cx="518694" cy="310149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021137" y="1844842"/>
            <a:ext cx="481263" cy="251326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967663" y="2277979"/>
            <a:ext cx="422442" cy="786063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464968" y="3138905"/>
            <a:ext cx="673769" cy="187157"/>
          </a:xfrm>
          <a:prstGeom prst="straightConnector1">
            <a:avLst/>
          </a:prstGeom>
          <a:ln w="12700">
            <a:prstDash val="sysDot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96347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Задачи с </a:t>
            </a:r>
            <a:r>
              <a:rPr lang="bg-BG" dirty="0" err="1"/>
              <a:t>ДССР</a:t>
            </a:r>
            <a:endParaRPr lang="bg-BG" dirty="0"/>
          </a:p>
          <a:p>
            <a:pPr lvl="1"/>
            <a:r>
              <a:rPr lang="bg-BG" dirty="0"/>
              <a:t>Намиране периметър на стена</a:t>
            </a:r>
          </a:p>
          <a:p>
            <a:pPr lvl="1"/>
            <a:r>
              <a:rPr lang="bg-BG" dirty="0"/>
              <a:t>Намиране на две съседни стени</a:t>
            </a:r>
          </a:p>
          <a:p>
            <a:pPr lvl="1"/>
            <a:r>
              <a:rPr lang="bg-BG" dirty="0"/>
              <a:t>Намиране на гранични </a:t>
            </a:r>
            <a:r>
              <a:rPr lang="bg-BG" dirty="0" err="1"/>
              <a:t>полуръбове</a:t>
            </a:r>
            <a:endParaRPr lang="bg-BG" dirty="0"/>
          </a:p>
          <a:p>
            <a:pPr lvl="1"/>
            <a:r>
              <a:rPr lang="bg-BG" dirty="0"/>
              <a:t>Обхождане на стени около възел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Примерно използване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64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Периметър на стена</a:t>
            </a:r>
            <a:endParaRPr lang="bg-BG" b="0" dirty="0"/>
          </a:p>
          <a:p>
            <a:pPr lvl="1"/>
            <a:r>
              <a:rPr lang="bg-BG" dirty="0"/>
              <a:t>Започваме от зададен </a:t>
            </a:r>
            <a:r>
              <a:rPr lang="bg-BG" dirty="0" err="1"/>
              <a:t>полуръб</a:t>
            </a:r>
            <a:r>
              <a:rPr lang="bg-BG" dirty="0"/>
              <a:t> е</a:t>
            </a:r>
          </a:p>
          <a:p>
            <a:pPr lvl="1"/>
            <a:r>
              <a:rPr lang="bg-BG" dirty="0"/>
              <a:t>Следваме е 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bg-BG" dirty="0"/>
              <a:t>след 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bg-BG" dirty="0"/>
              <a:t>след 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…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е</a:t>
            </a:r>
          </a:p>
          <a:p>
            <a:pPr lvl="1"/>
            <a:endParaRPr lang="bg-BG" dirty="0"/>
          </a:p>
        </p:txBody>
      </p:sp>
      <p:sp>
        <p:nvSpPr>
          <p:cNvPr id="4" name="Freeform 3"/>
          <p:cNvSpPr/>
          <p:nvPr/>
        </p:nvSpPr>
        <p:spPr>
          <a:xfrm>
            <a:off x="2710255" y="2118395"/>
            <a:ext cx="3649744" cy="2211690"/>
          </a:xfrm>
          <a:custGeom>
            <a:avLst/>
            <a:gdLst>
              <a:gd name="connsiteX0" fmla="*/ 4699000 w 5651500"/>
              <a:gd name="connsiteY0" fmla="*/ 0 h 4038600"/>
              <a:gd name="connsiteX1" fmla="*/ 5651500 w 5651500"/>
              <a:gd name="connsiteY1" fmla="*/ 2006600 h 4038600"/>
              <a:gd name="connsiteX2" fmla="*/ 3429000 w 5651500"/>
              <a:gd name="connsiteY2" fmla="*/ 4038600 h 4038600"/>
              <a:gd name="connsiteX3" fmla="*/ 0 w 5651500"/>
              <a:gd name="connsiteY3" fmla="*/ 3683000 h 4038600"/>
              <a:gd name="connsiteX4" fmla="*/ 63500 w 5651500"/>
              <a:gd name="connsiteY4" fmla="*/ 698500 h 4038600"/>
              <a:gd name="connsiteX5" fmla="*/ 4699000 w 5651500"/>
              <a:gd name="connsiteY5" fmla="*/ 0 h 4038600"/>
              <a:gd name="connsiteX0" fmla="*/ 4699000 w 5634874"/>
              <a:gd name="connsiteY0" fmla="*/ 0 h 4038600"/>
              <a:gd name="connsiteX1" fmla="*/ 5634874 w 5634874"/>
              <a:gd name="connsiteY1" fmla="*/ 1976674 h 4038600"/>
              <a:gd name="connsiteX2" fmla="*/ 3429000 w 5634874"/>
              <a:gd name="connsiteY2" fmla="*/ 4038600 h 4038600"/>
              <a:gd name="connsiteX3" fmla="*/ 0 w 5634874"/>
              <a:gd name="connsiteY3" fmla="*/ 3683000 h 4038600"/>
              <a:gd name="connsiteX4" fmla="*/ 63500 w 5634874"/>
              <a:gd name="connsiteY4" fmla="*/ 698500 h 4038600"/>
              <a:gd name="connsiteX5" fmla="*/ 4699000 w 5634874"/>
              <a:gd name="connsiteY5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4874" h="4038600">
                <a:moveTo>
                  <a:pt x="4699000" y="0"/>
                </a:moveTo>
                <a:lnTo>
                  <a:pt x="5634874" y="1976674"/>
                </a:lnTo>
                <a:lnTo>
                  <a:pt x="3429000" y="4038600"/>
                </a:lnTo>
                <a:lnTo>
                  <a:pt x="0" y="3683000"/>
                </a:lnTo>
                <a:lnTo>
                  <a:pt x="63500" y="698500"/>
                </a:lnTo>
                <a:lnTo>
                  <a:pt x="4699000" y="0"/>
                </a:lnTo>
                <a:close/>
              </a:path>
            </a:pathLst>
          </a:custGeom>
          <a:solidFill>
            <a:srgbClr val="DCE6F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71569" y="1624590"/>
            <a:ext cx="98710" cy="5146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362542" y="3210330"/>
            <a:ext cx="740328" cy="20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91848" y="4128390"/>
            <a:ext cx="411294" cy="347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70279" y="2125350"/>
            <a:ext cx="588100" cy="1072142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19282" y="2083620"/>
            <a:ext cx="740328" cy="417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0255" y="4128390"/>
            <a:ext cx="2220985" cy="2086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70279" y="1749780"/>
            <a:ext cx="690973" cy="3894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10255" y="2500920"/>
            <a:ext cx="49355" cy="162747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4931240" y="3200896"/>
            <a:ext cx="1428759" cy="1136144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59610" y="2125350"/>
            <a:ext cx="3010669" cy="37557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31240" y="4337040"/>
            <a:ext cx="197421" cy="2921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84449" y="2227220"/>
            <a:ext cx="2795239" cy="3419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06390" y="2636100"/>
            <a:ext cx="33454" cy="142735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60000">
            <a:off x="2527449" y="3120045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след (е)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50312" y="2264391"/>
            <a:ext cx="509239" cy="899532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3600000">
            <a:off x="5357854" y="2630950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след</a:t>
            </a:r>
            <a:r>
              <a:rPr lang="bg-BG" baseline="30000" dirty="0"/>
              <a:t>4</a:t>
            </a:r>
            <a:r>
              <a:rPr lang="bg-BG" dirty="0"/>
              <a:t>(е)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87579" y="4064001"/>
            <a:ext cx="1957137" cy="18181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967544" y="3213768"/>
            <a:ext cx="1251445" cy="99169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99065">
            <a:off x="3383394" y="3804615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след</a:t>
            </a:r>
            <a:r>
              <a:rPr lang="bg-BG" baseline="30000" dirty="0"/>
              <a:t>2</a:t>
            </a:r>
            <a:r>
              <a:rPr lang="bg-BG" dirty="0"/>
              <a:t> (е)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9259065">
            <a:off x="4934298" y="3415667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след</a:t>
            </a:r>
            <a:r>
              <a:rPr lang="bg-BG" baseline="30000" dirty="0"/>
              <a:t>3</a:t>
            </a:r>
            <a:r>
              <a:rPr lang="bg-BG" dirty="0"/>
              <a:t> (е)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189587">
            <a:off x="3263617" y="2354004"/>
            <a:ext cx="22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bg-BG" dirty="0"/>
              <a:t>=след</a:t>
            </a:r>
            <a:r>
              <a:rPr lang="en-US" baseline="30000" dirty="0"/>
              <a:t>0</a:t>
            </a:r>
            <a:r>
              <a:rPr lang="bg-BG" dirty="0"/>
              <a:t>(е)=след</a:t>
            </a:r>
            <a:r>
              <a:rPr lang="bg-BG" baseline="30000" dirty="0"/>
              <a:t>5</a:t>
            </a:r>
            <a:r>
              <a:rPr lang="bg-BG" dirty="0"/>
              <a:t>(е)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2721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22103" y="2239109"/>
            <a:ext cx="3752809" cy="2545758"/>
          </a:xfrm>
          <a:custGeom>
            <a:avLst/>
            <a:gdLst>
              <a:gd name="connsiteX0" fmla="*/ 4699000 w 5651500"/>
              <a:gd name="connsiteY0" fmla="*/ 0 h 4038600"/>
              <a:gd name="connsiteX1" fmla="*/ 5651500 w 5651500"/>
              <a:gd name="connsiteY1" fmla="*/ 2006600 h 4038600"/>
              <a:gd name="connsiteX2" fmla="*/ 3429000 w 5651500"/>
              <a:gd name="connsiteY2" fmla="*/ 4038600 h 4038600"/>
              <a:gd name="connsiteX3" fmla="*/ 0 w 5651500"/>
              <a:gd name="connsiteY3" fmla="*/ 3683000 h 4038600"/>
              <a:gd name="connsiteX4" fmla="*/ 63500 w 5651500"/>
              <a:gd name="connsiteY4" fmla="*/ 698500 h 4038600"/>
              <a:gd name="connsiteX5" fmla="*/ 4699000 w 5651500"/>
              <a:gd name="connsiteY5" fmla="*/ 0 h 4038600"/>
              <a:gd name="connsiteX0" fmla="*/ 4699000 w 5634874"/>
              <a:gd name="connsiteY0" fmla="*/ 0 h 4038600"/>
              <a:gd name="connsiteX1" fmla="*/ 5634874 w 5634874"/>
              <a:gd name="connsiteY1" fmla="*/ 1976674 h 4038600"/>
              <a:gd name="connsiteX2" fmla="*/ 3429000 w 5634874"/>
              <a:gd name="connsiteY2" fmla="*/ 4038600 h 4038600"/>
              <a:gd name="connsiteX3" fmla="*/ 0 w 5634874"/>
              <a:gd name="connsiteY3" fmla="*/ 3683000 h 4038600"/>
              <a:gd name="connsiteX4" fmla="*/ 63500 w 5634874"/>
              <a:gd name="connsiteY4" fmla="*/ 698500 h 4038600"/>
              <a:gd name="connsiteX5" fmla="*/ 4699000 w 5634874"/>
              <a:gd name="connsiteY5" fmla="*/ 0 h 4038600"/>
              <a:gd name="connsiteX0" fmla="*/ 5726399 w 6662273"/>
              <a:gd name="connsiteY0" fmla="*/ 79436 h 4118036"/>
              <a:gd name="connsiteX1" fmla="*/ 6662273 w 6662273"/>
              <a:gd name="connsiteY1" fmla="*/ 2056110 h 4118036"/>
              <a:gd name="connsiteX2" fmla="*/ 4456399 w 6662273"/>
              <a:gd name="connsiteY2" fmla="*/ 4118036 h 4118036"/>
              <a:gd name="connsiteX3" fmla="*/ 1027399 w 6662273"/>
              <a:gd name="connsiteY3" fmla="*/ 3762436 h 4118036"/>
              <a:gd name="connsiteX4" fmla="*/ 0 w 6662273"/>
              <a:gd name="connsiteY4" fmla="*/ 0 h 4118036"/>
              <a:gd name="connsiteX5" fmla="*/ 5726399 w 6662273"/>
              <a:gd name="connsiteY5" fmla="*/ 79436 h 4118036"/>
              <a:gd name="connsiteX0" fmla="*/ 5726399 w 6662273"/>
              <a:gd name="connsiteY0" fmla="*/ 79436 h 4118036"/>
              <a:gd name="connsiteX1" fmla="*/ 6662273 w 6662273"/>
              <a:gd name="connsiteY1" fmla="*/ 2056110 h 4118036"/>
              <a:gd name="connsiteX2" fmla="*/ 4456399 w 6662273"/>
              <a:gd name="connsiteY2" fmla="*/ 4118036 h 4118036"/>
              <a:gd name="connsiteX3" fmla="*/ 1123656 w 6662273"/>
              <a:gd name="connsiteY3" fmla="*/ 802483 h 4118036"/>
              <a:gd name="connsiteX4" fmla="*/ 0 w 6662273"/>
              <a:gd name="connsiteY4" fmla="*/ 0 h 4118036"/>
              <a:gd name="connsiteX5" fmla="*/ 5726399 w 6662273"/>
              <a:gd name="connsiteY5" fmla="*/ 79436 h 4118036"/>
              <a:gd name="connsiteX0" fmla="*/ 5726399 w 6662273"/>
              <a:gd name="connsiteY0" fmla="*/ 79436 h 2941645"/>
              <a:gd name="connsiteX1" fmla="*/ 6662273 w 6662273"/>
              <a:gd name="connsiteY1" fmla="*/ 2056110 h 2941645"/>
              <a:gd name="connsiteX2" fmla="*/ 1071405 w 6662273"/>
              <a:gd name="connsiteY2" fmla="*/ 2941645 h 2941645"/>
              <a:gd name="connsiteX3" fmla="*/ 1123656 w 6662273"/>
              <a:gd name="connsiteY3" fmla="*/ 802483 h 2941645"/>
              <a:gd name="connsiteX4" fmla="*/ 0 w 6662273"/>
              <a:gd name="connsiteY4" fmla="*/ 0 h 2941645"/>
              <a:gd name="connsiteX5" fmla="*/ 5726399 w 6662273"/>
              <a:gd name="connsiteY5" fmla="*/ 79436 h 2941645"/>
              <a:gd name="connsiteX0" fmla="*/ 5726399 w 6854785"/>
              <a:gd name="connsiteY0" fmla="*/ 79436 h 2941645"/>
              <a:gd name="connsiteX1" fmla="*/ 6854785 w 6854785"/>
              <a:gd name="connsiteY1" fmla="*/ 2454566 h 2941645"/>
              <a:gd name="connsiteX2" fmla="*/ 1071405 w 6854785"/>
              <a:gd name="connsiteY2" fmla="*/ 2941645 h 2941645"/>
              <a:gd name="connsiteX3" fmla="*/ 1123656 w 6854785"/>
              <a:gd name="connsiteY3" fmla="*/ 802483 h 2941645"/>
              <a:gd name="connsiteX4" fmla="*/ 0 w 6854785"/>
              <a:gd name="connsiteY4" fmla="*/ 0 h 2941645"/>
              <a:gd name="connsiteX5" fmla="*/ 5726399 w 6854785"/>
              <a:gd name="connsiteY5" fmla="*/ 79436 h 2941645"/>
              <a:gd name="connsiteX0" fmla="*/ 5726399 w 6854785"/>
              <a:gd name="connsiteY0" fmla="*/ 1505722 h 4367931"/>
              <a:gd name="connsiteX1" fmla="*/ 6854785 w 6854785"/>
              <a:gd name="connsiteY1" fmla="*/ 3880852 h 4367931"/>
              <a:gd name="connsiteX2" fmla="*/ 1071405 w 6854785"/>
              <a:gd name="connsiteY2" fmla="*/ 4367931 h 4367931"/>
              <a:gd name="connsiteX3" fmla="*/ 1123656 w 6854785"/>
              <a:gd name="connsiteY3" fmla="*/ 2228769 h 4367931"/>
              <a:gd name="connsiteX4" fmla="*/ 0 w 6854785"/>
              <a:gd name="connsiteY4" fmla="*/ 1426286 h 4367931"/>
              <a:gd name="connsiteX5" fmla="*/ 5522070 w 6854785"/>
              <a:gd name="connsiteY5" fmla="*/ 15 h 4367931"/>
              <a:gd name="connsiteX6" fmla="*/ 5726399 w 6854785"/>
              <a:gd name="connsiteY6" fmla="*/ 1505722 h 4367931"/>
              <a:gd name="connsiteX0" fmla="*/ 6015166 w 7143552"/>
              <a:gd name="connsiteY0" fmla="*/ 1505724 h 4367933"/>
              <a:gd name="connsiteX1" fmla="*/ 7143552 w 7143552"/>
              <a:gd name="connsiteY1" fmla="*/ 3880854 h 4367933"/>
              <a:gd name="connsiteX2" fmla="*/ 1360172 w 7143552"/>
              <a:gd name="connsiteY2" fmla="*/ 4367933 h 4367933"/>
              <a:gd name="connsiteX3" fmla="*/ 1412423 w 7143552"/>
              <a:gd name="connsiteY3" fmla="*/ 2228771 h 4367933"/>
              <a:gd name="connsiteX4" fmla="*/ 0 w 7143552"/>
              <a:gd name="connsiteY4" fmla="*/ 1255522 h 4367933"/>
              <a:gd name="connsiteX5" fmla="*/ 5810837 w 7143552"/>
              <a:gd name="connsiteY5" fmla="*/ 17 h 4367933"/>
              <a:gd name="connsiteX6" fmla="*/ 6015166 w 7143552"/>
              <a:gd name="connsiteY6" fmla="*/ 1505724 h 4367933"/>
              <a:gd name="connsiteX0" fmla="*/ 6015166 w 7143552"/>
              <a:gd name="connsiteY0" fmla="*/ 1904175 h 4766384"/>
              <a:gd name="connsiteX1" fmla="*/ 7143552 w 7143552"/>
              <a:gd name="connsiteY1" fmla="*/ 4279305 h 4766384"/>
              <a:gd name="connsiteX2" fmla="*/ 1360172 w 7143552"/>
              <a:gd name="connsiteY2" fmla="*/ 4766384 h 4766384"/>
              <a:gd name="connsiteX3" fmla="*/ 1412423 w 7143552"/>
              <a:gd name="connsiteY3" fmla="*/ 2627222 h 4766384"/>
              <a:gd name="connsiteX4" fmla="*/ 0 w 7143552"/>
              <a:gd name="connsiteY4" fmla="*/ 1653973 h 4766384"/>
              <a:gd name="connsiteX5" fmla="*/ 5762709 w 7143552"/>
              <a:gd name="connsiteY5" fmla="*/ 12 h 4766384"/>
              <a:gd name="connsiteX6" fmla="*/ 6015166 w 7143552"/>
              <a:gd name="connsiteY6" fmla="*/ 1904175 h 4766384"/>
              <a:gd name="connsiteX0" fmla="*/ 6400189 w 7528575"/>
              <a:gd name="connsiteY0" fmla="*/ 1904177 h 4766386"/>
              <a:gd name="connsiteX1" fmla="*/ 7528575 w 7528575"/>
              <a:gd name="connsiteY1" fmla="*/ 4279307 h 4766386"/>
              <a:gd name="connsiteX2" fmla="*/ 1745195 w 7528575"/>
              <a:gd name="connsiteY2" fmla="*/ 4766386 h 4766386"/>
              <a:gd name="connsiteX3" fmla="*/ 1797446 w 7528575"/>
              <a:gd name="connsiteY3" fmla="*/ 2627224 h 4766386"/>
              <a:gd name="connsiteX4" fmla="*/ 0 w 7528575"/>
              <a:gd name="connsiteY4" fmla="*/ 1407312 h 4766386"/>
              <a:gd name="connsiteX5" fmla="*/ 6147732 w 7528575"/>
              <a:gd name="connsiteY5" fmla="*/ 14 h 4766386"/>
              <a:gd name="connsiteX6" fmla="*/ 6400189 w 7528575"/>
              <a:gd name="connsiteY6" fmla="*/ 1904177 h 4766386"/>
              <a:gd name="connsiteX0" fmla="*/ 6400189 w 7528575"/>
              <a:gd name="connsiteY0" fmla="*/ 2150836 h 5013045"/>
              <a:gd name="connsiteX1" fmla="*/ 7528575 w 7528575"/>
              <a:gd name="connsiteY1" fmla="*/ 4525966 h 5013045"/>
              <a:gd name="connsiteX2" fmla="*/ 1745195 w 7528575"/>
              <a:gd name="connsiteY2" fmla="*/ 5013045 h 5013045"/>
              <a:gd name="connsiteX3" fmla="*/ 1797446 w 7528575"/>
              <a:gd name="connsiteY3" fmla="*/ 2873883 h 5013045"/>
              <a:gd name="connsiteX4" fmla="*/ 0 w 7528575"/>
              <a:gd name="connsiteY4" fmla="*/ 1653971 h 5013045"/>
              <a:gd name="connsiteX5" fmla="*/ 6115646 w 7528575"/>
              <a:gd name="connsiteY5" fmla="*/ 11 h 5013045"/>
              <a:gd name="connsiteX6" fmla="*/ 6400189 w 7528575"/>
              <a:gd name="connsiteY6" fmla="*/ 2150836 h 5013045"/>
              <a:gd name="connsiteX0" fmla="*/ 5999123 w 7127509"/>
              <a:gd name="connsiteY0" fmla="*/ 2150836 h 5013045"/>
              <a:gd name="connsiteX1" fmla="*/ 7127509 w 7127509"/>
              <a:gd name="connsiteY1" fmla="*/ 4525966 h 5013045"/>
              <a:gd name="connsiteX2" fmla="*/ 1344129 w 7127509"/>
              <a:gd name="connsiteY2" fmla="*/ 5013045 h 5013045"/>
              <a:gd name="connsiteX3" fmla="*/ 1396380 w 7127509"/>
              <a:gd name="connsiteY3" fmla="*/ 2873883 h 5013045"/>
              <a:gd name="connsiteX4" fmla="*/ 0 w 7127509"/>
              <a:gd name="connsiteY4" fmla="*/ 1919608 h 5013045"/>
              <a:gd name="connsiteX5" fmla="*/ 5714580 w 7127509"/>
              <a:gd name="connsiteY5" fmla="*/ 11 h 5013045"/>
              <a:gd name="connsiteX6" fmla="*/ 5999123 w 7127509"/>
              <a:gd name="connsiteY6" fmla="*/ 2150836 h 5013045"/>
              <a:gd name="connsiteX0" fmla="*/ 5999123 w 7127509"/>
              <a:gd name="connsiteY0" fmla="*/ 2150836 h 5013045"/>
              <a:gd name="connsiteX1" fmla="*/ 7127509 w 7127509"/>
              <a:gd name="connsiteY1" fmla="*/ 4525966 h 5013045"/>
              <a:gd name="connsiteX2" fmla="*/ 1344129 w 7127509"/>
              <a:gd name="connsiteY2" fmla="*/ 5013045 h 5013045"/>
              <a:gd name="connsiteX3" fmla="*/ 1462745 w 7127509"/>
              <a:gd name="connsiteY3" fmla="*/ 3052271 h 5013045"/>
              <a:gd name="connsiteX4" fmla="*/ 0 w 7127509"/>
              <a:gd name="connsiteY4" fmla="*/ 1919608 h 5013045"/>
              <a:gd name="connsiteX5" fmla="*/ 5714580 w 7127509"/>
              <a:gd name="connsiteY5" fmla="*/ 11 h 5013045"/>
              <a:gd name="connsiteX6" fmla="*/ 5999123 w 7127509"/>
              <a:gd name="connsiteY6" fmla="*/ 2150836 h 5013045"/>
              <a:gd name="connsiteX0" fmla="*/ 5685401 w 6813787"/>
              <a:gd name="connsiteY0" fmla="*/ 2150834 h 5013043"/>
              <a:gd name="connsiteX1" fmla="*/ 6813787 w 6813787"/>
              <a:gd name="connsiteY1" fmla="*/ 4525964 h 5013043"/>
              <a:gd name="connsiteX2" fmla="*/ 1030407 w 6813787"/>
              <a:gd name="connsiteY2" fmla="*/ 5013043 h 5013043"/>
              <a:gd name="connsiteX3" fmla="*/ 1149023 w 6813787"/>
              <a:gd name="connsiteY3" fmla="*/ 3052269 h 5013043"/>
              <a:gd name="connsiteX4" fmla="*/ 0 w 6813787"/>
              <a:gd name="connsiteY4" fmla="*/ 2233569 h 5013043"/>
              <a:gd name="connsiteX5" fmla="*/ 5400858 w 6813787"/>
              <a:gd name="connsiteY5" fmla="*/ 9 h 5013043"/>
              <a:gd name="connsiteX6" fmla="*/ 5685401 w 6813787"/>
              <a:gd name="connsiteY6" fmla="*/ 2150834 h 5013043"/>
              <a:gd name="connsiteX0" fmla="*/ 5685401 w 6813787"/>
              <a:gd name="connsiteY0" fmla="*/ 1423015 h 4285224"/>
              <a:gd name="connsiteX1" fmla="*/ 6813787 w 6813787"/>
              <a:gd name="connsiteY1" fmla="*/ 3798145 h 4285224"/>
              <a:gd name="connsiteX2" fmla="*/ 1030407 w 6813787"/>
              <a:gd name="connsiteY2" fmla="*/ 4285224 h 4285224"/>
              <a:gd name="connsiteX3" fmla="*/ 1149023 w 6813787"/>
              <a:gd name="connsiteY3" fmla="*/ 2324450 h 4285224"/>
              <a:gd name="connsiteX4" fmla="*/ 0 w 6813787"/>
              <a:gd name="connsiteY4" fmla="*/ 1505750 h 4285224"/>
              <a:gd name="connsiteX5" fmla="*/ 5636150 w 6813787"/>
              <a:gd name="connsiteY5" fmla="*/ 14 h 4285224"/>
              <a:gd name="connsiteX6" fmla="*/ 5685401 w 6813787"/>
              <a:gd name="connsiteY6" fmla="*/ 1423015 h 4285224"/>
              <a:gd name="connsiteX0" fmla="*/ 5685401 w 6813787"/>
              <a:gd name="connsiteY0" fmla="*/ 1547716 h 4409925"/>
              <a:gd name="connsiteX1" fmla="*/ 6813787 w 6813787"/>
              <a:gd name="connsiteY1" fmla="*/ 3922846 h 4409925"/>
              <a:gd name="connsiteX2" fmla="*/ 1030407 w 6813787"/>
              <a:gd name="connsiteY2" fmla="*/ 4409925 h 4409925"/>
              <a:gd name="connsiteX3" fmla="*/ 1149023 w 6813787"/>
              <a:gd name="connsiteY3" fmla="*/ 2449151 h 4409925"/>
              <a:gd name="connsiteX4" fmla="*/ 0 w 6813787"/>
              <a:gd name="connsiteY4" fmla="*/ 1630451 h 4409925"/>
              <a:gd name="connsiteX5" fmla="*/ 871983 w 6813787"/>
              <a:gd name="connsiteY5" fmla="*/ 116225 h 4409925"/>
              <a:gd name="connsiteX6" fmla="*/ 5636150 w 6813787"/>
              <a:gd name="connsiteY6" fmla="*/ 124715 h 4409925"/>
              <a:gd name="connsiteX7" fmla="*/ 5685401 w 6813787"/>
              <a:gd name="connsiteY7" fmla="*/ 1547716 h 4409925"/>
              <a:gd name="connsiteX0" fmla="*/ 5685401 w 6813787"/>
              <a:gd name="connsiteY0" fmla="*/ 1431491 h 4293700"/>
              <a:gd name="connsiteX1" fmla="*/ 6813787 w 6813787"/>
              <a:gd name="connsiteY1" fmla="*/ 3806621 h 4293700"/>
              <a:gd name="connsiteX2" fmla="*/ 1030407 w 6813787"/>
              <a:gd name="connsiteY2" fmla="*/ 4293700 h 4293700"/>
              <a:gd name="connsiteX3" fmla="*/ 1149023 w 6813787"/>
              <a:gd name="connsiteY3" fmla="*/ 2332926 h 4293700"/>
              <a:gd name="connsiteX4" fmla="*/ 0 w 6813787"/>
              <a:gd name="connsiteY4" fmla="*/ 1514226 h 4293700"/>
              <a:gd name="connsiteX5" fmla="*/ 871983 w 6813787"/>
              <a:gd name="connsiteY5" fmla="*/ 0 h 4293700"/>
              <a:gd name="connsiteX6" fmla="*/ 5636150 w 6813787"/>
              <a:gd name="connsiteY6" fmla="*/ 8490 h 4293700"/>
              <a:gd name="connsiteX7" fmla="*/ 5685401 w 6813787"/>
              <a:gd name="connsiteY7" fmla="*/ 1431491 h 4293700"/>
              <a:gd name="connsiteX0" fmla="*/ 5685401 w 6813787"/>
              <a:gd name="connsiteY0" fmla="*/ 1431491 h 4293700"/>
              <a:gd name="connsiteX1" fmla="*/ 6813787 w 6813787"/>
              <a:gd name="connsiteY1" fmla="*/ 3806621 h 4293700"/>
              <a:gd name="connsiteX2" fmla="*/ 1030407 w 6813787"/>
              <a:gd name="connsiteY2" fmla="*/ 4293700 h 4293700"/>
              <a:gd name="connsiteX3" fmla="*/ 1149023 w 6813787"/>
              <a:gd name="connsiteY3" fmla="*/ 2332926 h 4293700"/>
              <a:gd name="connsiteX4" fmla="*/ 0 w 6813787"/>
              <a:gd name="connsiteY4" fmla="*/ 1514226 h 4293700"/>
              <a:gd name="connsiteX5" fmla="*/ 871983 w 6813787"/>
              <a:gd name="connsiteY5" fmla="*/ 0 h 4293700"/>
              <a:gd name="connsiteX6" fmla="*/ 5636150 w 6813787"/>
              <a:gd name="connsiteY6" fmla="*/ 8490 h 4293700"/>
              <a:gd name="connsiteX7" fmla="*/ 5685401 w 6813787"/>
              <a:gd name="connsiteY7" fmla="*/ 1431491 h 4293700"/>
              <a:gd name="connsiteX0" fmla="*/ 5685401 w 6813787"/>
              <a:gd name="connsiteY0" fmla="*/ 1431491 h 4293700"/>
              <a:gd name="connsiteX1" fmla="*/ 6813787 w 6813787"/>
              <a:gd name="connsiteY1" fmla="*/ 3806621 h 4293700"/>
              <a:gd name="connsiteX2" fmla="*/ 1030407 w 6813787"/>
              <a:gd name="connsiteY2" fmla="*/ 4293700 h 4293700"/>
              <a:gd name="connsiteX3" fmla="*/ 1149023 w 6813787"/>
              <a:gd name="connsiteY3" fmla="*/ 2332926 h 4293700"/>
              <a:gd name="connsiteX4" fmla="*/ 0 w 6813787"/>
              <a:gd name="connsiteY4" fmla="*/ 1514226 h 4293700"/>
              <a:gd name="connsiteX5" fmla="*/ 871983 w 6813787"/>
              <a:gd name="connsiteY5" fmla="*/ 0 h 4293700"/>
              <a:gd name="connsiteX6" fmla="*/ 5636150 w 6813787"/>
              <a:gd name="connsiteY6" fmla="*/ 8490 h 4293700"/>
              <a:gd name="connsiteX7" fmla="*/ 5685401 w 6813787"/>
              <a:gd name="connsiteY7" fmla="*/ 1431491 h 4293700"/>
              <a:gd name="connsiteX0" fmla="*/ 5793998 w 6813787"/>
              <a:gd name="connsiteY0" fmla="*/ 1595607 h 4293700"/>
              <a:gd name="connsiteX1" fmla="*/ 6813787 w 6813787"/>
              <a:gd name="connsiteY1" fmla="*/ 3806621 h 4293700"/>
              <a:gd name="connsiteX2" fmla="*/ 1030407 w 6813787"/>
              <a:gd name="connsiteY2" fmla="*/ 4293700 h 4293700"/>
              <a:gd name="connsiteX3" fmla="*/ 1149023 w 6813787"/>
              <a:gd name="connsiteY3" fmla="*/ 2332926 h 4293700"/>
              <a:gd name="connsiteX4" fmla="*/ 0 w 6813787"/>
              <a:gd name="connsiteY4" fmla="*/ 1514226 h 4293700"/>
              <a:gd name="connsiteX5" fmla="*/ 871983 w 6813787"/>
              <a:gd name="connsiteY5" fmla="*/ 0 h 4293700"/>
              <a:gd name="connsiteX6" fmla="*/ 5636150 w 6813787"/>
              <a:gd name="connsiteY6" fmla="*/ 8490 h 4293700"/>
              <a:gd name="connsiteX7" fmla="*/ 5793998 w 6813787"/>
              <a:gd name="connsiteY7" fmla="*/ 1595607 h 4293700"/>
              <a:gd name="connsiteX0" fmla="*/ 5793998 w 5793998"/>
              <a:gd name="connsiteY0" fmla="*/ 1595607 h 4648615"/>
              <a:gd name="connsiteX1" fmla="*/ 5233108 w 5793998"/>
              <a:gd name="connsiteY1" fmla="*/ 4648615 h 4648615"/>
              <a:gd name="connsiteX2" fmla="*/ 1030407 w 5793998"/>
              <a:gd name="connsiteY2" fmla="*/ 4293700 h 4648615"/>
              <a:gd name="connsiteX3" fmla="*/ 1149023 w 5793998"/>
              <a:gd name="connsiteY3" fmla="*/ 2332926 h 4648615"/>
              <a:gd name="connsiteX4" fmla="*/ 0 w 5793998"/>
              <a:gd name="connsiteY4" fmla="*/ 1514226 h 4648615"/>
              <a:gd name="connsiteX5" fmla="*/ 871983 w 5793998"/>
              <a:gd name="connsiteY5" fmla="*/ 0 h 4648615"/>
              <a:gd name="connsiteX6" fmla="*/ 5636150 w 5793998"/>
              <a:gd name="connsiteY6" fmla="*/ 8490 h 4648615"/>
              <a:gd name="connsiteX7" fmla="*/ 5793998 w 5793998"/>
              <a:gd name="connsiteY7" fmla="*/ 1595607 h 4648615"/>
              <a:gd name="connsiteX0" fmla="*/ 5793998 w 5793998"/>
              <a:gd name="connsiteY0" fmla="*/ 1595607 h 4648615"/>
              <a:gd name="connsiteX1" fmla="*/ 5233108 w 5793998"/>
              <a:gd name="connsiteY1" fmla="*/ 4648615 h 4648615"/>
              <a:gd name="connsiteX2" fmla="*/ 1114871 w 5793998"/>
              <a:gd name="connsiteY2" fmla="*/ 4015414 h 4648615"/>
              <a:gd name="connsiteX3" fmla="*/ 1149023 w 5793998"/>
              <a:gd name="connsiteY3" fmla="*/ 2332926 h 4648615"/>
              <a:gd name="connsiteX4" fmla="*/ 0 w 5793998"/>
              <a:gd name="connsiteY4" fmla="*/ 1514226 h 4648615"/>
              <a:gd name="connsiteX5" fmla="*/ 871983 w 5793998"/>
              <a:gd name="connsiteY5" fmla="*/ 0 h 4648615"/>
              <a:gd name="connsiteX6" fmla="*/ 5636150 w 5793998"/>
              <a:gd name="connsiteY6" fmla="*/ 8490 h 4648615"/>
              <a:gd name="connsiteX7" fmla="*/ 5793998 w 5793998"/>
              <a:gd name="connsiteY7" fmla="*/ 1595607 h 464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3998" h="4648615">
                <a:moveTo>
                  <a:pt x="5793998" y="1595607"/>
                </a:moveTo>
                <a:lnTo>
                  <a:pt x="5233108" y="4648615"/>
                </a:lnTo>
                <a:lnTo>
                  <a:pt x="1114871" y="4015414"/>
                </a:lnTo>
                <a:lnTo>
                  <a:pt x="1149023" y="2332926"/>
                </a:lnTo>
                <a:lnTo>
                  <a:pt x="0" y="1514226"/>
                </a:lnTo>
                <a:cubicBezTo>
                  <a:pt x="103649" y="1354932"/>
                  <a:pt x="505772" y="679089"/>
                  <a:pt x="871983" y="0"/>
                </a:cubicBezTo>
                <a:lnTo>
                  <a:pt x="5636150" y="8490"/>
                </a:lnTo>
                <a:lnTo>
                  <a:pt x="5793998" y="1595607"/>
                </a:lnTo>
                <a:close/>
              </a:path>
            </a:pathLst>
          </a:custGeom>
          <a:solidFill>
            <a:srgbClr val="DCE6F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Съседни стени</a:t>
            </a:r>
          </a:p>
          <a:p>
            <a:pPr lvl="1"/>
            <a:r>
              <a:rPr lang="bg-BG" dirty="0"/>
              <a:t>Първа стена: е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/>
              <a:t>стена</a:t>
            </a:r>
          </a:p>
          <a:p>
            <a:pPr lvl="1"/>
            <a:r>
              <a:rPr lang="bg-BG" dirty="0"/>
              <a:t>Съседна стена: е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/>
              <a:t>близнак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/>
              <a:t>стена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76799" y="2240640"/>
            <a:ext cx="93483" cy="889236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10200" y="3115964"/>
            <a:ext cx="360080" cy="1665586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19282" y="3074234"/>
            <a:ext cx="740328" cy="4173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70282" y="2779986"/>
            <a:ext cx="630518" cy="3498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43200" y="3491534"/>
            <a:ext cx="16410" cy="943811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59610" y="3115964"/>
            <a:ext cx="3010669" cy="37557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69935" y="3210577"/>
            <a:ext cx="2795239" cy="3419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217446">
            <a:off x="4200951" y="3317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94781" y="3867150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bg-BG" dirty="0"/>
              <a:t>стена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87407" y="3046665"/>
            <a:ext cx="2776652" cy="360556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157446">
            <a:off x="3591933" y="2908952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близнак(</a:t>
            </a:r>
            <a:r>
              <a:rPr lang="en-US" dirty="0"/>
              <a:t>e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2419350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/>
              <a:t>близнак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/>
              <a:t>стена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019282" y="2240640"/>
            <a:ext cx="571518" cy="833594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90800" y="2240640"/>
            <a:ext cx="30732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43200" y="4435345"/>
            <a:ext cx="2667001" cy="346205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70279" y="3115964"/>
            <a:ext cx="516219" cy="59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10201" y="4781550"/>
            <a:ext cx="180039" cy="24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213141" y="4435345"/>
            <a:ext cx="530059" cy="3462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489223" y="3066535"/>
            <a:ext cx="530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2389446" y="1962150"/>
            <a:ext cx="201355" cy="2784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676799" y="1962150"/>
            <a:ext cx="190601" cy="2784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77057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 rot="21157446">
            <a:off x="4098812" y="20194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z="1400" dirty="0">
                <a:latin typeface="Calibri Light" panose="020F0302020204030204" pitchFamily="34" charset="0"/>
              </a:rPr>
              <a:t>?</a:t>
            </a:r>
          </a:p>
        </p:txBody>
      </p:sp>
      <p:pic>
        <p:nvPicPr>
          <p:cNvPr id="2" name="Picture 2" descr="Travolta Lost Sticker - Travolta Lost Travolta Lost - Discover &amp;amp; Share GIFs">
            <a:extLst>
              <a:ext uri="{FF2B5EF4-FFF2-40B4-BE49-F238E27FC236}">
                <a16:creationId xmlns:a16="http://schemas.microsoft.com/office/drawing/2014/main" id="{FC2547FC-7D0B-4CCA-96A8-6E7B4776D5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851">
            <a:off x="4015105" y="1638533"/>
            <a:ext cx="656583" cy="6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Граничен </a:t>
            </a:r>
            <a:r>
              <a:rPr lang="bg-BG" dirty="0" err="1"/>
              <a:t>полуръб</a:t>
            </a:r>
            <a:endParaRPr lang="bg-BG" b="0" dirty="0"/>
          </a:p>
          <a:p>
            <a:pPr lvl="1"/>
            <a:r>
              <a:rPr lang="bg-BG" dirty="0" err="1"/>
              <a:t>Полуръбове</a:t>
            </a:r>
            <a:r>
              <a:rPr lang="bg-BG" dirty="0"/>
              <a:t>, отвъд които няма мрежа</a:t>
            </a:r>
          </a:p>
          <a:p>
            <a:pPr lvl="1"/>
            <a:r>
              <a:rPr lang="bg-BG" dirty="0"/>
              <a:t>Липсва е 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bg-BG" dirty="0"/>
              <a:t>близнак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1033141" y="1735778"/>
            <a:ext cx="10992324" cy="3571051"/>
          </a:xfrm>
          <a:custGeom>
            <a:avLst/>
            <a:gdLst>
              <a:gd name="connsiteX0" fmla="*/ 4699000 w 5651500"/>
              <a:gd name="connsiteY0" fmla="*/ 0 h 4038600"/>
              <a:gd name="connsiteX1" fmla="*/ 5651500 w 5651500"/>
              <a:gd name="connsiteY1" fmla="*/ 2006600 h 4038600"/>
              <a:gd name="connsiteX2" fmla="*/ 3429000 w 5651500"/>
              <a:gd name="connsiteY2" fmla="*/ 4038600 h 4038600"/>
              <a:gd name="connsiteX3" fmla="*/ 0 w 5651500"/>
              <a:gd name="connsiteY3" fmla="*/ 3683000 h 4038600"/>
              <a:gd name="connsiteX4" fmla="*/ 63500 w 5651500"/>
              <a:gd name="connsiteY4" fmla="*/ 698500 h 4038600"/>
              <a:gd name="connsiteX5" fmla="*/ 4699000 w 5651500"/>
              <a:gd name="connsiteY5" fmla="*/ 0 h 4038600"/>
              <a:gd name="connsiteX0" fmla="*/ 4699000 w 5634874"/>
              <a:gd name="connsiteY0" fmla="*/ 0 h 4038600"/>
              <a:gd name="connsiteX1" fmla="*/ 5634874 w 5634874"/>
              <a:gd name="connsiteY1" fmla="*/ 1976674 h 4038600"/>
              <a:gd name="connsiteX2" fmla="*/ 3429000 w 5634874"/>
              <a:gd name="connsiteY2" fmla="*/ 4038600 h 4038600"/>
              <a:gd name="connsiteX3" fmla="*/ 0 w 5634874"/>
              <a:gd name="connsiteY3" fmla="*/ 3683000 h 4038600"/>
              <a:gd name="connsiteX4" fmla="*/ 63500 w 5634874"/>
              <a:gd name="connsiteY4" fmla="*/ 698500 h 4038600"/>
              <a:gd name="connsiteX5" fmla="*/ 4699000 w 5634874"/>
              <a:gd name="connsiteY5" fmla="*/ 0 h 4038600"/>
              <a:gd name="connsiteX0" fmla="*/ 4699000 w 10014510"/>
              <a:gd name="connsiteY0" fmla="*/ 3260164 h 7298764"/>
              <a:gd name="connsiteX1" fmla="*/ 10014510 w 10014510"/>
              <a:gd name="connsiteY1" fmla="*/ 0 h 7298764"/>
              <a:gd name="connsiteX2" fmla="*/ 3429000 w 10014510"/>
              <a:gd name="connsiteY2" fmla="*/ 7298764 h 7298764"/>
              <a:gd name="connsiteX3" fmla="*/ 0 w 10014510"/>
              <a:gd name="connsiteY3" fmla="*/ 6943164 h 7298764"/>
              <a:gd name="connsiteX4" fmla="*/ 63500 w 10014510"/>
              <a:gd name="connsiteY4" fmla="*/ 3958664 h 7298764"/>
              <a:gd name="connsiteX5" fmla="*/ 4699000 w 10014510"/>
              <a:gd name="connsiteY5" fmla="*/ 3260164 h 7298764"/>
              <a:gd name="connsiteX0" fmla="*/ 9190935 w 14506445"/>
              <a:gd name="connsiteY0" fmla="*/ 3260164 h 7298764"/>
              <a:gd name="connsiteX1" fmla="*/ 14506445 w 14506445"/>
              <a:gd name="connsiteY1" fmla="*/ 0 h 7298764"/>
              <a:gd name="connsiteX2" fmla="*/ 7920935 w 14506445"/>
              <a:gd name="connsiteY2" fmla="*/ 7298764 h 7298764"/>
              <a:gd name="connsiteX3" fmla="*/ 0 w 14506445"/>
              <a:gd name="connsiteY3" fmla="*/ 1004284 h 7298764"/>
              <a:gd name="connsiteX4" fmla="*/ 4555435 w 14506445"/>
              <a:gd name="connsiteY4" fmla="*/ 3958664 h 7298764"/>
              <a:gd name="connsiteX5" fmla="*/ 9190935 w 14506445"/>
              <a:gd name="connsiteY5" fmla="*/ 3260164 h 7298764"/>
              <a:gd name="connsiteX0" fmla="*/ 9190935 w 14990240"/>
              <a:gd name="connsiteY0" fmla="*/ 3260164 h 8992796"/>
              <a:gd name="connsiteX1" fmla="*/ 14506445 w 14990240"/>
              <a:gd name="connsiteY1" fmla="*/ 0 h 8992796"/>
              <a:gd name="connsiteX2" fmla="*/ 14505270 w 14990240"/>
              <a:gd name="connsiteY2" fmla="*/ 8992796 h 8992796"/>
              <a:gd name="connsiteX3" fmla="*/ 7920935 w 14990240"/>
              <a:gd name="connsiteY3" fmla="*/ 7298764 h 8992796"/>
              <a:gd name="connsiteX4" fmla="*/ 0 w 14990240"/>
              <a:gd name="connsiteY4" fmla="*/ 1004284 h 8992796"/>
              <a:gd name="connsiteX5" fmla="*/ 4555435 w 14990240"/>
              <a:gd name="connsiteY5" fmla="*/ 3958664 h 8992796"/>
              <a:gd name="connsiteX6" fmla="*/ 9190935 w 14990240"/>
              <a:gd name="connsiteY6" fmla="*/ 3260164 h 8992796"/>
              <a:gd name="connsiteX0" fmla="*/ 9190935 w 15325804"/>
              <a:gd name="connsiteY0" fmla="*/ 3260164 h 8992796"/>
              <a:gd name="connsiteX1" fmla="*/ 14506445 w 15325804"/>
              <a:gd name="connsiteY1" fmla="*/ 0 h 8992796"/>
              <a:gd name="connsiteX2" fmla="*/ 14505270 w 15325804"/>
              <a:gd name="connsiteY2" fmla="*/ 8992796 h 8992796"/>
              <a:gd name="connsiteX3" fmla="*/ 7920935 w 15325804"/>
              <a:gd name="connsiteY3" fmla="*/ 7298764 h 8992796"/>
              <a:gd name="connsiteX4" fmla="*/ 0 w 15325804"/>
              <a:gd name="connsiteY4" fmla="*/ 1004284 h 8992796"/>
              <a:gd name="connsiteX5" fmla="*/ 4555435 w 15325804"/>
              <a:gd name="connsiteY5" fmla="*/ 3958664 h 8992796"/>
              <a:gd name="connsiteX6" fmla="*/ 9190935 w 15325804"/>
              <a:gd name="connsiteY6" fmla="*/ 3260164 h 8992796"/>
              <a:gd name="connsiteX0" fmla="*/ 9243184 w 15378053"/>
              <a:gd name="connsiteY0" fmla="*/ 3260164 h 9101298"/>
              <a:gd name="connsiteX1" fmla="*/ 14558694 w 15378053"/>
              <a:gd name="connsiteY1" fmla="*/ 0 h 9101298"/>
              <a:gd name="connsiteX2" fmla="*/ 14557519 w 15378053"/>
              <a:gd name="connsiteY2" fmla="*/ 8992796 h 9101298"/>
              <a:gd name="connsiteX3" fmla="*/ 0 w 15378053"/>
              <a:gd name="connsiteY3" fmla="*/ 9101298 h 9101298"/>
              <a:gd name="connsiteX4" fmla="*/ 52249 w 15378053"/>
              <a:gd name="connsiteY4" fmla="*/ 1004284 h 9101298"/>
              <a:gd name="connsiteX5" fmla="*/ 4607684 w 15378053"/>
              <a:gd name="connsiteY5" fmla="*/ 3958664 h 9101298"/>
              <a:gd name="connsiteX6" fmla="*/ 9243184 w 15378053"/>
              <a:gd name="connsiteY6" fmla="*/ 3260164 h 9101298"/>
              <a:gd name="connsiteX0" fmla="*/ 9243184 w 14872389"/>
              <a:gd name="connsiteY0" fmla="*/ 2255880 h 8097014"/>
              <a:gd name="connsiteX1" fmla="*/ 10355526 w 14872389"/>
              <a:gd name="connsiteY1" fmla="*/ 1557214 h 8097014"/>
              <a:gd name="connsiteX2" fmla="*/ 14557519 w 14872389"/>
              <a:gd name="connsiteY2" fmla="*/ 7988512 h 8097014"/>
              <a:gd name="connsiteX3" fmla="*/ 0 w 14872389"/>
              <a:gd name="connsiteY3" fmla="*/ 8097014 h 8097014"/>
              <a:gd name="connsiteX4" fmla="*/ 52249 w 14872389"/>
              <a:gd name="connsiteY4" fmla="*/ 0 h 8097014"/>
              <a:gd name="connsiteX5" fmla="*/ 4607684 w 14872389"/>
              <a:gd name="connsiteY5" fmla="*/ 2954380 h 8097014"/>
              <a:gd name="connsiteX6" fmla="*/ 9243184 w 14872389"/>
              <a:gd name="connsiteY6" fmla="*/ 2255880 h 8097014"/>
              <a:gd name="connsiteX0" fmla="*/ 9243184 w 14911326"/>
              <a:gd name="connsiteY0" fmla="*/ 2255880 h 8097014"/>
              <a:gd name="connsiteX1" fmla="*/ 10355526 w 14911326"/>
              <a:gd name="connsiteY1" fmla="*/ 1557214 h 8097014"/>
              <a:gd name="connsiteX2" fmla="*/ 14557519 w 14911326"/>
              <a:gd name="connsiteY2" fmla="*/ 7988512 h 8097014"/>
              <a:gd name="connsiteX3" fmla="*/ 0 w 14911326"/>
              <a:gd name="connsiteY3" fmla="*/ 8097014 h 8097014"/>
              <a:gd name="connsiteX4" fmla="*/ 52249 w 14911326"/>
              <a:gd name="connsiteY4" fmla="*/ 0 h 8097014"/>
              <a:gd name="connsiteX5" fmla="*/ 4607684 w 14911326"/>
              <a:gd name="connsiteY5" fmla="*/ 2954380 h 8097014"/>
              <a:gd name="connsiteX6" fmla="*/ 9243184 w 14911326"/>
              <a:gd name="connsiteY6" fmla="*/ 2255880 h 8097014"/>
              <a:gd name="connsiteX0" fmla="*/ 9243184 w 15211885"/>
              <a:gd name="connsiteY0" fmla="*/ 2255880 h 8097014"/>
              <a:gd name="connsiteX1" fmla="*/ 10355526 w 15211885"/>
              <a:gd name="connsiteY1" fmla="*/ 1557214 h 8097014"/>
              <a:gd name="connsiteX2" fmla="*/ 12616360 w 15211885"/>
              <a:gd name="connsiteY2" fmla="*/ 2732698 h 8097014"/>
              <a:gd name="connsiteX3" fmla="*/ 14557519 w 15211885"/>
              <a:gd name="connsiteY3" fmla="*/ 7988512 h 8097014"/>
              <a:gd name="connsiteX4" fmla="*/ 0 w 15211885"/>
              <a:gd name="connsiteY4" fmla="*/ 8097014 h 8097014"/>
              <a:gd name="connsiteX5" fmla="*/ 52249 w 15211885"/>
              <a:gd name="connsiteY5" fmla="*/ 0 h 8097014"/>
              <a:gd name="connsiteX6" fmla="*/ 4607684 w 15211885"/>
              <a:gd name="connsiteY6" fmla="*/ 2954380 h 8097014"/>
              <a:gd name="connsiteX7" fmla="*/ 9243184 w 15211885"/>
              <a:gd name="connsiteY7" fmla="*/ 2255880 h 8097014"/>
              <a:gd name="connsiteX0" fmla="*/ 9243184 w 15735871"/>
              <a:gd name="connsiteY0" fmla="*/ 2255880 h 8097014"/>
              <a:gd name="connsiteX1" fmla="*/ 10355526 w 15735871"/>
              <a:gd name="connsiteY1" fmla="*/ 1557214 h 8097014"/>
              <a:gd name="connsiteX2" fmla="*/ 12616360 w 15735871"/>
              <a:gd name="connsiteY2" fmla="*/ 2732698 h 8097014"/>
              <a:gd name="connsiteX3" fmla="*/ 14814199 w 15735871"/>
              <a:gd name="connsiteY3" fmla="*/ 2163477 h 8097014"/>
              <a:gd name="connsiteX4" fmla="*/ 14557519 w 15735871"/>
              <a:gd name="connsiteY4" fmla="*/ 7988512 h 8097014"/>
              <a:gd name="connsiteX5" fmla="*/ 0 w 15735871"/>
              <a:gd name="connsiteY5" fmla="*/ 8097014 h 8097014"/>
              <a:gd name="connsiteX6" fmla="*/ 52249 w 15735871"/>
              <a:gd name="connsiteY6" fmla="*/ 0 h 8097014"/>
              <a:gd name="connsiteX7" fmla="*/ 4607684 w 15735871"/>
              <a:gd name="connsiteY7" fmla="*/ 2954380 h 8097014"/>
              <a:gd name="connsiteX8" fmla="*/ 9243184 w 15735871"/>
              <a:gd name="connsiteY8" fmla="*/ 2255880 h 8097014"/>
              <a:gd name="connsiteX0" fmla="*/ 9243184 w 15735871"/>
              <a:gd name="connsiteY0" fmla="*/ 2255880 h 8097014"/>
              <a:gd name="connsiteX1" fmla="*/ 10355526 w 15735871"/>
              <a:gd name="connsiteY1" fmla="*/ 1557214 h 8097014"/>
              <a:gd name="connsiteX2" fmla="*/ 12616360 w 15735871"/>
              <a:gd name="connsiteY2" fmla="*/ 2732698 h 8097014"/>
              <a:gd name="connsiteX3" fmla="*/ 14814199 w 15735871"/>
              <a:gd name="connsiteY3" fmla="*/ 2163477 h 8097014"/>
              <a:gd name="connsiteX4" fmla="*/ 14557519 w 15735871"/>
              <a:gd name="connsiteY4" fmla="*/ 7988512 h 8097014"/>
              <a:gd name="connsiteX5" fmla="*/ 0 w 15735871"/>
              <a:gd name="connsiteY5" fmla="*/ 8097014 h 8097014"/>
              <a:gd name="connsiteX6" fmla="*/ 52249 w 15735871"/>
              <a:gd name="connsiteY6" fmla="*/ 0 h 8097014"/>
              <a:gd name="connsiteX7" fmla="*/ 4607684 w 15735871"/>
              <a:gd name="connsiteY7" fmla="*/ 2954380 h 8097014"/>
              <a:gd name="connsiteX8" fmla="*/ 9243184 w 15735871"/>
              <a:gd name="connsiteY8" fmla="*/ 2255880 h 8097014"/>
              <a:gd name="connsiteX0" fmla="*/ 9243184 w 15735871"/>
              <a:gd name="connsiteY0" fmla="*/ 2255880 h 8097014"/>
              <a:gd name="connsiteX1" fmla="*/ 10355526 w 15735871"/>
              <a:gd name="connsiteY1" fmla="*/ 1557214 h 8097014"/>
              <a:gd name="connsiteX2" fmla="*/ 12616360 w 15735871"/>
              <a:gd name="connsiteY2" fmla="*/ 2732698 h 8097014"/>
              <a:gd name="connsiteX3" fmla="*/ 14814199 w 15735871"/>
              <a:gd name="connsiteY3" fmla="*/ 2163477 h 8097014"/>
              <a:gd name="connsiteX4" fmla="*/ 14557519 w 15735871"/>
              <a:gd name="connsiteY4" fmla="*/ 7988512 h 8097014"/>
              <a:gd name="connsiteX5" fmla="*/ 0 w 15735871"/>
              <a:gd name="connsiteY5" fmla="*/ 8097014 h 8097014"/>
              <a:gd name="connsiteX6" fmla="*/ 52249 w 15735871"/>
              <a:gd name="connsiteY6" fmla="*/ 0 h 8097014"/>
              <a:gd name="connsiteX7" fmla="*/ 4607684 w 15735871"/>
              <a:gd name="connsiteY7" fmla="*/ 2954380 h 8097014"/>
              <a:gd name="connsiteX8" fmla="*/ 9243184 w 15735871"/>
              <a:gd name="connsiteY8" fmla="*/ 2255880 h 8097014"/>
              <a:gd name="connsiteX0" fmla="*/ 9243184 w 15735871"/>
              <a:gd name="connsiteY0" fmla="*/ 2255880 h 8097014"/>
              <a:gd name="connsiteX1" fmla="*/ 10355526 w 15735871"/>
              <a:gd name="connsiteY1" fmla="*/ 1557214 h 8097014"/>
              <a:gd name="connsiteX2" fmla="*/ 12616360 w 15735871"/>
              <a:gd name="connsiteY2" fmla="*/ 2732698 h 8097014"/>
              <a:gd name="connsiteX3" fmla="*/ 14814199 w 15735871"/>
              <a:gd name="connsiteY3" fmla="*/ 2163477 h 8097014"/>
              <a:gd name="connsiteX4" fmla="*/ 14557519 w 15735871"/>
              <a:gd name="connsiteY4" fmla="*/ 7988512 h 8097014"/>
              <a:gd name="connsiteX5" fmla="*/ 0 w 15735871"/>
              <a:gd name="connsiteY5" fmla="*/ 8097014 h 8097014"/>
              <a:gd name="connsiteX6" fmla="*/ 52249 w 15735871"/>
              <a:gd name="connsiteY6" fmla="*/ 0 h 8097014"/>
              <a:gd name="connsiteX7" fmla="*/ 4607684 w 15735871"/>
              <a:gd name="connsiteY7" fmla="*/ 2954380 h 8097014"/>
              <a:gd name="connsiteX8" fmla="*/ 9243184 w 15735871"/>
              <a:gd name="connsiteY8" fmla="*/ 2255880 h 8097014"/>
              <a:gd name="connsiteX0" fmla="*/ 9243184 w 15735871"/>
              <a:gd name="connsiteY0" fmla="*/ 2255880 h 8097014"/>
              <a:gd name="connsiteX1" fmla="*/ 10355526 w 15735871"/>
              <a:gd name="connsiteY1" fmla="*/ 1557214 h 8097014"/>
              <a:gd name="connsiteX2" fmla="*/ 12616360 w 15735871"/>
              <a:gd name="connsiteY2" fmla="*/ 2732698 h 8097014"/>
              <a:gd name="connsiteX3" fmla="*/ 14814199 w 15735871"/>
              <a:gd name="connsiteY3" fmla="*/ 2163477 h 8097014"/>
              <a:gd name="connsiteX4" fmla="*/ 14557519 w 15735871"/>
              <a:gd name="connsiteY4" fmla="*/ 7988512 h 8097014"/>
              <a:gd name="connsiteX5" fmla="*/ 0 w 15735871"/>
              <a:gd name="connsiteY5" fmla="*/ 8097014 h 8097014"/>
              <a:gd name="connsiteX6" fmla="*/ 52249 w 15735871"/>
              <a:gd name="connsiteY6" fmla="*/ 0 h 8097014"/>
              <a:gd name="connsiteX7" fmla="*/ 4607684 w 15735871"/>
              <a:gd name="connsiteY7" fmla="*/ 2954380 h 8097014"/>
              <a:gd name="connsiteX8" fmla="*/ 9243184 w 15735871"/>
              <a:gd name="connsiteY8" fmla="*/ 2255880 h 8097014"/>
              <a:gd name="connsiteX0" fmla="*/ 9243184 w 15735871"/>
              <a:gd name="connsiteY0" fmla="*/ 2255880 h 8097014"/>
              <a:gd name="connsiteX1" fmla="*/ 10355526 w 15735871"/>
              <a:gd name="connsiteY1" fmla="*/ 1557214 h 8097014"/>
              <a:gd name="connsiteX2" fmla="*/ 12616360 w 15735871"/>
              <a:gd name="connsiteY2" fmla="*/ 2732698 h 8097014"/>
              <a:gd name="connsiteX3" fmla="*/ 14814199 w 15735871"/>
              <a:gd name="connsiteY3" fmla="*/ 2163477 h 8097014"/>
              <a:gd name="connsiteX4" fmla="*/ 14557519 w 15735871"/>
              <a:gd name="connsiteY4" fmla="*/ 7988512 h 8097014"/>
              <a:gd name="connsiteX5" fmla="*/ 0 w 15735871"/>
              <a:gd name="connsiteY5" fmla="*/ 8097014 h 8097014"/>
              <a:gd name="connsiteX6" fmla="*/ 52249 w 15735871"/>
              <a:gd name="connsiteY6" fmla="*/ 0 h 8097014"/>
              <a:gd name="connsiteX7" fmla="*/ 3504148 w 15735871"/>
              <a:gd name="connsiteY7" fmla="*/ 1916814 h 8097014"/>
              <a:gd name="connsiteX8" fmla="*/ 4607684 w 15735871"/>
              <a:gd name="connsiteY8" fmla="*/ 2954380 h 8097014"/>
              <a:gd name="connsiteX9" fmla="*/ 9243184 w 15735871"/>
              <a:gd name="connsiteY9" fmla="*/ 2255880 h 8097014"/>
              <a:gd name="connsiteX0" fmla="*/ 9243184 w 15735871"/>
              <a:gd name="connsiteY0" fmla="*/ 2255880 h 8097014"/>
              <a:gd name="connsiteX1" fmla="*/ 10355526 w 15735871"/>
              <a:gd name="connsiteY1" fmla="*/ 1557214 h 8097014"/>
              <a:gd name="connsiteX2" fmla="*/ 12616360 w 15735871"/>
              <a:gd name="connsiteY2" fmla="*/ 2732698 h 8097014"/>
              <a:gd name="connsiteX3" fmla="*/ 14814199 w 15735871"/>
              <a:gd name="connsiteY3" fmla="*/ 2163477 h 8097014"/>
              <a:gd name="connsiteX4" fmla="*/ 14557519 w 15735871"/>
              <a:gd name="connsiteY4" fmla="*/ 7988512 h 8097014"/>
              <a:gd name="connsiteX5" fmla="*/ 0 w 15735871"/>
              <a:gd name="connsiteY5" fmla="*/ 8097014 h 8097014"/>
              <a:gd name="connsiteX6" fmla="*/ 52249 w 15735871"/>
              <a:gd name="connsiteY6" fmla="*/ 0 h 8097014"/>
              <a:gd name="connsiteX7" fmla="*/ 3472062 w 15735871"/>
              <a:gd name="connsiteY7" fmla="*/ 2201426 h 8097014"/>
              <a:gd name="connsiteX8" fmla="*/ 4607684 w 15735871"/>
              <a:gd name="connsiteY8" fmla="*/ 2954380 h 8097014"/>
              <a:gd name="connsiteX9" fmla="*/ 9243184 w 15735871"/>
              <a:gd name="connsiteY9" fmla="*/ 2255880 h 8097014"/>
              <a:gd name="connsiteX0" fmla="*/ 9243184 w 15735871"/>
              <a:gd name="connsiteY0" fmla="*/ 698666 h 6539800"/>
              <a:gd name="connsiteX1" fmla="*/ 10355526 w 15735871"/>
              <a:gd name="connsiteY1" fmla="*/ 0 h 6539800"/>
              <a:gd name="connsiteX2" fmla="*/ 12616360 w 15735871"/>
              <a:gd name="connsiteY2" fmla="*/ 1175484 h 6539800"/>
              <a:gd name="connsiteX3" fmla="*/ 14814199 w 15735871"/>
              <a:gd name="connsiteY3" fmla="*/ 606263 h 6539800"/>
              <a:gd name="connsiteX4" fmla="*/ 14557519 w 15735871"/>
              <a:gd name="connsiteY4" fmla="*/ 6431298 h 6539800"/>
              <a:gd name="connsiteX5" fmla="*/ 0 w 15735871"/>
              <a:gd name="connsiteY5" fmla="*/ 6539800 h 6539800"/>
              <a:gd name="connsiteX6" fmla="*/ 1078977 w 15735871"/>
              <a:gd name="connsiteY6" fmla="*/ 2484260 h 6539800"/>
              <a:gd name="connsiteX7" fmla="*/ 3472062 w 15735871"/>
              <a:gd name="connsiteY7" fmla="*/ 644212 h 6539800"/>
              <a:gd name="connsiteX8" fmla="*/ 4607684 w 15735871"/>
              <a:gd name="connsiteY8" fmla="*/ 1397166 h 6539800"/>
              <a:gd name="connsiteX9" fmla="*/ 9243184 w 15735871"/>
              <a:gd name="connsiteY9" fmla="*/ 698666 h 6539800"/>
              <a:gd name="connsiteX0" fmla="*/ 10478466 w 16971153"/>
              <a:gd name="connsiteY0" fmla="*/ 698666 h 6520826"/>
              <a:gd name="connsiteX1" fmla="*/ 11590808 w 16971153"/>
              <a:gd name="connsiteY1" fmla="*/ 0 h 6520826"/>
              <a:gd name="connsiteX2" fmla="*/ 13851642 w 16971153"/>
              <a:gd name="connsiteY2" fmla="*/ 1175484 h 6520826"/>
              <a:gd name="connsiteX3" fmla="*/ 16049481 w 16971153"/>
              <a:gd name="connsiteY3" fmla="*/ 606263 h 6520826"/>
              <a:gd name="connsiteX4" fmla="*/ 15792801 w 16971153"/>
              <a:gd name="connsiteY4" fmla="*/ 6431298 h 6520826"/>
              <a:gd name="connsiteX5" fmla="*/ 0 w 16971153"/>
              <a:gd name="connsiteY5" fmla="*/ 6520826 h 6520826"/>
              <a:gd name="connsiteX6" fmla="*/ 2314259 w 16971153"/>
              <a:gd name="connsiteY6" fmla="*/ 2484260 h 6520826"/>
              <a:gd name="connsiteX7" fmla="*/ 4707344 w 16971153"/>
              <a:gd name="connsiteY7" fmla="*/ 644212 h 6520826"/>
              <a:gd name="connsiteX8" fmla="*/ 5842966 w 16971153"/>
              <a:gd name="connsiteY8" fmla="*/ 1397166 h 6520826"/>
              <a:gd name="connsiteX9" fmla="*/ 10478466 w 16971153"/>
              <a:gd name="connsiteY9" fmla="*/ 698666 h 652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71153" h="6520826">
                <a:moveTo>
                  <a:pt x="10478466" y="698666"/>
                </a:moveTo>
                <a:lnTo>
                  <a:pt x="11590808" y="0"/>
                </a:lnTo>
                <a:cubicBezTo>
                  <a:pt x="12094179" y="307159"/>
                  <a:pt x="12862543" y="691796"/>
                  <a:pt x="13851642" y="1175484"/>
                </a:cubicBezTo>
                <a:lnTo>
                  <a:pt x="16049481" y="606263"/>
                </a:lnTo>
                <a:cubicBezTo>
                  <a:pt x="16373007" y="1482232"/>
                  <a:pt x="18093387" y="5802882"/>
                  <a:pt x="15792801" y="6431298"/>
                </a:cubicBezTo>
                <a:lnTo>
                  <a:pt x="0" y="6520826"/>
                </a:lnTo>
                <a:lnTo>
                  <a:pt x="2314259" y="2484260"/>
                </a:lnTo>
                <a:lnTo>
                  <a:pt x="4707344" y="644212"/>
                </a:lnTo>
                <a:lnTo>
                  <a:pt x="5842966" y="1397166"/>
                </a:lnTo>
                <a:lnTo>
                  <a:pt x="10478466" y="698666"/>
                </a:lnTo>
                <a:close/>
              </a:path>
            </a:pathLst>
          </a:custGeom>
          <a:solidFill>
            <a:srgbClr val="DCE6F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62542" y="3210330"/>
            <a:ext cx="740328" cy="20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91848" y="4128390"/>
            <a:ext cx="411294" cy="347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70279" y="2125350"/>
            <a:ext cx="588100" cy="1072142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19282" y="2083620"/>
            <a:ext cx="740328" cy="41730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10255" y="4128390"/>
            <a:ext cx="2220985" cy="20865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70279" y="1749780"/>
            <a:ext cx="690973" cy="38948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0255" y="2500920"/>
            <a:ext cx="49355" cy="162747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31240" y="3197492"/>
            <a:ext cx="1431302" cy="1139549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1240" y="4337040"/>
            <a:ext cx="197421" cy="2921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84449" y="2227220"/>
            <a:ext cx="2795239" cy="3419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217446">
            <a:off x="4132027" y="23286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61252" y="1749780"/>
            <a:ext cx="1468721" cy="636406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929973" y="2067983"/>
            <a:ext cx="1437548" cy="318204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29973" y="2398205"/>
            <a:ext cx="139252" cy="6307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57200" y="2083620"/>
            <a:ext cx="1562082" cy="102153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-381000" y="3105150"/>
            <a:ext cx="838200" cy="1231891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7200" y="3105150"/>
            <a:ext cx="287697" cy="4818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59610" y="2125350"/>
            <a:ext cx="3010669" cy="37557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74859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Обхождане на стени около възел</a:t>
            </a:r>
          </a:p>
          <a:p>
            <a:pPr lvl="1"/>
            <a:r>
              <a:rPr lang="bg-BG" dirty="0"/>
              <a:t>Чрез обхождане на </a:t>
            </a:r>
            <a:r>
              <a:rPr lang="bg-BG" dirty="0" err="1"/>
              <a:t>полуръбовете</a:t>
            </a:r>
            <a:endParaRPr lang="bg-BG" dirty="0"/>
          </a:p>
        </p:txBody>
      </p:sp>
      <p:sp>
        <p:nvSpPr>
          <p:cNvPr id="34" name="TextBox 33"/>
          <p:cNvSpPr txBox="1"/>
          <p:nvPr/>
        </p:nvSpPr>
        <p:spPr>
          <a:xfrm rot="18497480">
            <a:off x="4046478" y="2136287"/>
            <a:ext cx="177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sz="1600" dirty="0"/>
              <a:t>(пред</a:t>
            </a:r>
            <a:r>
              <a:rPr lang="bg-BG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sz="1600" dirty="0"/>
              <a:t>близнак)</a:t>
            </a:r>
            <a:r>
              <a:rPr lang="bg-BG" sz="1600" baseline="30000" dirty="0"/>
              <a:t>3</a:t>
            </a:r>
            <a:endParaRPr lang="en-US" sz="1600" baseline="30000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547549" y="1452314"/>
            <a:ext cx="1355078" cy="1695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7549" y="3133497"/>
            <a:ext cx="636144" cy="1639644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7549" y="3147760"/>
            <a:ext cx="3352649" cy="713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890932" y="3133498"/>
            <a:ext cx="2656618" cy="597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1890932" y="3233340"/>
            <a:ext cx="2570652" cy="5856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3620" y="4176633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cs typeface="Lucida Sans Unicode" panose="020B0602030504020204" pitchFamily="34" charset="0"/>
              </a:rPr>
              <a:t>стена</a:t>
            </a:r>
            <a:endParaRPr lang="en-US" dirty="0">
              <a:cs typeface="Lucida Sans Unicode" panose="020B0602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50200" y="3899634"/>
            <a:ext cx="148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cs typeface="Lucida Sans Unicode" panose="020B0602030504020204" pitchFamily="34" charset="0"/>
              </a:defRPr>
            </a:lvl1pPr>
          </a:lstStyle>
          <a:p>
            <a:r>
              <a:rPr lang="bg-BG" sz="2400" dirty="0"/>
              <a:t>Стена №0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24279" y="3743672"/>
            <a:ext cx="148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cs typeface="Lucida Sans Unicode" panose="020B0602030504020204" pitchFamily="34" charset="0"/>
              </a:defRPr>
            </a:lvl1pPr>
          </a:lstStyle>
          <a:p>
            <a:r>
              <a:rPr lang="bg-BG" sz="2400" dirty="0"/>
              <a:t>Стена №1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0736" y="1834076"/>
            <a:ext cx="148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cs typeface="Lucida Sans Unicode" panose="020B0602030504020204" pitchFamily="34" charset="0"/>
              </a:defRPr>
            </a:lvl1pPr>
          </a:lstStyle>
          <a:p>
            <a:r>
              <a:rPr lang="bg-BG" sz="2400" dirty="0"/>
              <a:t>Стена №2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39016" y="1187750"/>
            <a:ext cx="148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>
                <a:cs typeface="Lucida Sans Unicode" panose="020B0602030504020204" pitchFamily="34" charset="0"/>
              </a:rPr>
              <a:t>Стена №3</a:t>
            </a:r>
            <a:endParaRPr lang="en-US" sz="2400" b="1" dirty="0">
              <a:cs typeface="Lucida Sans Unicode" panose="020B0602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089826">
            <a:off x="4433123" y="4018620"/>
            <a:ext cx="158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sz="1600" dirty="0"/>
              <a:t>пред</a:t>
            </a:r>
            <a:r>
              <a:rPr lang="bg-BG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sz="1600" dirty="0"/>
              <a:t>близнак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5446" y="3057458"/>
            <a:ext cx="3140183" cy="62447"/>
          </a:xfrm>
          <a:prstGeom prst="straightConnector1">
            <a:avLst/>
          </a:prstGeom>
          <a:ln w="635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140000">
            <a:off x="4419724" y="3930785"/>
            <a:ext cx="61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sz="1600" dirty="0"/>
              <a:t>пред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 rot="120000">
            <a:off x="5349074" y="3234908"/>
            <a:ext cx="22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sz="1600" dirty="0"/>
              <a:t>пред</a:t>
            </a:r>
            <a:r>
              <a:rPr lang="bg-BG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sz="1600" dirty="0"/>
              <a:t>близнак</a:t>
            </a:r>
            <a:r>
              <a:rPr lang="bg-BG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sz="1600" dirty="0"/>
              <a:t>пред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14579" y="3280483"/>
            <a:ext cx="588785" cy="1516565"/>
          </a:xfrm>
          <a:prstGeom prst="straightConnector1">
            <a:avLst/>
          </a:prstGeom>
          <a:ln w="635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70416" y="3239564"/>
            <a:ext cx="593525" cy="1490577"/>
          </a:xfrm>
          <a:prstGeom prst="straightConnector1">
            <a:avLst/>
          </a:prstGeom>
          <a:ln w="6350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41148" y="3225757"/>
            <a:ext cx="3145560" cy="85949"/>
          </a:xfrm>
          <a:prstGeom prst="straightConnector1">
            <a:avLst/>
          </a:prstGeom>
          <a:ln w="63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60000">
            <a:off x="5615109" y="2780715"/>
            <a:ext cx="177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sz="1600" dirty="0"/>
              <a:t>(пред</a:t>
            </a:r>
            <a:r>
              <a:rPr lang="bg-BG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sz="1600" dirty="0"/>
              <a:t>близнак)</a:t>
            </a:r>
            <a:r>
              <a:rPr lang="bg-BG" sz="1600" baseline="30000" dirty="0"/>
              <a:t>2</a:t>
            </a:r>
            <a:endParaRPr lang="en-US" sz="1600" baseline="30000" dirty="0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4564742" y="1399735"/>
            <a:ext cx="1280384" cy="1576866"/>
          </a:xfrm>
          <a:prstGeom prst="straightConnector1">
            <a:avLst/>
          </a:prstGeom>
          <a:ln w="635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522828">
            <a:off x="3501922" y="3335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2485" y="4003231"/>
            <a:ext cx="259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cs typeface="Lucida Sans Unicode" panose="020B0602030504020204" pitchFamily="34" charset="0"/>
              </a:rPr>
              <a:t>пред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близнак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стена</a:t>
            </a:r>
            <a:endParaRPr lang="en-US" dirty="0">
              <a:cs typeface="Lucida Sans Unicode" panose="020B060203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27622" y="2143420"/>
            <a:ext cx="281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cs typeface="Lucida Sans Unicode" panose="020B0602030504020204" pitchFamily="34" charset="0"/>
              </a:rPr>
              <a:t>(пред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близнак)</a:t>
            </a:r>
            <a:r>
              <a:rPr lang="bg-BG" baseline="30000" dirty="0">
                <a:cs typeface="Lucida Sans Unicode" panose="020B0602030504020204" pitchFamily="34" charset="0"/>
              </a:rPr>
              <a:t>2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стена</a:t>
            </a:r>
            <a:endParaRPr lang="en-US" dirty="0">
              <a:cs typeface="Lucida Sans Unicode" panose="020B0602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25793" y="1452314"/>
            <a:ext cx="281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cs typeface="Lucida Sans Unicode" panose="020B0602030504020204" pitchFamily="34" charset="0"/>
              </a:rPr>
              <a:t>(пред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близнак)</a:t>
            </a:r>
            <a:r>
              <a:rPr lang="bg-BG" baseline="30000" dirty="0">
                <a:cs typeface="Lucida Sans Unicode" panose="020B0602030504020204" pitchFamily="34" charset="0"/>
              </a:rPr>
              <a:t>3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стена</a:t>
            </a:r>
            <a:endParaRPr lang="en-US" dirty="0">
              <a:cs typeface="Lucida Sans Unicode" panose="020B0602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BCA9D-B4A9-4BB0-BD41-312416E866CE}"/>
              </a:ext>
            </a:extLst>
          </p:cNvPr>
          <p:cNvSpPr txBox="1"/>
          <p:nvPr/>
        </p:nvSpPr>
        <p:spPr>
          <a:xfrm>
            <a:off x="1399768" y="2573967"/>
            <a:ext cx="148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>
                <a:cs typeface="Lucida Sans Unicode" panose="020B0602030504020204" pitchFamily="34" charset="0"/>
              </a:rPr>
              <a:t>Стена №</a:t>
            </a:r>
            <a:r>
              <a:rPr lang="en-US" sz="2400" b="1" dirty="0">
                <a:cs typeface="Lucida Sans Unicode" panose="020B060203050402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2AA3D2-7819-437D-B123-297BDC68FF3D}"/>
              </a:ext>
            </a:extLst>
          </p:cNvPr>
          <p:cNvSpPr txBox="1"/>
          <p:nvPr/>
        </p:nvSpPr>
        <p:spPr>
          <a:xfrm>
            <a:off x="81308" y="2864008"/>
            <a:ext cx="281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cs typeface="Lucida Sans Unicode" panose="020B0602030504020204" pitchFamily="34" charset="0"/>
              </a:rPr>
              <a:t>(пред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близнак)</a:t>
            </a:r>
            <a:r>
              <a:rPr lang="en-US" baseline="30000" dirty="0">
                <a:cs typeface="Lucida Sans Unicode" panose="020B0602030504020204" pitchFamily="34" charset="0"/>
              </a:rPr>
              <a:t>4</a:t>
            </a:r>
            <a:r>
              <a:rPr lang="bg-B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dirty="0">
                <a:cs typeface="Lucida Sans Unicode" panose="020B0602030504020204" pitchFamily="34" charset="0"/>
              </a:rPr>
              <a:t>стена</a:t>
            </a:r>
            <a:endParaRPr lang="en-US" dirty="0">
              <a:cs typeface="Lucida Sans Unicode" panose="020B0602030504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CF9B80-2B3A-4B9C-BD5D-5167E05EB1CA}"/>
              </a:ext>
            </a:extLst>
          </p:cNvPr>
          <p:cNvCxnSpPr>
            <a:cxnSpLocks/>
          </p:cNvCxnSpPr>
          <p:nvPr/>
        </p:nvCxnSpPr>
        <p:spPr>
          <a:xfrm flipH="1" flipV="1">
            <a:off x="1968388" y="1615288"/>
            <a:ext cx="2563691" cy="15109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16DC04-E5C8-4F3B-ABF8-4718688916E5}"/>
              </a:ext>
            </a:extLst>
          </p:cNvPr>
          <p:cNvCxnSpPr>
            <a:cxnSpLocks/>
          </p:cNvCxnSpPr>
          <p:nvPr/>
        </p:nvCxnSpPr>
        <p:spPr>
          <a:xfrm flipH="1" flipV="1">
            <a:off x="1890932" y="1705414"/>
            <a:ext cx="2405624" cy="1394571"/>
          </a:xfrm>
          <a:prstGeom prst="straightConnector1">
            <a:avLst/>
          </a:prstGeom>
          <a:ln w="635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AF960D-EC08-4194-859A-84576E3DC7C2}"/>
              </a:ext>
            </a:extLst>
          </p:cNvPr>
          <p:cNvSpPr txBox="1"/>
          <p:nvPr/>
        </p:nvSpPr>
        <p:spPr>
          <a:xfrm rot="1832404">
            <a:off x="2223620" y="2390023"/>
            <a:ext cx="177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bg-BG" sz="1600" dirty="0"/>
              <a:t>(пред</a:t>
            </a:r>
            <a:r>
              <a:rPr lang="bg-BG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→ </a:t>
            </a:r>
            <a:r>
              <a:rPr lang="bg-BG" sz="1600" dirty="0"/>
              <a:t>близнак)</a:t>
            </a:r>
            <a:r>
              <a:rPr lang="en-US" sz="1600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5318945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7</a:t>
            </a:r>
            <a:r>
              <a:rPr lang="bg-BG" baseline="30000" dirty="0"/>
              <a:t>те</a:t>
            </a:r>
            <a:r>
              <a:rPr lang="bg-BG" dirty="0"/>
              <a:t> моста на </a:t>
            </a:r>
            <a:r>
              <a:rPr lang="bg-BG" dirty="0" err="1"/>
              <a:t>Кьонигсберг</a:t>
            </a:r>
            <a:endParaRPr lang="en-US" dirty="0"/>
          </a:p>
        </p:txBody>
      </p:sp>
      <p:pic>
        <p:nvPicPr>
          <p:cNvPr id="56324" name="Picture 4" descr="C:\Pavel\Courses\Materials\Course.OKG 2012-13\OKG-06. Graphs\bridge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70299" y="1140340"/>
            <a:ext cx="4206240" cy="3412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1421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9688" indent="-1309688">
              <a:lnSpc>
                <a:spcPct val="90000"/>
              </a:lnSpc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199-203</a:t>
            </a:r>
            <a:endParaRPr lang="bg-BG" b="0" dirty="0"/>
          </a:p>
          <a:p>
            <a:pPr marL="1309688" indent="-1309688">
              <a:lnSpc>
                <a:spcPct val="90000"/>
              </a:lnSpc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GRIM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513-516, 533-534</a:t>
            </a:r>
            <a:endParaRPr lang="bg-BG" b="0" dirty="0"/>
          </a:p>
          <a:p>
            <a:pPr marL="1309688" indent="-1309688">
              <a:lnSpc>
                <a:spcPct val="90000"/>
              </a:lnSpc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KLRO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125-130</a:t>
            </a:r>
            <a:endParaRPr lang="bg-BG" b="0" dirty="0"/>
          </a:p>
          <a:p>
            <a:pPr marL="1309688" indent="-1309688">
              <a:lnSpc>
                <a:spcPct val="90000"/>
              </a:lnSpc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219-221</a:t>
            </a:r>
            <a:endParaRPr lang="bg-BG" b="0" dirty="0"/>
          </a:p>
          <a:p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The Winged-Edge Data Structure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http://www.cs.mtu.edu/~shene/COURSES/cs3621/NOTES/model/winged-e.html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8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3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091E-85A3-4E5B-8644-3C7406AD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6325" name="Picture 5" descr="C:\Pavel\Courses\Materials\Course.OKG 2012-13\OKG-06. Graphs\bridges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67461" y="1140339"/>
            <a:ext cx="4206240" cy="3412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40340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123950"/>
                <a:ext cx="7848600" cy="3733800"/>
              </a:xfrm>
            </p:spPr>
            <p:txBody>
              <a:bodyPr/>
              <a:lstStyle/>
              <a:p>
                <a:r>
                  <a:rPr lang="bg-BG" dirty="0"/>
                  <a:t>Дефиниция на граф</a:t>
                </a:r>
              </a:p>
              <a:p>
                <a:pPr lvl="1"/>
                <a:r>
                  <a:rPr lang="bg-BG" dirty="0"/>
                  <a:t>Наредената двойка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от множество от върхове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bg-BG" dirty="0"/>
                  <a:t> и множество от ребра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bg-BG" dirty="0"/>
                  <a:t>, които ги свързват</a:t>
                </a:r>
              </a:p>
              <a:p>
                <a:r>
                  <a:rPr lang="bg-BG" dirty="0"/>
                  <a:t>Частни случаи:</a:t>
                </a:r>
              </a:p>
              <a:p>
                <a:pPr lvl="1"/>
                <a:r>
                  <a:rPr lang="bg-BG" dirty="0"/>
                  <a:t>Списъци</a:t>
                </a:r>
              </a:p>
              <a:p>
                <a:pPr lvl="1"/>
                <a:r>
                  <a:rPr lang="bg-BG" dirty="0"/>
                  <a:t>Дървета</a:t>
                </a:r>
              </a:p>
              <a:p>
                <a:pPr lvl="1"/>
                <a:r>
                  <a:rPr lang="bg-BG" dirty="0"/>
                  <a:t>Многоъгълници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123950"/>
                <a:ext cx="7848600" cy="3733800"/>
              </a:xfrm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2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Алтернативни имена</a:t>
            </a:r>
          </a:p>
          <a:p>
            <a:pPr lvl="1"/>
            <a:r>
              <a:rPr lang="bg-BG" dirty="0"/>
              <a:t>Възли – състояния, върхове, точки, …</a:t>
            </a:r>
          </a:p>
          <a:p>
            <a:pPr lvl="1"/>
            <a:r>
              <a:rPr lang="bg-BG" dirty="0"/>
              <a:t>Ребра – ръбове, линии, преходи, …</a:t>
            </a:r>
          </a:p>
          <a:p>
            <a:r>
              <a:rPr lang="bg-BG" dirty="0"/>
              <a:t>Път</a:t>
            </a:r>
          </a:p>
          <a:p>
            <a:pPr lvl="1"/>
            <a:r>
              <a:rPr lang="bg-BG" dirty="0"/>
              <a:t>Поредица от върхове</a:t>
            </a:r>
            <a:r>
              <a:rPr lang="en-US" dirty="0"/>
              <a:t>,</a:t>
            </a:r>
            <a:r>
              <a:rPr lang="bg-BG" dirty="0"/>
              <a:t> свързани с ребра</a:t>
            </a:r>
          </a:p>
          <a:p>
            <a:pPr lvl="1"/>
            <a:r>
              <a:rPr lang="bg-BG" dirty="0"/>
              <a:t>Цикъл – затворен път</a:t>
            </a:r>
          </a:p>
          <a:p>
            <a:r>
              <a:rPr lang="bg-BG" dirty="0"/>
              <a:t>Степен (валентност)</a:t>
            </a:r>
          </a:p>
          <a:p>
            <a:pPr lvl="1"/>
            <a:r>
              <a:rPr lang="bg-BG" dirty="0"/>
              <a:t>Брой ребра</a:t>
            </a:r>
            <a:r>
              <a:rPr lang="en-US" dirty="0"/>
              <a:t>,</a:t>
            </a:r>
            <a:r>
              <a:rPr lang="bg-BG" dirty="0"/>
              <a:t> свързващи възел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Допълнителни термини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„Игра на дама“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28614" y="1047750"/>
            <a:ext cx="3474720" cy="3474720"/>
            <a:chOff x="2415988" y="1806388"/>
            <a:chExt cx="4251960" cy="4328160"/>
          </a:xfrm>
        </p:grpSpPr>
        <p:cxnSp>
          <p:nvCxnSpPr>
            <p:cNvPr id="79" name="Straight Arrow Connector 78"/>
            <p:cNvCxnSpPr>
              <a:stCxn id="85" idx="2"/>
              <a:endCxn id="99" idx="6"/>
            </p:cNvCxnSpPr>
            <p:nvPr/>
          </p:nvCxnSpPr>
          <p:spPr>
            <a:xfrm flipH="1">
              <a:off x="2781748" y="3970468"/>
              <a:ext cx="10058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006788" y="31779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397188" y="31779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787588" y="31779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62400" y="3352800"/>
              <a:ext cx="1219200" cy="1219200"/>
            </a:xfrm>
            <a:prstGeom prst="rect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006788" y="37875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87588" y="37875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06788" y="43971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397188" y="43971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787588" y="43971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397188" y="24921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101788" y="24921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397188" y="18063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415988" y="18063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692588" y="24921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692588" y="37875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302188" y="18063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02188" y="37875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101788" y="37875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101788" y="50829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415988" y="37875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415988" y="57687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692588" y="50829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397188" y="50829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302188" y="57687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97188" y="5768788"/>
              <a:ext cx="365760" cy="36576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76600" y="2667000"/>
              <a:ext cx="2590800" cy="2590800"/>
            </a:xfrm>
            <a:prstGeom prst="rect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90800" y="1981200"/>
              <a:ext cx="3886200" cy="3962400"/>
            </a:xfrm>
            <a:prstGeom prst="rect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91" idx="4"/>
              <a:endCxn id="81" idx="0"/>
            </p:cNvCxnSpPr>
            <p:nvPr/>
          </p:nvCxnSpPr>
          <p:spPr>
            <a:xfrm>
              <a:off x="4580068" y="2172148"/>
              <a:ext cx="0" cy="10058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6" idx="2"/>
              <a:endCxn id="84" idx="6"/>
            </p:cNvCxnSpPr>
            <p:nvPr/>
          </p:nvCxnSpPr>
          <p:spPr>
            <a:xfrm flipH="1">
              <a:off x="5372548" y="3970468"/>
              <a:ext cx="929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87" idx="4"/>
              <a:endCxn id="104" idx="0"/>
            </p:cNvCxnSpPr>
            <p:nvPr/>
          </p:nvCxnSpPr>
          <p:spPr>
            <a:xfrm>
              <a:off x="4580068" y="4762948"/>
              <a:ext cx="0" cy="10058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36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1316</Words>
  <Application>Microsoft Office PowerPoint</Application>
  <PresentationFormat>On-screen Show (16:9)</PresentationFormat>
  <Paragraphs>368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</vt:lpstr>
      <vt:lpstr>Cambria Math</vt:lpstr>
      <vt:lpstr>Lucida Sans Unicode</vt:lpstr>
      <vt:lpstr>Times New Roman</vt:lpstr>
      <vt:lpstr>Office Theme</vt:lpstr>
      <vt:lpstr>PowerPoint Presentation</vt:lpstr>
      <vt:lpstr>Съдържание</vt:lpstr>
      <vt:lpstr>Графи</vt:lpstr>
      <vt:lpstr>История</vt:lpstr>
      <vt:lpstr>7те моста на Кьонигсберг</vt:lpstr>
      <vt:lpstr>PowerPoint Presentation</vt:lpstr>
      <vt:lpstr>Дефиниция</vt:lpstr>
      <vt:lpstr>Допълнителни термини</vt:lpstr>
      <vt:lpstr>„Игра на дама“</vt:lpstr>
      <vt:lpstr>Токийското метро</vt:lpstr>
      <vt:lpstr>Центърът на София</vt:lpstr>
      <vt:lpstr>Мрежест модел на длан</vt:lpstr>
      <vt:lpstr>Използване</vt:lpstr>
      <vt:lpstr>Класификация на графи</vt:lpstr>
      <vt:lpstr>Класификации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Представяне на графи</vt:lpstr>
      <vt:lpstr>Представяне на граф</vt:lpstr>
      <vt:lpstr>Матрица на съседство</vt:lpstr>
      <vt:lpstr>Пример</vt:lpstr>
      <vt:lpstr>PowerPoint Presentation</vt:lpstr>
      <vt:lpstr>PowerPoint Presentation</vt:lpstr>
      <vt:lpstr>Второ представяне</vt:lpstr>
      <vt:lpstr>Други представяния</vt:lpstr>
      <vt:lpstr>PowerPoint Presentation</vt:lpstr>
      <vt:lpstr>PowerPoint Presentation</vt:lpstr>
      <vt:lpstr>Обаче</vt:lpstr>
      <vt:lpstr>PowerPoint Presentation</vt:lpstr>
      <vt:lpstr>Операции с графи</vt:lpstr>
      <vt:lpstr>Операции с графи</vt:lpstr>
      <vt:lpstr>PowerPoint Presentation</vt:lpstr>
      <vt:lpstr>PowerPoint Presentation</vt:lpstr>
      <vt:lpstr>PowerPoint Presentation</vt:lpstr>
      <vt:lpstr>ДССР (DCEL) абстрактна структура от данни</vt:lpstr>
      <vt:lpstr>Нова структура от данни</vt:lpstr>
      <vt:lpstr>PowerPoint Presentation</vt:lpstr>
      <vt:lpstr>Примерно използване</vt:lpstr>
      <vt:lpstr>PowerPoint Presentation</vt:lpstr>
      <vt:lpstr>PowerPoint Presentation</vt:lpstr>
      <vt:lpstr>PowerPoint Presentation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2021-10-03T07:06:50Z</dcterms:modified>
</cp:coreProperties>
</file>