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95" r:id="rId4"/>
    <p:sldId id="279" r:id="rId5"/>
    <p:sldId id="284" r:id="rId6"/>
    <p:sldId id="298" r:id="rId7"/>
    <p:sldId id="280" r:id="rId8"/>
    <p:sldId id="297" r:id="rId9"/>
    <p:sldId id="302" r:id="rId10"/>
    <p:sldId id="303" r:id="rId11"/>
    <p:sldId id="285" r:id="rId12"/>
    <p:sldId id="291" r:id="rId13"/>
    <p:sldId id="304" r:id="rId14"/>
    <p:sldId id="305" r:id="rId15"/>
    <p:sldId id="30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050"/>
    <a:srgbClr val="FFFFCC"/>
    <a:srgbClr val="FFFF99"/>
    <a:srgbClr val="FF99FF"/>
    <a:srgbClr val="FF7C80"/>
    <a:srgbClr val="4F81BD"/>
    <a:srgbClr val="D99694"/>
    <a:srgbClr val="4A7E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9810" autoAdjust="0"/>
  </p:normalViewPr>
  <p:slideViewPr>
    <p:cSldViewPr>
      <p:cViewPr varScale="1">
        <p:scale>
          <a:sx n="84" d="100"/>
          <a:sy n="84" d="100"/>
        </p:scale>
        <p:origin x="1402" y="115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94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s.cwi.nl/~tromp/maze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</a:t>
            </a:r>
            <a:r>
              <a:rPr lang="bg-BG" dirty="0"/>
              <a:t>10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Решения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Алгоритъм на лабиринта</a:t>
            </a:r>
          </a:p>
          <a:p>
            <a:pPr lvl="1"/>
            <a:r>
              <a:rPr lang="bg-BG" dirty="0"/>
              <a:t>Описан тук:</a:t>
            </a:r>
            <a:br>
              <a:rPr lang="bg-BG" dirty="0"/>
            </a:br>
            <a:r>
              <a:rPr lang="en-US" dirty="0">
                <a:hlinkClick r:id="rId2"/>
              </a:rPr>
              <a:t>homepages.cwi.nl/~tromp/maze.html</a:t>
            </a:r>
            <a:endParaRPr lang="bg-BG" dirty="0"/>
          </a:p>
          <a:p>
            <a:pPr lvl="1"/>
            <a:r>
              <a:rPr lang="bg-BG" dirty="0"/>
              <a:t>Преработен е за графично рисуване</a:t>
            </a:r>
          </a:p>
          <a:p>
            <a:pPr lvl="1"/>
            <a:r>
              <a:rPr lang="bg-BG" dirty="0"/>
              <a:t>Между всеки две точки има един единствен път</a:t>
            </a:r>
          </a:p>
          <a:p>
            <a:r>
              <a:rPr lang="bg-BG" dirty="0"/>
              <a:t>Интрига</a:t>
            </a:r>
          </a:p>
          <a:p>
            <a:pPr lvl="1"/>
            <a:r>
              <a:rPr lang="bg-BG" dirty="0"/>
              <a:t>Страницата я няма вече, но я има запомнена в Архива на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234714139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19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</a:t>
            </a:r>
            <a:r>
              <a:rPr lang="bg-BG" dirty="0"/>
              <a:t>1</a:t>
            </a:r>
            <a:r>
              <a:rPr lang="en-US" dirty="0"/>
              <a:t>0 E0</a:t>
            </a:r>
            <a:r>
              <a:rPr lang="bg-BG" dirty="0"/>
              <a:t>6**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Стени на лабиринта</a:t>
            </a:r>
          </a:p>
          <a:p>
            <a:pPr lvl="1"/>
            <a:r>
              <a:rPr lang="bg-BG" dirty="0"/>
              <a:t>Паралелепипеди със случайна височина</a:t>
            </a:r>
          </a:p>
          <a:p>
            <a:pPr lvl="1"/>
            <a:r>
              <a:rPr lang="bg-BG" dirty="0"/>
              <a:t>Над по-ниските има допълнителен елемент</a:t>
            </a:r>
            <a:r>
              <a:rPr lang="en-US" dirty="0"/>
              <a:t> – </a:t>
            </a:r>
            <a:r>
              <a:rPr lang="bg-BG" dirty="0"/>
              <a:t>греда отгоре</a:t>
            </a:r>
          </a:p>
          <a:p>
            <a:pPr lvl="1"/>
            <a:r>
              <a:rPr lang="bg-BG" dirty="0"/>
              <a:t>Контурът е пак с паралелепипед, но малко по-широк (за да стърчи извън стената) и много по-нисък</a:t>
            </a:r>
          </a:p>
        </p:txBody>
      </p:sp>
    </p:spTree>
    <p:extLst>
      <p:ext uri="{BB962C8B-B14F-4D97-AF65-F5344CB8AC3E}">
        <p14:creationId xmlns:p14="http://schemas.microsoft.com/office/powerpoint/2010/main" val="294327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  <a:p>
            <a:pPr lvl="1"/>
            <a:r>
              <a:rPr lang="bg-BG" dirty="0"/>
              <a:t>Движение наляво, напред и надясно със стрелите наляво, нагоре и надясно</a:t>
            </a:r>
          </a:p>
          <a:p>
            <a:pPr lvl="1"/>
            <a:r>
              <a:rPr lang="bg-BG" dirty="0"/>
              <a:t>Улавяме както натискането на стрелките, така и пускането им</a:t>
            </a:r>
          </a:p>
          <a:p>
            <a:pPr lvl="1"/>
            <a:r>
              <a:rPr lang="bg-BG" dirty="0"/>
              <a:t>Движението е в основния цикъл, като проверяваме кой клавиш е натиснат</a:t>
            </a:r>
          </a:p>
          <a:p>
            <a:pPr lvl="1"/>
            <a:r>
              <a:rPr lang="bg-BG" dirty="0"/>
              <a:t>Плавността е чрез малки стъпки в движението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490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Скачане</a:t>
            </a:r>
          </a:p>
          <a:p>
            <a:pPr lvl="1"/>
            <a:r>
              <a:rPr lang="bg-BG" dirty="0"/>
              <a:t>При натискане на шпация запомняме в кой момент е станало</a:t>
            </a:r>
          </a:p>
          <a:p>
            <a:pPr lvl="1"/>
            <a:r>
              <a:rPr lang="bg-BG" dirty="0"/>
              <a:t>Скачането е следващите </a:t>
            </a:r>
            <a:r>
              <a:rPr lang="en-US" dirty="0"/>
              <a:t>4</a:t>
            </a:r>
            <a:r>
              <a:rPr lang="bg-BG" dirty="0"/>
              <a:t>50 кадъра</a:t>
            </a:r>
            <a:endParaRPr lang="en-US" dirty="0"/>
          </a:p>
          <a:p>
            <a:pPr lvl="1"/>
            <a:r>
              <a:rPr lang="bg-BG" dirty="0"/>
              <a:t>Движението е вертикално, като гърбицата на </a:t>
            </a:r>
            <a:r>
              <a:rPr lang="bg-BG" dirty="0" err="1"/>
              <a:t>косинусоида</a:t>
            </a:r>
            <a:endParaRPr lang="bg-BG" dirty="0"/>
          </a:p>
          <a:p>
            <a:pPr lvl="1"/>
            <a:r>
              <a:rPr lang="bg-BG" dirty="0"/>
              <a:t>По време на скок не може да минаваме през стени, но можем да се въртим и да се движим по коридорите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201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Удар в стени</a:t>
            </a:r>
          </a:p>
          <a:p>
            <a:pPr lvl="1"/>
            <a:r>
              <a:rPr lang="bg-BG" dirty="0"/>
              <a:t>Проверка за удар в стена се прави с тестване на </a:t>
            </a:r>
            <a:r>
              <a:rPr lang="bg-BG" dirty="0" err="1"/>
              <a:t>ореолче</a:t>
            </a:r>
            <a:r>
              <a:rPr lang="bg-BG" dirty="0"/>
              <a:t> от точки</a:t>
            </a:r>
          </a:p>
          <a:p>
            <a:pPr lvl="1"/>
            <a:r>
              <a:rPr lang="bg-BG" dirty="0"/>
              <a:t>Закръгляме координатите, понеже точките са с дробни координати</a:t>
            </a:r>
          </a:p>
          <a:p>
            <a:pPr lvl="1"/>
            <a:r>
              <a:rPr lang="bg-BG" dirty="0"/>
              <a:t>Това се прави, за да не доближаваме много стените и за да не сечем ъглите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20670766">
            <a:off x="2831605" y="4631009"/>
            <a:ext cx="2805424" cy="1809077"/>
            <a:chOff x="2743729" y="4336229"/>
            <a:chExt cx="2805424" cy="1809077"/>
          </a:xfrm>
        </p:grpSpPr>
        <p:sp>
          <p:nvSpPr>
            <p:cNvPr id="3" name="Oval 2"/>
            <p:cNvSpPr/>
            <p:nvPr/>
          </p:nvSpPr>
          <p:spPr>
            <a:xfrm>
              <a:off x="2743729" y="509217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44253" y="4336229"/>
              <a:ext cx="1104900" cy="1809077"/>
              <a:chOff x="4457700" y="4157809"/>
              <a:chExt cx="1104900" cy="180907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457700" y="4953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000000">
                <a:off x="4369836" y="4581816"/>
                <a:ext cx="977051" cy="129038"/>
                <a:chOff x="4572000" y="4278881"/>
                <a:chExt cx="977051" cy="129038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572000" y="4343400"/>
                  <a:ext cx="914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/>
                <p:cNvSpPr/>
                <p:nvPr/>
              </p:nvSpPr>
              <p:spPr>
                <a:xfrm>
                  <a:off x="5420013" y="4278881"/>
                  <a:ext cx="129038" cy="1290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 rot="19800000">
                <a:off x="4503733" y="4761619"/>
                <a:ext cx="977051" cy="129038"/>
                <a:chOff x="4572000" y="4278881"/>
                <a:chExt cx="977051" cy="129038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572000" y="4343400"/>
                  <a:ext cx="914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5420013" y="4278881"/>
                  <a:ext cx="129038" cy="1290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5549" y="4997236"/>
                <a:ext cx="977051" cy="129038"/>
                <a:chOff x="4572000" y="4278881"/>
                <a:chExt cx="977051" cy="12903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572000" y="4343400"/>
                  <a:ext cx="914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420013" y="4278881"/>
                  <a:ext cx="129038" cy="1290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800000">
                <a:off x="4530861" y="5241499"/>
                <a:ext cx="977051" cy="129038"/>
                <a:chOff x="4572000" y="4278881"/>
                <a:chExt cx="977051" cy="129038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572000" y="4343400"/>
                  <a:ext cx="914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5420013" y="4278881"/>
                  <a:ext cx="129038" cy="1290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3600000">
                <a:off x="4349933" y="5413842"/>
                <a:ext cx="977051" cy="129038"/>
                <a:chOff x="4572000" y="4278881"/>
                <a:chExt cx="977051" cy="129038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572000" y="4343400"/>
                  <a:ext cx="914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5420013" y="4278881"/>
                  <a:ext cx="129038" cy="1290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</p:grpSp>
      <p:sp>
        <p:nvSpPr>
          <p:cNvPr id="23" name="Rectangle 22"/>
          <p:cNvSpPr/>
          <p:nvPr/>
        </p:nvSpPr>
        <p:spPr>
          <a:xfrm>
            <a:off x="1828800" y="4213931"/>
            <a:ext cx="2743200" cy="873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6400800" y="4234688"/>
            <a:ext cx="1828800" cy="873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1905000" y="5585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Текуща позиция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6510" y="5158399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Нова позиция</a:t>
            </a:r>
          </a:p>
        </p:txBody>
      </p:sp>
      <p:sp>
        <p:nvSpPr>
          <p:cNvPr id="28" name="TextBox 27"/>
          <p:cNvSpPr txBox="1"/>
          <p:nvPr/>
        </p:nvSpPr>
        <p:spPr>
          <a:xfrm rot="4500000">
            <a:off x="3958146" y="4520912"/>
            <a:ext cx="2028444" cy="154767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bg-BG" dirty="0"/>
              <a:t>Позиции за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25526368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Плъзгане покрай стени</a:t>
            </a:r>
          </a:p>
          <a:p>
            <a:pPr lvl="1"/>
            <a:r>
              <a:rPr lang="bg-BG" dirty="0"/>
              <a:t>Ако движението в желаната посока не е възможно, проверяваме движение по </a:t>
            </a:r>
            <a:r>
              <a:rPr lang="en-US" dirty="0"/>
              <a:t>X</a:t>
            </a:r>
            <a:endParaRPr lang="bg-BG" dirty="0"/>
          </a:p>
          <a:p>
            <a:pPr lvl="1"/>
            <a:r>
              <a:rPr lang="bg-BG" dirty="0"/>
              <a:t>Ако пак не става, проверяваме по </a:t>
            </a:r>
            <a:r>
              <a:rPr lang="en-US" dirty="0"/>
              <a:t>Y</a:t>
            </a:r>
          </a:p>
          <a:p>
            <a:pPr lvl="1"/>
            <a:r>
              <a:rPr lang="bg-BG" dirty="0"/>
              <a:t>Ако пак не става, значи сме се забили в някой ъгъл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061531"/>
            <a:ext cx="2743200" cy="873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/>
          <p:cNvSpPr/>
          <p:nvPr/>
        </p:nvSpPr>
        <p:spPr>
          <a:xfrm>
            <a:off x="6400800" y="4082288"/>
            <a:ext cx="1828800" cy="873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2438400" y="5235714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Текуща позиция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3884068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dirty="0">
                <a:solidFill>
                  <a:srgbClr val="FF0000"/>
                </a:solidFill>
              </a:rPr>
              <a:t>Желана, но невъзможна позиция</a:t>
            </a:r>
          </a:p>
        </p:txBody>
      </p:sp>
      <p:sp>
        <p:nvSpPr>
          <p:cNvPr id="5" name="Oval 4"/>
          <p:cNvSpPr/>
          <p:nvPr/>
        </p:nvSpPr>
        <p:spPr>
          <a:xfrm rot="20670766">
            <a:off x="4652041" y="456498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21741" y="4764563"/>
            <a:ext cx="1066800" cy="68167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21741" y="5523135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rot="20670766">
            <a:off x="4638712" y="53972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 rot="20670766">
            <a:off x="3397100" y="45649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516928" y="4792261"/>
            <a:ext cx="0" cy="62627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20670766">
            <a:off x="3389181" y="53819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TextBox 38"/>
          <p:cNvSpPr txBox="1"/>
          <p:nvPr/>
        </p:nvSpPr>
        <p:spPr>
          <a:xfrm>
            <a:off x="4985710" y="5169192"/>
            <a:ext cx="3472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Алтернативна позиция при хоризонтално плъзгане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6769" y="4164951"/>
            <a:ext cx="3472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Алтернативна позиция при вертикално плъзгане</a:t>
            </a:r>
          </a:p>
        </p:txBody>
      </p:sp>
    </p:spTree>
    <p:extLst>
      <p:ext uri="{BB962C8B-B14F-4D97-AF65-F5344CB8AC3E}">
        <p14:creationId xmlns:p14="http://schemas.microsoft.com/office/powerpoint/2010/main" val="101258391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</a:t>
            </a:r>
            <a:r>
              <a:rPr lang="bg-BG" dirty="0"/>
              <a:t>1</a:t>
            </a:r>
            <a:r>
              <a:rPr lang="en-US" dirty="0"/>
              <a:t>0 E0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Решението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bg-BG" dirty="0"/>
              <a:t> случайно завъртени кубчета</a:t>
            </a:r>
          </a:p>
          <a:p>
            <a:pPr lvl="1"/>
            <a:r>
              <a:rPr lang="bg-BG" dirty="0"/>
              <a:t>Инстанция на </a:t>
            </a:r>
            <a:r>
              <a:rPr lang="en-GB" dirty="0" err="1">
                <a:solidFill>
                  <a:schemeClr val="tx1"/>
                </a:solidFill>
              </a:rPr>
              <a:t>dat.GUI</a:t>
            </a:r>
            <a:r>
              <a:rPr lang="bg-BG" dirty="0"/>
              <a:t> – панел с контроли</a:t>
            </a:r>
          </a:p>
          <a:p>
            <a:pPr lvl="1"/>
            <a:r>
              <a:rPr lang="bg-BG" dirty="0"/>
              <a:t>С метода </a:t>
            </a:r>
            <a:r>
              <a:rPr lang="en-US" dirty="0">
                <a:solidFill>
                  <a:schemeClr val="tx1"/>
                </a:solidFill>
              </a:rPr>
              <a:t>add</a:t>
            </a:r>
            <a:r>
              <a:rPr lang="bg-BG" dirty="0"/>
              <a:t> на инстанцията добавяме двата параметъра</a:t>
            </a:r>
          </a:p>
          <a:p>
            <a:pPr lvl="1"/>
            <a:r>
              <a:rPr lang="bg-BG" dirty="0"/>
              <a:t>Даваме им диапазон и хубаво име</a:t>
            </a:r>
          </a:p>
          <a:p>
            <a:pPr lvl="1"/>
            <a:r>
              <a:rPr lang="bg-BG" dirty="0"/>
              <a:t>В </a:t>
            </a:r>
            <a:r>
              <a:rPr lang="en-US" dirty="0" err="1">
                <a:solidFill>
                  <a:schemeClr val="tx1"/>
                </a:solidFill>
              </a:rPr>
              <a:t>drawFrame</a:t>
            </a:r>
            <a:r>
              <a:rPr lang="bg-BG" dirty="0"/>
              <a:t> променяме </a:t>
            </a:r>
            <a:r>
              <a:rPr lang="bg-BG" dirty="0" err="1"/>
              <a:t>завъртяността</a:t>
            </a:r>
            <a:r>
              <a:rPr lang="bg-BG" dirty="0"/>
              <a:t> и размера според параметрите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</a:t>
            </a:r>
            <a:r>
              <a:rPr lang="bg-BG" dirty="0"/>
              <a:t>1</a:t>
            </a:r>
            <a:r>
              <a:rPr lang="en-US" dirty="0"/>
              <a:t>0 E0</a:t>
            </a:r>
            <a:r>
              <a:rPr lang="bg-BG" dirty="0"/>
              <a:t>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Поддърво</a:t>
            </a:r>
            <a:endParaRPr lang="bg-BG" dirty="0"/>
          </a:p>
          <a:p>
            <a:pPr lvl="1"/>
            <a:r>
              <a:rPr lang="bg-BG" dirty="0"/>
              <a:t>Създава се с метода </a:t>
            </a:r>
            <a:r>
              <a:rPr lang="en-US" dirty="0" err="1">
                <a:solidFill>
                  <a:schemeClr val="tx1"/>
                </a:solidFill>
              </a:rPr>
              <a:t>addFolder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Отварянето и затварянето на </a:t>
            </a:r>
            <a:r>
              <a:rPr lang="bg-BG" dirty="0" err="1"/>
              <a:t>поддървото</a:t>
            </a:r>
            <a:r>
              <a:rPr lang="bg-BG" dirty="0"/>
              <a:t> се прави автоматично от </a:t>
            </a:r>
            <a:r>
              <a:rPr lang="en-US" dirty="0" err="1"/>
              <a:t>dat.GUI</a:t>
            </a:r>
            <a:endParaRPr lang="en-US" dirty="0"/>
          </a:p>
          <a:p>
            <a:r>
              <a:rPr lang="bg-BG" dirty="0" err="1"/>
              <a:t>Поделементи</a:t>
            </a:r>
            <a:endParaRPr lang="bg-BG" dirty="0"/>
          </a:p>
          <a:p>
            <a:pPr lvl="1"/>
            <a:r>
              <a:rPr lang="bg-BG" dirty="0"/>
              <a:t>Добавят се с метода </a:t>
            </a:r>
            <a:r>
              <a:rPr lang="en-US" dirty="0">
                <a:solidFill>
                  <a:schemeClr val="tx1"/>
                </a:solidFill>
              </a:rPr>
              <a:t>add</a:t>
            </a:r>
            <a:r>
              <a:rPr lang="bg-BG" dirty="0"/>
              <a:t> на </a:t>
            </a:r>
            <a:r>
              <a:rPr lang="bg-BG" dirty="0" err="1"/>
              <a:t>поддървото</a:t>
            </a:r>
            <a:endParaRPr lang="bg-BG" dirty="0"/>
          </a:p>
          <a:p>
            <a:pPr lvl="1"/>
            <a:r>
              <a:rPr lang="bg-BG" dirty="0"/>
              <a:t>Същите параметри и използване като в метода </a:t>
            </a:r>
            <a:r>
              <a:rPr lang="en-US" dirty="0">
                <a:solidFill>
                  <a:schemeClr val="tx1"/>
                </a:solidFill>
              </a:rPr>
              <a:t>add</a:t>
            </a:r>
            <a:r>
              <a:rPr lang="bg-BG" dirty="0"/>
              <a:t> на самия панел</a:t>
            </a:r>
          </a:p>
        </p:txBody>
      </p:sp>
    </p:spTree>
    <p:extLst>
      <p:ext uri="{BB962C8B-B14F-4D97-AF65-F5344CB8AC3E}">
        <p14:creationId xmlns:p14="http://schemas.microsoft.com/office/powerpoint/2010/main" val="22231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</a:t>
            </a:r>
            <a:r>
              <a:rPr lang="bg-BG" dirty="0"/>
              <a:t>1</a:t>
            </a:r>
            <a:r>
              <a:rPr lang="en-US" dirty="0"/>
              <a:t>0 E03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Компонент за цвят</a:t>
            </a:r>
          </a:p>
          <a:p>
            <a:pPr lvl="1"/>
            <a:r>
              <a:rPr lang="bg-BG" spc="-50" dirty="0"/>
              <a:t>Създава се с метода </a:t>
            </a:r>
            <a:r>
              <a:rPr lang="en-US" spc="-50" dirty="0" err="1">
                <a:solidFill>
                  <a:schemeClr val="tx1"/>
                </a:solidFill>
              </a:rPr>
              <a:t>addColor</a:t>
            </a:r>
            <a:endParaRPr lang="bg-BG" spc="-50" dirty="0">
              <a:solidFill>
                <a:schemeClr val="tx1"/>
              </a:solidFill>
            </a:endParaRPr>
          </a:p>
          <a:p>
            <a:pPr lvl="1"/>
            <a:r>
              <a:rPr lang="bg-BG" spc="-50" dirty="0"/>
              <a:t>Няколко варианта за задаване на цвят</a:t>
            </a:r>
            <a:endParaRPr lang="en-US" spc="-50" dirty="0"/>
          </a:p>
          <a:p>
            <a:pPr lvl="1"/>
            <a:r>
              <a:rPr lang="bg-BG" spc="-50" dirty="0"/>
              <a:t>В решението е избран варианта с масив от три числа от 0 до 255</a:t>
            </a:r>
          </a:p>
          <a:p>
            <a:pPr lvl="1"/>
            <a:r>
              <a:rPr lang="bg-BG" spc="-50" dirty="0"/>
              <a:t>Мащабират се до диапазона от 0 до 1</a:t>
            </a:r>
          </a:p>
          <a:p>
            <a:r>
              <a:rPr lang="bg-BG" spc="-50" dirty="0"/>
              <a:t>Интензитет</a:t>
            </a:r>
          </a:p>
          <a:p>
            <a:pPr lvl="1"/>
            <a:r>
              <a:rPr lang="bg-BG" spc="-50" dirty="0"/>
              <a:t>Числово поле, като използваните досега</a:t>
            </a:r>
            <a:endParaRPr lang="en-US" spc="-50" dirty="0"/>
          </a:p>
          <a:p>
            <a:pPr lvl="1"/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</a:t>
            </a:r>
            <a:r>
              <a:rPr lang="bg-BG" dirty="0"/>
              <a:t>1</a:t>
            </a:r>
            <a:r>
              <a:rPr lang="en-US" dirty="0"/>
              <a:t>0 E0</a:t>
            </a:r>
            <a:r>
              <a:rPr lang="bg-BG" dirty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Файл</a:t>
            </a:r>
            <a:endParaRPr lang="en-US" dirty="0"/>
          </a:p>
          <a:p>
            <a:pPr lvl="1"/>
            <a:r>
              <a:rPr lang="bg-BG" dirty="0"/>
              <a:t>Казва се </a:t>
            </a:r>
            <a:r>
              <a:rPr lang="en-GB" dirty="0">
                <a:solidFill>
                  <a:schemeClr val="tx1"/>
                </a:solidFill>
              </a:rPr>
              <a:t>OrbitControls.js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Намира се в </a:t>
            </a:r>
            <a:r>
              <a:rPr lang="en-GB" dirty="0">
                <a:solidFill>
                  <a:schemeClr val="tx1"/>
                </a:solidFill>
              </a:rPr>
              <a:t>examples\</a:t>
            </a:r>
            <a:r>
              <a:rPr lang="en-GB" dirty="0" err="1">
                <a:solidFill>
                  <a:schemeClr val="tx1"/>
                </a:solidFill>
              </a:rPr>
              <a:t>js</a:t>
            </a:r>
            <a:r>
              <a:rPr lang="en-GB" dirty="0">
                <a:solidFill>
                  <a:schemeClr val="tx1"/>
                </a:solidFill>
              </a:rPr>
              <a:t>\controls</a:t>
            </a:r>
            <a:r>
              <a:rPr lang="en-US" dirty="0"/>
              <a:t> </a:t>
            </a:r>
            <a:r>
              <a:rPr lang="bg-BG" dirty="0"/>
              <a:t>на пакета със сорсове на </a:t>
            </a:r>
            <a:r>
              <a:rPr lang="en-US" dirty="0"/>
              <a:t>Three.js</a:t>
            </a:r>
            <a:endParaRPr lang="bg-BG" dirty="0"/>
          </a:p>
          <a:p>
            <a:pPr lvl="1"/>
            <a:r>
              <a:rPr lang="bg-BG" dirty="0">
                <a:sym typeface="Symbol"/>
              </a:rPr>
              <a:t>Инициализация на инстанция</a:t>
            </a:r>
          </a:p>
          <a:p>
            <a:pPr lvl="1"/>
            <a:r>
              <a:rPr lang="bg-BG" dirty="0">
                <a:sym typeface="Symbol"/>
              </a:rPr>
              <a:t>Ползва се клас </a:t>
            </a:r>
            <a:r>
              <a:rPr lang="en-GB" dirty="0" err="1">
                <a:solidFill>
                  <a:schemeClr val="tx1"/>
                </a:solidFill>
                <a:sym typeface="Symbol"/>
              </a:rPr>
              <a:t>THREE.OrbitControls</a:t>
            </a:r>
            <a:endParaRPr lang="en-US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ym typeface="Symbol"/>
              </a:rPr>
              <a:t>Параметри</a:t>
            </a:r>
          </a:p>
          <a:p>
            <a:pPr lvl="1"/>
            <a:r>
              <a:rPr lang="bg-BG" dirty="0">
                <a:sym typeface="Symbol"/>
              </a:rPr>
              <a:t>Много са, могат да се видят в сорса</a:t>
            </a:r>
          </a:p>
          <a:p>
            <a:pPr lvl="1"/>
            <a:r>
              <a:rPr lang="bg-BG" dirty="0"/>
              <a:t>Наличие на инерция с </a:t>
            </a:r>
            <a:r>
              <a:rPr lang="en-GB" dirty="0" err="1">
                <a:solidFill>
                  <a:schemeClr val="tx1"/>
                </a:solidFill>
              </a:rPr>
              <a:t>enableDamping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и метода </a:t>
            </a:r>
            <a:r>
              <a:rPr lang="en-US" dirty="0">
                <a:solidFill>
                  <a:schemeClr val="tx1"/>
                </a:solidFill>
              </a:rPr>
              <a:t>update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Коефициент на инерция с </a:t>
            </a:r>
            <a:r>
              <a:rPr lang="en-GB" dirty="0" err="1">
                <a:solidFill>
                  <a:schemeClr val="tx1"/>
                </a:solidFill>
              </a:rPr>
              <a:t>dampingFactor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Долен край на вертикален ъгъл с </a:t>
            </a:r>
            <a:r>
              <a:rPr lang="en-GB" dirty="0" err="1">
                <a:solidFill>
                  <a:schemeClr val="tx1"/>
                </a:solidFill>
              </a:rPr>
              <a:t>maxPolarAngle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(мери се отгоре надолу, затова долният край е 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…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Скорост на въртене с </a:t>
            </a:r>
            <a:r>
              <a:rPr lang="en-GB" dirty="0" err="1">
                <a:solidFill>
                  <a:schemeClr val="tx1"/>
                </a:solidFill>
              </a:rPr>
              <a:t>rotateSpeed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6074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</a:t>
            </a:r>
            <a:r>
              <a:rPr lang="bg-BG" dirty="0"/>
              <a:t>1</a:t>
            </a:r>
            <a:r>
              <a:rPr lang="en-US" dirty="0"/>
              <a:t>0 E0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лабиринта</a:t>
            </a:r>
          </a:p>
          <a:p>
            <a:pPr lvl="1"/>
            <a:r>
              <a:rPr lang="bg-BG" dirty="0"/>
              <a:t>Всяка клетка е с център цели координати</a:t>
            </a:r>
          </a:p>
          <a:p>
            <a:pPr lvl="1"/>
            <a:r>
              <a:rPr lang="bg-BG" dirty="0"/>
              <a:t>Функция </a:t>
            </a:r>
            <a:r>
              <a:rPr lang="en-US" dirty="0" err="1">
                <a:solidFill>
                  <a:schemeClr val="tx1"/>
                </a:solidFill>
              </a:rPr>
              <a:t>isWall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проверява дали клетка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bg-BG" dirty="0"/>
              <a:t> е стена</a:t>
            </a:r>
          </a:p>
          <a:p>
            <a:pPr lvl="1"/>
            <a:r>
              <a:rPr lang="bg-BG" dirty="0"/>
              <a:t>Функция </a:t>
            </a:r>
            <a:r>
              <a:rPr lang="en-US" dirty="0" err="1">
                <a:solidFill>
                  <a:schemeClr val="tx1"/>
                </a:solidFill>
              </a:rPr>
              <a:t>isFree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bg-BG" dirty="0"/>
              <a:t> проверява дали клетка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bg-BG" dirty="0"/>
              <a:t> е празна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Улавяне на клавиши</a:t>
            </a:r>
          </a:p>
          <a:p>
            <a:pPr lvl="1"/>
            <a:r>
              <a:rPr lang="bg-BG" dirty="0"/>
              <a:t>Слухтим за натискане на клавиш върху цялата страница – </a:t>
            </a:r>
            <a:r>
              <a:rPr lang="en-GB" dirty="0" err="1">
                <a:solidFill>
                  <a:schemeClr val="tx1"/>
                </a:solidFill>
              </a:rPr>
              <a:t>document.body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Добавяме слушател на събития с метода </a:t>
            </a:r>
            <a:r>
              <a:rPr lang="en-GB" dirty="0" err="1">
                <a:solidFill>
                  <a:schemeClr val="tx1"/>
                </a:solidFill>
              </a:rPr>
              <a:t>addEventListener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Събитието, за което слухтим, е </a:t>
            </a:r>
            <a:r>
              <a:rPr lang="en-US" dirty="0" err="1">
                <a:solidFill>
                  <a:schemeClr val="tx1"/>
                </a:solidFill>
              </a:rPr>
              <a:t>keydown</a:t>
            </a:r>
            <a:r>
              <a:rPr lang="en-US" dirty="0"/>
              <a:t> (</a:t>
            </a:r>
            <a:r>
              <a:rPr lang="bg-BG" dirty="0"/>
              <a:t>т.е. натискане на клавиш)</a:t>
            </a:r>
          </a:p>
          <a:p>
            <a:pPr lvl="1"/>
            <a:r>
              <a:rPr lang="bg-BG" dirty="0"/>
              <a:t>Функцията, която го обработва, е кръстена </a:t>
            </a:r>
            <a:r>
              <a:rPr lang="en-US" dirty="0" err="1">
                <a:solidFill>
                  <a:schemeClr val="tx1"/>
                </a:solidFill>
              </a:rPr>
              <a:t>onKeyDown</a:t>
            </a:r>
            <a:r>
              <a:rPr lang="bg-BG" dirty="0"/>
              <a:t> и кой е натиснатият клавиш се разбира от полето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code</a:t>
            </a:r>
            <a:r>
              <a:rPr lang="bg-BG" dirty="0"/>
              <a:t> или </a:t>
            </a:r>
            <a:r>
              <a:rPr lang="en-US" dirty="0" err="1">
                <a:solidFill>
                  <a:schemeClr val="tx1"/>
                </a:solidFill>
              </a:rPr>
              <a:t>keyCode</a:t>
            </a:r>
            <a:r>
              <a:rPr lang="en-US" dirty="0"/>
              <a:t> </a:t>
            </a:r>
            <a:r>
              <a:rPr lang="bg-BG" dirty="0"/>
              <a:t>на входния параметър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685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</a:t>
            </a:r>
          </a:p>
          <a:p>
            <a:pPr lvl="1"/>
            <a:r>
              <a:rPr lang="bg-BG" dirty="0"/>
              <a:t>При натискане на стрелка изчисляваме новата позиция</a:t>
            </a:r>
          </a:p>
          <a:p>
            <a:pPr lvl="1"/>
            <a:r>
              <a:rPr lang="bg-BG" dirty="0"/>
              <a:t>Ако там няма стена, преместваме триъгълничето</a:t>
            </a:r>
          </a:p>
          <a:p>
            <a:pPr lvl="1"/>
            <a:r>
              <a:rPr lang="bg-BG" dirty="0"/>
              <a:t>Ако там има стена, само го завъртаме към нея, без преместване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7596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Symbol</vt:lpstr>
      <vt:lpstr>Office Theme</vt:lpstr>
      <vt:lpstr>PowerPoint Presentation</vt:lpstr>
      <vt:lpstr>Решение на S10 E01</vt:lpstr>
      <vt:lpstr>Решение на S10 E02</vt:lpstr>
      <vt:lpstr>Решение на S10 E03</vt:lpstr>
      <vt:lpstr>Решение на S10 E04</vt:lpstr>
      <vt:lpstr>PowerPoint Presentation</vt:lpstr>
      <vt:lpstr>Решение на S10 E05</vt:lpstr>
      <vt:lpstr>PowerPoint Presentation</vt:lpstr>
      <vt:lpstr>PowerPoint Presentation</vt:lpstr>
      <vt:lpstr>PowerPoint Presentation</vt:lpstr>
      <vt:lpstr>Решение на S10 E06**</vt:lpstr>
      <vt:lpstr>PowerPoint Presentation</vt:lpstr>
      <vt:lpstr>PowerPoint Presentation</vt:lpstr>
      <vt:lpstr>PowerPoint Presentation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2021-07-20T10:37:55Z</dcterms:modified>
</cp:coreProperties>
</file>