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56BB4-A690-EB4F-9D2A-9B0A9DA952D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34C42-1947-D94D-9886-A3AC39A7F8C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集训班</a:t>
            </a:r>
            <a:r>
              <a:rPr lang="en-US" altLang="zh-CN" sz="6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– </a:t>
            </a:r>
            <a:r>
              <a:rPr lang="zh-CN" altLang="en-US" sz="6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爬虫基础</a:t>
            </a:r>
            <a:endParaRPr lang="en-US" sz="6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i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七月教育</a:t>
            </a:r>
            <a:endParaRPr lang="en-US" altLang="zh-CN" b="1" i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b="1" i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林老师：</a:t>
            </a:r>
            <a:r>
              <a:rPr lang="de-DE" altLang="zh-CN" b="1" i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http</a:t>
            </a:r>
            <a:r>
              <a:rPr lang="de-DE" altLang="zh-CN" b="1" i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://</a:t>
            </a:r>
            <a:r>
              <a:rPr lang="de-DE" altLang="zh-CN" b="1" i="1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weibo.com</a:t>
            </a:r>
            <a:r>
              <a:rPr lang="de-DE" altLang="zh-CN" b="1" i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/2607195824/</a:t>
            </a:r>
            <a:endParaRPr lang="en-US" b="1" i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课程大纲</a:t>
            </a:r>
            <a:endParaRPr lang="en-US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爬虫简介</a:t>
            </a:r>
            <a:endParaRPr lang="en-US" sz="2400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HTTP</a:t>
            </a:r>
            <a:r>
              <a:rPr lang="zh-CN" altLang="en-US" sz="2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请求处理</a:t>
            </a:r>
            <a:endParaRPr lang="en-US" altLang="zh-CN" sz="2400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XML/</a:t>
            </a:r>
            <a:r>
              <a:rPr lang="en-US" altLang="zh-CN" sz="2400" b="1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Json</a:t>
            </a:r>
            <a:r>
              <a:rPr lang="zh-CN" altLang="en-US" sz="2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解析</a:t>
            </a:r>
            <a:endParaRPr lang="en-US" altLang="zh-CN" sz="2400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CSS</a:t>
            </a:r>
            <a:r>
              <a:rPr lang="zh-CN" altLang="en-US" sz="2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定位器基础知识</a:t>
            </a:r>
            <a:endParaRPr lang="en-US" altLang="zh-CN" sz="2400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静态网页解析</a:t>
            </a:r>
            <a:endParaRPr lang="zh-CN" altLang="en-US" sz="2400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多线程并发</a:t>
            </a:r>
            <a:endParaRPr lang="zh-CN" altLang="en-US" sz="2400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课程大纲</a:t>
            </a:r>
            <a:endParaRPr lang="en-US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高效异步请求</a:t>
            </a:r>
            <a:endParaRPr lang="en-US" altLang="zh-CN" sz="2400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sz="2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JS</a:t>
            </a:r>
            <a:r>
              <a:rPr lang="zh-CN" altLang="en-US" sz="2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与</a:t>
            </a:r>
            <a:r>
              <a:rPr lang="en-US" altLang="zh-CN" sz="2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Selenium Web</a:t>
            </a:r>
            <a:r>
              <a:rPr lang="zh-CN" altLang="en-US" sz="2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驱动</a:t>
            </a:r>
            <a:endParaRPr lang="zh-CN" altLang="en-US" sz="2400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简易</a:t>
            </a:r>
            <a:r>
              <a:rPr lang="en-US" altLang="zh-CN" sz="2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ORM</a:t>
            </a:r>
            <a:r>
              <a:rPr lang="zh-CN" altLang="en-US" sz="2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框架</a:t>
            </a:r>
            <a:endParaRPr lang="zh-CN" altLang="en-US" sz="2400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基于</a:t>
            </a:r>
            <a:r>
              <a:rPr lang="en-US" altLang="zh-CN" sz="2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Redis</a:t>
            </a:r>
            <a:r>
              <a:rPr lang="zh-CN" altLang="en-US" sz="2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的分布式队列</a:t>
            </a:r>
            <a:endParaRPr lang="zh-CN" altLang="en-US" sz="2400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分布式爬虫框架设计</a:t>
            </a:r>
            <a:endParaRPr lang="en-US" altLang="zh-CN" sz="2400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分布式爬虫框架代码分析</a:t>
            </a:r>
            <a:endParaRPr lang="en-US" sz="2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REQUESTS</a:t>
            </a:r>
            <a:r>
              <a:rPr lang="zh-CN" altLang="en-US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库</a:t>
            </a:r>
            <a:endParaRPr lang="en-US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安装：</a:t>
            </a:r>
            <a:r>
              <a:rPr lang="en-US" altLang="zh-CN" sz="2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pip install requests</a:t>
            </a:r>
            <a:endParaRPr lang="en-US" altLang="zh-CN" sz="2400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安装</a:t>
            </a:r>
            <a:r>
              <a:rPr lang="en-US" altLang="zh-CN" sz="2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Chrome</a:t>
            </a:r>
            <a:r>
              <a:rPr lang="zh-CN" altLang="en-US" sz="2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应用：</a:t>
            </a:r>
            <a:r>
              <a:rPr lang="en-US" altLang="zh-CN" sz="2400" b="1" dirty="0" err="1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PostMan</a:t>
            </a:r>
            <a:r>
              <a:rPr lang="zh-CN" altLang="en-US" sz="2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（方便调试）</a:t>
            </a:r>
            <a:endParaRPr lang="en-US" altLang="zh-CN" sz="2400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利用</a:t>
            </a:r>
            <a:r>
              <a:rPr lang="en-US" altLang="zh-CN" sz="2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requests</a:t>
            </a:r>
            <a:r>
              <a:rPr lang="zh-CN" altLang="en-US" sz="2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发送基本</a:t>
            </a:r>
            <a:r>
              <a:rPr lang="en-US" altLang="zh-CN" sz="2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http</a:t>
            </a:r>
            <a:r>
              <a:rPr lang="zh-CN" altLang="en-US" sz="2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请求</a:t>
            </a:r>
            <a:endParaRPr lang="en-US" altLang="zh-CN" sz="2400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读取响应内容</a:t>
            </a:r>
            <a:endParaRPr lang="en-US" altLang="zh-CN" sz="2400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二进制与</a:t>
            </a:r>
            <a:r>
              <a:rPr lang="en-US" altLang="zh-CN" sz="2400" b="1" dirty="0" err="1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json</a:t>
            </a:r>
            <a:r>
              <a:rPr lang="zh-CN" altLang="en-US" sz="2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内容处理</a:t>
            </a:r>
            <a:endParaRPr lang="en-US" altLang="zh-CN" sz="2400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endParaRPr lang="en-US" altLang="zh-CN" sz="2400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REQUESTS</a:t>
            </a:r>
            <a:r>
              <a:rPr lang="zh-CN" altLang="en-US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库</a:t>
            </a:r>
            <a:endParaRPr lang="en-US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定制头部信息</a:t>
            </a:r>
            <a:endParaRPr lang="en-US" altLang="zh-CN" sz="2400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2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Post</a:t>
            </a:r>
            <a:r>
              <a:rPr lang="zh-CN" altLang="en-US" sz="2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表单提交</a:t>
            </a:r>
            <a:endParaRPr lang="en-US" altLang="zh-CN" sz="2400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2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Cookie</a:t>
            </a:r>
            <a:r>
              <a:rPr lang="zh-CN" altLang="en-US" sz="2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设置与读取</a:t>
            </a:r>
            <a:endParaRPr lang="en-US" altLang="zh-CN" sz="2400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超时设置</a:t>
            </a:r>
            <a:endParaRPr lang="en-US" altLang="zh-CN" sz="2400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编码的坑即处理</a:t>
            </a:r>
            <a:endParaRPr lang="en-US" altLang="zh-CN" sz="2400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endParaRPr lang="en-US" altLang="zh-CN" sz="2400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endParaRPr lang="en-US" altLang="zh-CN" sz="2400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XML/</a:t>
            </a:r>
            <a:r>
              <a:rPr lang="en-US" b="1" dirty="0" err="1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Json</a:t>
            </a:r>
            <a:r>
              <a:rPr lang="zh-CN" altLang="en-US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解析</a:t>
            </a:r>
            <a:endParaRPr lang="en-US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err="1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Json</a:t>
            </a:r>
            <a:endParaRPr lang="en-US" altLang="zh-CN" sz="2400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lvl="1"/>
            <a:r>
              <a:rPr lang="zh-CN" altLang="en-US" sz="22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内置</a:t>
            </a:r>
            <a:r>
              <a:rPr lang="en-US" altLang="zh-CN" sz="2200" b="1" dirty="0" err="1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json</a:t>
            </a:r>
            <a:r>
              <a:rPr lang="zh-CN" altLang="en-US" sz="22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库</a:t>
            </a:r>
            <a:endParaRPr lang="en-US" altLang="zh-CN" sz="2200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lvl="1"/>
            <a:r>
              <a:rPr lang="en-US" altLang="zh-CN" sz="22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dump(s)</a:t>
            </a:r>
            <a:r>
              <a:rPr lang="zh-CN" altLang="en-US" sz="22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：把</a:t>
            </a:r>
            <a:r>
              <a:rPr lang="en-US" altLang="zh-CN" sz="2200" b="1" dirty="0" err="1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dict</a:t>
            </a:r>
            <a:r>
              <a:rPr lang="zh-CN" altLang="en-US" sz="22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转换为</a:t>
            </a:r>
            <a:r>
              <a:rPr lang="en-US" altLang="zh-CN" sz="2200" b="1" dirty="0" err="1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json</a:t>
            </a:r>
            <a:r>
              <a:rPr lang="zh-CN" altLang="en-US" sz="22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文本</a:t>
            </a:r>
            <a:endParaRPr lang="en-US" altLang="zh-CN" sz="2200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lvl="1"/>
            <a:r>
              <a:rPr lang="en-US" altLang="zh-CN" sz="22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Load(s)</a:t>
            </a:r>
            <a:r>
              <a:rPr lang="zh-CN" altLang="en-US" sz="22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：把</a:t>
            </a:r>
            <a:r>
              <a:rPr lang="en-US" altLang="zh-CN" sz="2200" b="1" dirty="0" err="1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json</a:t>
            </a:r>
            <a:r>
              <a:rPr lang="zh-CN" altLang="en-US" sz="22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文本转换为</a:t>
            </a:r>
            <a:r>
              <a:rPr lang="en-US" altLang="zh-CN" sz="2200" b="1" dirty="0" err="1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dict</a:t>
            </a:r>
            <a:endParaRPr lang="en-US" altLang="zh-CN" sz="2200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XML</a:t>
            </a:r>
            <a:r>
              <a:rPr lang="en-US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/</a:t>
            </a:r>
            <a:r>
              <a:rPr lang="en-US" b="1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Json</a:t>
            </a:r>
            <a:r>
              <a:rPr lang="zh-CN" altLang="en-US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解析</a:t>
            </a:r>
            <a:endParaRPr lang="en-US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XML</a:t>
            </a:r>
            <a:endParaRPr lang="en-US" altLang="zh-CN" sz="2400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lvl="1"/>
            <a:r>
              <a:rPr lang="en-US" altLang="zh-CN" sz="22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DOM</a:t>
            </a:r>
            <a:r>
              <a:rPr lang="zh-CN" altLang="en-US" sz="22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方式：代码实现</a:t>
            </a:r>
            <a:r>
              <a:rPr lang="zh-CN" altLang="en-US" sz="22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简单，容易理解，但是需要把整个</a:t>
            </a:r>
            <a:r>
              <a:rPr lang="en-US" altLang="zh-CN" sz="22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XML</a:t>
            </a:r>
            <a:r>
              <a:rPr lang="zh-CN" altLang="en-US" sz="22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读入内存，解析为树，因此占用内存大，解析</a:t>
            </a:r>
            <a:r>
              <a:rPr lang="zh-CN" altLang="en-US" sz="22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慢。</a:t>
            </a:r>
            <a:endParaRPr lang="en-US" altLang="zh-CN" sz="2200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lvl="1"/>
            <a:r>
              <a:rPr lang="en-US" altLang="zh-CN" sz="22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SAX</a:t>
            </a:r>
            <a:r>
              <a:rPr lang="zh-CN" altLang="en-US" sz="22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方式：边</a:t>
            </a:r>
            <a:r>
              <a:rPr lang="zh-CN" altLang="en-US" sz="22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读边解析，占用内存小，解析快，缺点是我们需要自己处理</a:t>
            </a:r>
            <a:r>
              <a:rPr lang="zh-CN" altLang="en-US" sz="22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事件，代码比较难写和理解。</a:t>
            </a:r>
            <a:endParaRPr lang="en-US" altLang="zh-CN" sz="2200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lvl="1"/>
            <a:r>
              <a:rPr lang="zh-CN" altLang="en-US" sz="22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例子代码</a:t>
            </a:r>
            <a:endParaRPr lang="zh-CN" altLang="en-US" sz="2200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CSS</a:t>
            </a:r>
            <a:r>
              <a:rPr lang="zh-CN" altLang="en-US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定位器</a:t>
            </a:r>
            <a:endParaRPr lang="en-US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CSS = Cascading Style Sheets</a:t>
            </a:r>
            <a:endParaRPr lang="en-US" altLang="zh-CN" sz="2400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为什么需要</a:t>
            </a:r>
            <a:r>
              <a:rPr lang="en-US" altLang="zh-CN" sz="2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CSS</a:t>
            </a:r>
            <a:endParaRPr lang="en-US" altLang="zh-CN" sz="2400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2400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定位方式（可以混合）</a:t>
            </a:r>
            <a:endParaRPr lang="en-US" altLang="zh-CN" sz="2400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lvl="1"/>
            <a:r>
              <a:rPr lang="zh-CN" altLang="en-US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元素</a:t>
            </a:r>
            <a:r>
              <a:rPr lang="en-US" altLang="zh-CN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element</a:t>
            </a:r>
            <a:endParaRPr lang="en-US" altLang="zh-CN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lvl="1"/>
            <a:r>
              <a:rPr lang="zh-CN" altLang="en-US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类</a:t>
            </a:r>
            <a:r>
              <a:rPr lang="en-US" altLang="zh-CN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.class, element.class1.class2</a:t>
            </a:r>
            <a:endParaRPr lang="en-US" altLang="zh-CN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lvl="1"/>
            <a:r>
              <a:rPr lang="en-US" altLang="zh-CN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Id #id, </a:t>
            </a:r>
            <a:r>
              <a:rPr lang="en-US" altLang="zh-CN" b="1" dirty="0" err="1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element#id</a:t>
            </a:r>
            <a:endParaRPr lang="en-US" altLang="zh-CN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lvl="1"/>
            <a:r>
              <a:rPr lang="zh-CN" altLang="en-US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属性</a:t>
            </a:r>
            <a:r>
              <a:rPr lang="en-US" altLang="zh-CN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[prop=value</a:t>
            </a:r>
            <a:r>
              <a:rPr lang="en-US" altLang="zh-CN" b="1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], element[prop=value]</a:t>
            </a:r>
            <a:endParaRPr lang="en-US" altLang="zh-CN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静态网页解析</a:t>
            </a:r>
            <a:endParaRPr lang="en-US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BS4</a:t>
            </a:r>
            <a:endParaRPr lang="en-US" altLang="zh-CN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lvl="1"/>
            <a:r>
              <a:rPr lang="zh-CN" altLang="en-US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安装：</a:t>
            </a:r>
            <a:r>
              <a:rPr lang="en-US" altLang="zh-CN" b="1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pip install </a:t>
            </a:r>
            <a:r>
              <a:rPr lang="en-US" altLang="zh-CN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beautifulsoup4</a:t>
            </a:r>
            <a:r>
              <a:rPr lang="zh-CN" altLang="en-US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（需要</a:t>
            </a:r>
            <a:r>
              <a:rPr lang="en-US" altLang="zh-CN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html5lib</a:t>
            </a:r>
            <a:r>
              <a:rPr lang="zh-CN" altLang="en-US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或</a:t>
            </a:r>
            <a:r>
              <a:rPr lang="en-US" altLang="zh-CN" b="1" dirty="0" err="1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lxml</a:t>
            </a:r>
            <a:r>
              <a:rPr lang="zh-CN" altLang="en-US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）</a:t>
            </a:r>
            <a:endParaRPr lang="en-US" altLang="zh-CN" b="1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lvl="1"/>
            <a:r>
              <a:rPr lang="en-US" altLang="zh-CN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find</a:t>
            </a:r>
            <a:r>
              <a:rPr lang="zh-CN" altLang="en-US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函数搜索使用</a:t>
            </a:r>
            <a:endParaRPr lang="en-US" altLang="zh-CN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lvl="1"/>
            <a:r>
              <a:rPr lang="zh-CN" altLang="en-US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使用</a:t>
            </a:r>
            <a:r>
              <a:rPr lang="en-US" altLang="zh-CN" b="1" dirty="0" err="1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css</a:t>
            </a:r>
            <a:r>
              <a:rPr lang="zh-CN" altLang="en-US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定位器搜索</a:t>
            </a:r>
            <a:endParaRPr lang="en-US" altLang="zh-CN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b="1" dirty="0" err="1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HTMLParser</a:t>
            </a:r>
            <a:r>
              <a:rPr lang="zh-CN" altLang="en-US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：类</a:t>
            </a:r>
            <a:r>
              <a:rPr lang="en-US" altLang="zh-CN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SAX</a:t>
            </a:r>
            <a:r>
              <a:rPr lang="zh-CN" altLang="en-US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模式网页解析</a:t>
            </a:r>
            <a:endParaRPr lang="en-US" altLang="zh-CN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实际用例</a:t>
            </a:r>
            <a:endParaRPr lang="zh-CN" altLang="en-US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lvl="1"/>
            <a:r>
              <a:rPr lang="zh-CN" altLang="en-US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全国邮政编码</a:t>
            </a:r>
            <a:endParaRPr lang="zh-CN" altLang="en-US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lvl="1"/>
            <a:r>
              <a:rPr lang="en-US" altLang="zh-CN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17huo</a:t>
            </a:r>
            <a:r>
              <a:rPr lang="zh-CN" altLang="en-US" b="1" dirty="0" smtClean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电商商品数据</a:t>
            </a:r>
            <a:endParaRPr lang="zh-CN" altLang="en-US" b="1" dirty="0" smtClean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741</Words>
  <Application>WPS 演示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Courier New</vt:lpstr>
      <vt:lpstr>微软雅黑</vt:lpstr>
      <vt:lpstr>Gill Sans MT</vt:lpstr>
      <vt:lpstr>等线</vt:lpstr>
      <vt:lpstr>Calibri</vt:lpstr>
      <vt:lpstr>Gallery</vt:lpstr>
      <vt:lpstr>集训班 – 爬虫基础</vt:lpstr>
      <vt:lpstr>课程大纲</vt:lpstr>
      <vt:lpstr>课程大纲</vt:lpstr>
      <vt:lpstr>REQUESTS库</vt:lpstr>
      <vt:lpstr>REQUESTS库</vt:lpstr>
      <vt:lpstr>XML/Json解析</vt:lpstr>
      <vt:lpstr>XML/Json解析</vt:lpstr>
      <vt:lpstr>CSS定位器</vt:lpstr>
      <vt:lpstr>静态网页解析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集训班 – 爬虫基础</dc:title>
  <dc:creator>林应</dc:creator>
  <cp:lastModifiedBy>linying</cp:lastModifiedBy>
  <cp:revision>70</cp:revision>
  <dcterms:created xsi:type="dcterms:W3CDTF">2017-07-15T07:02:00Z</dcterms:created>
  <dcterms:modified xsi:type="dcterms:W3CDTF">2017-07-16T13:52:57Z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