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1059" r:id="rId2"/>
    <p:sldId id="1060" r:id="rId3"/>
    <p:sldId id="1593" r:id="rId4"/>
    <p:sldId id="1595" r:id="rId5"/>
    <p:sldId id="801" r:id="rId6"/>
    <p:sldId id="917" r:id="rId7"/>
    <p:sldId id="1585" r:id="rId8"/>
    <p:sldId id="1588" r:id="rId9"/>
    <p:sldId id="1586" r:id="rId10"/>
    <p:sldId id="1587" r:id="rId11"/>
    <p:sldId id="1589" r:id="rId12"/>
    <p:sldId id="302" r:id="rId13"/>
    <p:sldId id="1590" r:id="rId14"/>
    <p:sldId id="1592" r:id="rId15"/>
    <p:sldId id="1591" r:id="rId16"/>
    <p:sldId id="1596" r:id="rId17"/>
    <p:sldId id="1581" r:id="rId18"/>
    <p:sldId id="1582" r:id="rId19"/>
    <p:sldId id="1584" r:id="rId20"/>
    <p:sldId id="1598" r:id="rId21"/>
    <p:sldId id="1599" r:id="rId22"/>
    <p:sldId id="258" r:id="rId23"/>
    <p:sldId id="1600" r:id="rId24"/>
    <p:sldId id="1601" r:id="rId25"/>
    <p:sldId id="1602" r:id="rId26"/>
    <p:sldId id="1603" r:id="rId27"/>
    <p:sldId id="1604" r:id="rId28"/>
    <p:sldId id="1605" r:id="rId29"/>
    <p:sldId id="1606" r:id="rId30"/>
    <p:sldId id="1607" r:id="rId31"/>
    <p:sldId id="1610" r:id="rId32"/>
    <p:sldId id="1608" r:id="rId33"/>
    <p:sldId id="1609" r:id="rId34"/>
    <p:sldId id="1611" r:id="rId35"/>
    <p:sldId id="1612" r:id="rId36"/>
    <p:sldId id="1613" r:id="rId37"/>
    <p:sldId id="1614" r:id="rId38"/>
    <p:sldId id="1624" r:id="rId39"/>
    <p:sldId id="1625" r:id="rId40"/>
    <p:sldId id="1626" r:id="rId41"/>
    <p:sldId id="1627" r:id="rId42"/>
    <p:sldId id="1615" r:id="rId43"/>
    <p:sldId id="1616" r:id="rId44"/>
    <p:sldId id="1617" r:id="rId45"/>
    <p:sldId id="1618" r:id="rId46"/>
    <p:sldId id="1620" r:id="rId47"/>
    <p:sldId id="1619" r:id="rId48"/>
    <p:sldId id="1622" r:id="rId49"/>
    <p:sldId id="1621" r:id="rId50"/>
    <p:sldId id="1623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17"/>
    <p:restoredTop sz="93734" autoAdjust="0"/>
  </p:normalViewPr>
  <p:slideViewPr>
    <p:cSldViewPr>
      <p:cViewPr varScale="1">
        <p:scale>
          <a:sx n="63" d="100"/>
          <a:sy n="63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D0B79-4F54-4C3A-9EC1-2CF37FF1D58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96A62-2ED8-4D44-B314-2969E43DB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9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一）归一化的作用在机器学习领域中，不同评价指标（即特征向量中的不同特征就是所述的不同评价指标）往往具有不同的量纲和量纲单位，这样的情况会影响到数据分析的结果，为了消除指标之间的量纲影响，需要进行数据标准化处理，以解决数据指标之间的可比性。原始数据经过数据标准化处理后，各指标处于同一数量级，适合进行综合对比评价。其中，最典型的就是数据的归一化处理。（可以参考学习：数据标准化</a:t>
            </a:r>
            <a:r>
              <a:rPr lang="en-US" altLang="zh-CN" dirty="0"/>
              <a:t>/</a:t>
            </a:r>
            <a:r>
              <a:rPr lang="zh-CN" altLang="en-US" dirty="0"/>
              <a:t>归一化）简而言之，归一化的目的就是使得预处理的数据被限定在一定的范围内（比如</a:t>
            </a:r>
            <a:r>
              <a:rPr lang="en-US" altLang="zh-CN" dirty="0"/>
              <a:t>[0,1]</a:t>
            </a:r>
            <a:r>
              <a:rPr lang="zh-CN" altLang="en-US" dirty="0"/>
              <a:t>或者</a:t>
            </a:r>
            <a:r>
              <a:rPr lang="en-US" altLang="zh-CN" dirty="0"/>
              <a:t>[-1,1]</a:t>
            </a:r>
            <a:r>
              <a:rPr lang="zh-CN" altLang="en-US" dirty="0"/>
              <a:t>），从而消除奇异样本数据导致的不良影响。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6A62-2ED8-4D44-B314-2969E43DBA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4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归一化的方法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）最大最小标准化（</a:t>
            </a:r>
            <a:r>
              <a:rPr lang="en-US" altLang="zh-CN" dirty="0"/>
              <a:t>Min-Max Normalization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本归一化方法又称为离差标准化，使结果值映射到</a:t>
            </a:r>
            <a:r>
              <a:rPr lang="en-US" altLang="zh-CN" dirty="0"/>
              <a:t>[0 </a:t>
            </a:r>
            <a:r>
              <a:rPr lang="zh-CN" altLang="en-US" dirty="0"/>
              <a:t>，</a:t>
            </a:r>
            <a:r>
              <a:rPr lang="en-US" altLang="zh-CN" dirty="0"/>
              <a:t>1]</a:t>
            </a:r>
            <a:r>
              <a:rPr lang="zh-CN" altLang="en-US" dirty="0"/>
              <a:t>之间，转换函数如下：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本归一化方法比较适用在数值比较集中的情况；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. </a:t>
            </a:r>
            <a:r>
              <a:rPr lang="zh-CN" altLang="en-US" dirty="0"/>
              <a:t>缺陷：如果</a:t>
            </a:r>
            <a:r>
              <a:rPr lang="en-US" altLang="zh-CN" dirty="0"/>
              <a:t>max</a:t>
            </a:r>
            <a:r>
              <a:rPr lang="zh-CN" altLang="en-US" dirty="0"/>
              <a:t>和</a:t>
            </a:r>
            <a:r>
              <a:rPr lang="en-US" altLang="zh-CN" dirty="0"/>
              <a:t>min</a:t>
            </a:r>
            <a:r>
              <a:rPr lang="zh-CN" altLang="en-US" dirty="0"/>
              <a:t>不稳定，很容易使得归一化结果不稳定，使得后续使用效果也不稳定。实际使用中可以用经验常量来替代</a:t>
            </a:r>
            <a:r>
              <a:rPr lang="en-US" altLang="zh-CN" dirty="0"/>
              <a:t>max</a:t>
            </a:r>
            <a:r>
              <a:rPr lang="zh-CN" altLang="en-US" dirty="0"/>
              <a:t>和</a:t>
            </a:r>
            <a:r>
              <a:rPr lang="en-US" altLang="zh-CN" dirty="0"/>
              <a:t>min</a:t>
            </a:r>
            <a:r>
              <a:rPr lang="zh-CN" altLang="en-US" dirty="0"/>
              <a:t>。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.  </a:t>
            </a:r>
            <a:r>
              <a:rPr lang="zh-CN" altLang="en-US" dirty="0"/>
              <a:t>应用场景：在不涉及距离度量、协方差计算、数据不符合正太分布的时候，可以使用第一种方法或其他归一化方法（不包括</a:t>
            </a:r>
            <a:r>
              <a:rPr lang="en-US" altLang="zh-CN" dirty="0"/>
              <a:t>Z-score</a:t>
            </a:r>
            <a:r>
              <a:rPr lang="zh-CN" altLang="en-US" dirty="0"/>
              <a:t>方法）。比如图像处理中，将</a:t>
            </a:r>
            <a:r>
              <a:rPr lang="en-US" altLang="zh-CN" dirty="0"/>
              <a:t>RGB</a:t>
            </a:r>
            <a:r>
              <a:rPr lang="zh-CN" altLang="en-US" dirty="0"/>
              <a:t>图像转换为灰度图像后将其值限定在</a:t>
            </a:r>
            <a:r>
              <a:rPr lang="en-US" altLang="zh-CN" dirty="0"/>
              <a:t>[0 255]</a:t>
            </a:r>
            <a:r>
              <a:rPr lang="zh-CN" altLang="en-US" dirty="0"/>
              <a:t>的范围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Z-score</a:t>
            </a:r>
            <a:r>
              <a:rPr lang="zh-CN" altLang="en-US" dirty="0"/>
              <a:t>标准化方法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. </a:t>
            </a:r>
            <a:r>
              <a:rPr lang="zh-CN" altLang="en-US" dirty="0"/>
              <a:t>数据处理后符合标准正态分布，即均值为</a:t>
            </a:r>
            <a:r>
              <a:rPr lang="en-US" altLang="zh-CN" dirty="0"/>
              <a:t>0</a:t>
            </a:r>
            <a:r>
              <a:rPr lang="zh-CN" altLang="en-US" dirty="0"/>
              <a:t>，标准差为</a:t>
            </a:r>
            <a:r>
              <a:rPr lang="en-US" altLang="zh-CN" dirty="0"/>
              <a:t>1</a:t>
            </a:r>
            <a:r>
              <a:rPr lang="zh-CN" altLang="en-US" dirty="0"/>
              <a:t>，其转化函数为：其中</a:t>
            </a:r>
            <a:r>
              <a:rPr lang="en-US" altLang="zh-CN" dirty="0"/>
              <a:t>μ</a:t>
            </a:r>
            <a:r>
              <a:rPr lang="zh-CN" altLang="en-US" dirty="0"/>
              <a:t>为所有样本数据的均值，</a:t>
            </a:r>
            <a:r>
              <a:rPr lang="en-US" altLang="zh-CN" dirty="0"/>
              <a:t>σ</a:t>
            </a:r>
            <a:r>
              <a:rPr lang="zh-CN" altLang="en-US" dirty="0"/>
              <a:t>为所有样本数据的标准差。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. </a:t>
            </a:r>
            <a:r>
              <a:rPr lang="zh-CN" altLang="en-US" dirty="0"/>
              <a:t>本方法要求原始数据的分布可以近似为高斯分布，否则归一化的效果会变得很糟糕；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应用场景：在分类、聚类算法中，需要使用距离来度量相似性的时候、或者使用</a:t>
            </a:r>
            <a:r>
              <a:rPr lang="en-US" altLang="zh-CN" dirty="0"/>
              <a:t>PCA</a:t>
            </a:r>
            <a:r>
              <a:rPr lang="zh-CN" altLang="en-US" dirty="0"/>
              <a:t>技术进行降维的时候，</a:t>
            </a:r>
            <a:r>
              <a:rPr lang="en-US" altLang="zh-CN" dirty="0"/>
              <a:t>Z-score standardization</a:t>
            </a:r>
            <a:r>
              <a:rPr lang="zh-CN" altLang="en-US" dirty="0"/>
              <a:t>表现更好。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6A62-2ED8-4D44-B314-2969E43DBA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41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归一化的方法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）最大最小标准化（</a:t>
            </a:r>
            <a:r>
              <a:rPr lang="en-US" altLang="zh-CN" dirty="0"/>
              <a:t>Min-Max Normalization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本归一化方法又称为离差标准化，使结果值映射到</a:t>
            </a:r>
            <a:r>
              <a:rPr lang="en-US" altLang="zh-CN" dirty="0"/>
              <a:t>[0 </a:t>
            </a:r>
            <a:r>
              <a:rPr lang="zh-CN" altLang="en-US" dirty="0"/>
              <a:t>，</a:t>
            </a:r>
            <a:r>
              <a:rPr lang="en-US" altLang="zh-CN" dirty="0"/>
              <a:t>1]</a:t>
            </a:r>
            <a:r>
              <a:rPr lang="zh-CN" altLang="en-US" dirty="0"/>
              <a:t>之间，转换函数如下：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本归一化方法比较适用在数值比较集中的情况；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. </a:t>
            </a:r>
            <a:r>
              <a:rPr lang="zh-CN" altLang="en-US" dirty="0"/>
              <a:t>缺陷：如果</a:t>
            </a:r>
            <a:r>
              <a:rPr lang="en-US" altLang="zh-CN" dirty="0"/>
              <a:t>max</a:t>
            </a:r>
            <a:r>
              <a:rPr lang="zh-CN" altLang="en-US" dirty="0"/>
              <a:t>和</a:t>
            </a:r>
            <a:r>
              <a:rPr lang="en-US" altLang="zh-CN" dirty="0"/>
              <a:t>min</a:t>
            </a:r>
            <a:r>
              <a:rPr lang="zh-CN" altLang="en-US" dirty="0"/>
              <a:t>不稳定，很容易使得归一化结果不稳定，使得后续使用效果也不稳定。实际使用中可以用经验常量来替代</a:t>
            </a:r>
            <a:r>
              <a:rPr lang="en-US" altLang="zh-CN" dirty="0"/>
              <a:t>max</a:t>
            </a:r>
            <a:r>
              <a:rPr lang="zh-CN" altLang="en-US" dirty="0"/>
              <a:t>和</a:t>
            </a:r>
            <a:r>
              <a:rPr lang="en-US" altLang="zh-CN" dirty="0"/>
              <a:t>min</a:t>
            </a:r>
            <a:r>
              <a:rPr lang="zh-CN" altLang="en-US" dirty="0"/>
              <a:t>。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.  </a:t>
            </a:r>
            <a:r>
              <a:rPr lang="zh-CN" altLang="en-US" dirty="0"/>
              <a:t>应用场景：在不涉及距离度量、协方差计算、数据不符合正太分布的时候，可以使用第一种方法或其他归一化方法（不包括</a:t>
            </a:r>
            <a:r>
              <a:rPr lang="en-US" altLang="zh-CN" dirty="0"/>
              <a:t>Z-score</a:t>
            </a:r>
            <a:r>
              <a:rPr lang="zh-CN" altLang="en-US" dirty="0"/>
              <a:t>方法）。比如图像处理中，将</a:t>
            </a:r>
            <a:r>
              <a:rPr lang="en-US" altLang="zh-CN" dirty="0"/>
              <a:t>RGB</a:t>
            </a:r>
            <a:r>
              <a:rPr lang="zh-CN" altLang="en-US" dirty="0"/>
              <a:t>图像转换为灰度图像后将其值限定在</a:t>
            </a:r>
            <a:r>
              <a:rPr lang="en-US" altLang="zh-CN" dirty="0"/>
              <a:t>[0 255]</a:t>
            </a:r>
            <a:r>
              <a:rPr lang="zh-CN" altLang="en-US" dirty="0"/>
              <a:t>的范围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Z-score</a:t>
            </a:r>
            <a:r>
              <a:rPr lang="zh-CN" altLang="en-US" dirty="0"/>
              <a:t>标准化方法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. </a:t>
            </a:r>
            <a:r>
              <a:rPr lang="zh-CN" altLang="en-US" dirty="0"/>
              <a:t>数据处理后符合标准正态分布，即均值为</a:t>
            </a:r>
            <a:r>
              <a:rPr lang="en-US" altLang="zh-CN" dirty="0"/>
              <a:t>0</a:t>
            </a:r>
            <a:r>
              <a:rPr lang="zh-CN" altLang="en-US" dirty="0"/>
              <a:t>，标准差为</a:t>
            </a:r>
            <a:r>
              <a:rPr lang="en-US" altLang="zh-CN" dirty="0"/>
              <a:t>1</a:t>
            </a:r>
            <a:r>
              <a:rPr lang="zh-CN" altLang="en-US" dirty="0"/>
              <a:t>，其转化函数为：其中</a:t>
            </a:r>
            <a:r>
              <a:rPr lang="en-US" altLang="zh-CN" dirty="0"/>
              <a:t>μ</a:t>
            </a:r>
            <a:r>
              <a:rPr lang="zh-CN" altLang="en-US" dirty="0"/>
              <a:t>为所有样本数据的均值，</a:t>
            </a:r>
            <a:r>
              <a:rPr lang="en-US" altLang="zh-CN" dirty="0"/>
              <a:t>σ</a:t>
            </a:r>
            <a:r>
              <a:rPr lang="zh-CN" altLang="en-US" dirty="0"/>
              <a:t>为所有样本数据的标准差。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. </a:t>
            </a:r>
            <a:r>
              <a:rPr lang="zh-CN" altLang="en-US" dirty="0"/>
              <a:t>本方法要求原始数据的分布可以近似为高斯分布，否则归一化的效果会变得很糟糕；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. </a:t>
            </a:r>
            <a:r>
              <a:rPr lang="zh-CN" altLang="en-US" dirty="0"/>
              <a:t>应用场景：在分类、聚类算法中，需要使用距离来度量相似性的时候、或者使用</a:t>
            </a:r>
            <a:r>
              <a:rPr lang="en-US" altLang="zh-CN" dirty="0"/>
              <a:t>PCA</a:t>
            </a:r>
            <a:r>
              <a:rPr lang="zh-CN" altLang="en-US" dirty="0"/>
              <a:t>技术进行降维的时候，</a:t>
            </a:r>
            <a:r>
              <a:rPr lang="en-US" altLang="zh-CN" dirty="0"/>
              <a:t>Z-score standardization</a:t>
            </a:r>
            <a:r>
              <a:rPr lang="zh-CN" altLang="en-US" dirty="0"/>
              <a:t>表现更好。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6A62-2ED8-4D44-B314-2969E43DBA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6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363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7B610E-9633-4636-A52D-72D0203E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5436EDB5-9E31-4564-9AB6-761EF344C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38400"/>
            <a:ext cx="8229600" cy="278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2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6CC1D0-0F89-43AD-AF38-1B9B4315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0" y="533400"/>
            <a:ext cx="8229600" cy="1066800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Review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5F7CB5-781E-4B6B-9A48-08A2F5F56596}"/>
              </a:ext>
            </a:extLst>
          </p:cNvPr>
          <p:cNvSpPr txBox="1"/>
          <p:nvPr/>
        </p:nvSpPr>
        <p:spPr>
          <a:xfrm>
            <a:off x="106780" y="1447800"/>
            <a:ext cx="695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Classic Machine Learning </a:t>
            </a:r>
            <a:r>
              <a:rPr lang="zh-CN" altLang="en-US" sz="2400" dirty="0"/>
              <a:t>传统机器学习</a:t>
            </a:r>
            <a:endParaRPr lang="en-US" sz="2400" dirty="0"/>
          </a:p>
          <a:p>
            <a:r>
              <a:rPr lang="en-US" altLang="zh-CN" sz="2400" dirty="0"/>
              <a:t>Deep Learning    </a:t>
            </a:r>
            <a:r>
              <a:rPr lang="zh-CN" altLang="en-US" sz="2400" dirty="0"/>
              <a:t>深度学习</a:t>
            </a:r>
            <a:endParaRPr lang="en-US" sz="2400" dirty="0"/>
          </a:p>
          <a:p>
            <a:r>
              <a:rPr lang="zh-CN" altLang="en-US" sz="2400" dirty="0"/>
              <a:t>他们的</a:t>
            </a:r>
            <a:r>
              <a:rPr lang="zh-CN" altLang="en-US" sz="2400" b="1" dirty="0">
                <a:solidFill>
                  <a:srgbClr val="FF0000"/>
                </a:solidFill>
              </a:rPr>
              <a:t>最大区别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machine-learning-vs-deep-learning.png">
            <a:extLst>
              <a:ext uri="{FF2B5EF4-FFF2-40B4-BE49-F238E27FC236}">
                <a16:creationId xmlns="" xmlns:a16="http://schemas.microsoft.com/office/drawing/2014/main" id="{913ACC35-CF2E-49BC-93F5-1B74138A9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40" y="3257729"/>
            <a:ext cx="6890920" cy="33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6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48800-8669-432E-B610-7E88A26D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Conception of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AA232A-814E-496A-BB6E-9BBEF8A92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zh-CN" altLang="en-US" dirty="0"/>
              <a:t>还是手写体</a:t>
            </a:r>
            <a:r>
              <a:rPr lang="en-US" altLang="zh-CN" dirty="0"/>
              <a:t>MNIST</a:t>
            </a:r>
            <a:endParaRPr lang="en-US" dirty="0"/>
          </a:p>
        </p:txBody>
      </p:sp>
      <p:pic>
        <p:nvPicPr>
          <p:cNvPr id="13314" name="Picture 2" descr="“mnist”的图片搜索结果">
            <a:extLst>
              <a:ext uri="{FF2B5EF4-FFF2-40B4-BE49-F238E27FC236}">
                <a16:creationId xmlns="" xmlns:a16="http://schemas.microsoft.com/office/drawing/2014/main" id="{7BDCC30D-E898-499A-B4D7-24C972A2C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37" y="2819400"/>
            <a:ext cx="6011526" cy="365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60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9950" y="609600"/>
            <a:ext cx="50609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>
                <a:solidFill>
                  <a:srgbClr val="0000FF"/>
                </a:solidFill>
              </a:rPr>
              <a:t>Raw</a:t>
            </a:r>
            <a:r>
              <a:rPr spc="35" dirty="0">
                <a:solidFill>
                  <a:srgbClr val="0000FF"/>
                </a:solidFill>
              </a:rPr>
              <a:t> </a:t>
            </a:r>
            <a:r>
              <a:rPr spc="20" dirty="0">
                <a:solidFill>
                  <a:srgbClr val="0000FF"/>
                </a:solidFill>
              </a:rPr>
              <a:t>Data</a:t>
            </a:r>
            <a:r>
              <a:rPr lang="en-US" spc="20" dirty="0">
                <a:solidFill>
                  <a:srgbClr val="0000FF"/>
                </a:solidFill>
              </a:rPr>
              <a:t> </a:t>
            </a:r>
            <a:r>
              <a:rPr lang="zh-CN" altLang="en-US" spc="20" dirty="0">
                <a:solidFill>
                  <a:srgbClr val="0000FF"/>
                </a:solidFill>
              </a:rPr>
              <a:t>原始数据</a:t>
            </a:r>
            <a:endParaRPr spc="20" dirty="0">
              <a:solidFill>
                <a:srgbClr val="0000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141110E-9DC9-440F-A18D-D1732E49B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02982"/>
            <a:ext cx="733284" cy="3952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0A4D684-E769-477E-976F-17296300BCD0}"/>
              </a:ext>
            </a:extLst>
          </p:cNvPr>
          <p:cNvSpPr txBox="1"/>
          <p:nvPr/>
        </p:nvSpPr>
        <p:spPr>
          <a:xfrm>
            <a:off x="7188200" y="324433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. . . . .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3A8699F-A15C-40DD-B5FD-960FE2D0F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724" y="1345684"/>
            <a:ext cx="4981575" cy="439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B413078-48DA-4FF0-892C-E0085D93D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4301" y="1345684"/>
            <a:ext cx="2143125" cy="4067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C03B007-0C37-4797-A0BB-0B856F002201}"/>
              </a:ext>
            </a:extLst>
          </p:cNvPr>
          <p:cNvSpPr txBox="1"/>
          <p:nvPr/>
        </p:nvSpPr>
        <p:spPr>
          <a:xfrm>
            <a:off x="1822540" y="316776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. . . . . 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6EDD7DB-51E8-44EA-B458-2D5D7421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590800"/>
            <a:ext cx="5962650" cy="405765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="" xmlns:a16="http://schemas.microsoft.com/office/drawing/2014/main" id="{DD5D86D4-4595-414E-BF60-48FED76B93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98502"/>
            <a:ext cx="822960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>
                <a:solidFill>
                  <a:srgbClr val="0000FF"/>
                </a:solidFill>
              </a:rPr>
              <a:t>Raw</a:t>
            </a:r>
            <a:r>
              <a:rPr spc="35" dirty="0">
                <a:solidFill>
                  <a:srgbClr val="0000FF"/>
                </a:solidFill>
              </a:rPr>
              <a:t> </a:t>
            </a:r>
            <a:r>
              <a:rPr spc="20" dirty="0">
                <a:solidFill>
                  <a:srgbClr val="0000FF"/>
                </a:solidFill>
              </a:rPr>
              <a:t>Data</a:t>
            </a:r>
            <a:r>
              <a:rPr lang="en-US" spc="20" dirty="0">
                <a:solidFill>
                  <a:srgbClr val="0000FF"/>
                </a:solidFill>
              </a:rPr>
              <a:t> </a:t>
            </a:r>
            <a:r>
              <a:rPr lang="zh-CN" altLang="en-US" spc="20" dirty="0">
                <a:solidFill>
                  <a:srgbClr val="0000FF"/>
                </a:solidFill>
              </a:rPr>
              <a:t>原始数据</a:t>
            </a:r>
            <a:r>
              <a:rPr lang="en-US" altLang="zh-CN" spc="20" dirty="0">
                <a:solidFill>
                  <a:srgbClr val="0000FF"/>
                </a:solidFill>
              </a:rPr>
              <a:t/>
            </a:r>
            <a:br>
              <a:rPr lang="en-US" altLang="zh-CN" spc="20" dirty="0">
                <a:solidFill>
                  <a:srgbClr val="0000FF"/>
                </a:solidFill>
              </a:rPr>
            </a:br>
            <a:r>
              <a:rPr lang="zh-CN" altLang="en-US" spc="20" dirty="0">
                <a:solidFill>
                  <a:srgbClr val="0000FF"/>
                </a:solidFill>
              </a:rPr>
              <a:t>工程目的：黑白手写体</a:t>
            </a:r>
            <a:r>
              <a:rPr lang="en-US" altLang="zh-CN" spc="20" dirty="0">
                <a:solidFill>
                  <a:srgbClr val="0000FF"/>
                </a:solidFill>
              </a:rPr>
              <a:t>0-9</a:t>
            </a:r>
            <a:r>
              <a:rPr lang="zh-CN" altLang="en-US" spc="20" dirty="0">
                <a:solidFill>
                  <a:srgbClr val="0000FF"/>
                </a:solidFill>
              </a:rPr>
              <a:t>的识别</a:t>
            </a:r>
            <a:endParaRPr spc="20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2A13EC2-4B9C-459B-8617-314105D9FCB4}"/>
              </a:ext>
            </a:extLst>
          </p:cNvPr>
          <p:cNvSpPr txBox="1"/>
          <p:nvPr/>
        </p:nvSpPr>
        <p:spPr>
          <a:xfrm>
            <a:off x="762000" y="3429000"/>
            <a:ext cx="198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数据可以直接用吗？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683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内容占位符 2" descr="Getting Started With MachineLearning (all in one)_V0.91_页面_066.jpg">
            <a:extLst>
              <a:ext uri="{FF2B5EF4-FFF2-40B4-BE49-F238E27FC236}">
                <a16:creationId xmlns="" xmlns:a16="http://schemas.microsoft.com/office/drawing/2014/main" id="{E58ED1CB-02B1-425B-A711-7074EF5D6E3E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90600"/>
            <a:ext cx="8669867" cy="4876800"/>
          </a:xfr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6E0C92-94C7-4C18-9075-EE40DB059AA8}"/>
              </a:ext>
            </a:extLst>
          </p:cNvPr>
          <p:cNvSpPr txBox="1"/>
          <p:nvPr/>
        </p:nvSpPr>
        <p:spPr>
          <a:xfrm>
            <a:off x="6477000" y="266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0E92A93-5695-45B2-8878-C6C475407ABD}"/>
              </a:ext>
            </a:extLst>
          </p:cNvPr>
          <p:cNvSpPr txBox="1"/>
          <p:nvPr/>
        </p:nvSpPr>
        <p:spPr>
          <a:xfrm>
            <a:off x="1447800" y="1676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数据清理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D49BE3-9FDA-472F-8423-76D57358A495}"/>
              </a:ext>
            </a:extLst>
          </p:cNvPr>
          <p:cNvSpPr txBox="1"/>
          <p:nvPr/>
        </p:nvSpPr>
        <p:spPr>
          <a:xfrm>
            <a:off x="6477000" y="16396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数据标准化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2485F38-8EE8-4B5F-B012-78602B82C23D}"/>
              </a:ext>
            </a:extLst>
          </p:cNvPr>
          <p:cNvSpPr txBox="1"/>
          <p:nvPr/>
        </p:nvSpPr>
        <p:spPr>
          <a:xfrm>
            <a:off x="1332384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数据缩减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3C6464A-EFDD-4A7F-B54E-363EBE37F2C9}"/>
              </a:ext>
            </a:extLst>
          </p:cNvPr>
          <p:cNvSpPr txBox="1"/>
          <p:nvPr/>
        </p:nvSpPr>
        <p:spPr>
          <a:xfrm>
            <a:off x="4114800" y="4267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文本清理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3A0D79-6D12-4590-93F7-724B3885115D}"/>
              </a:ext>
            </a:extLst>
          </p:cNvPr>
          <p:cNvSpPr txBox="1"/>
          <p:nvPr/>
        </p:nvSpPr>
        <p:spPr>
          <a:xfrm>
            <a:off x="6477000" y="3320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数据离散化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0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9DC85-CB4C-4A32-ABBD-4B5583BB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63" y="810967"/>
            <a:ext cx="8229600" cy="106984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Preparation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A689485-7528-4360-81DD-3AB64517BF89}"/>
              </a:ext>
            </a:extLst>
          </p:cNvPr>
          <p:cNvSpPr txBox="1"/>
          <p:nvPr/>
        </p:nvSpPr>
        <p:spPr>
          <a:xfrm>
            <a:off x="252963" y="22223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数据清理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D1340C-E8A8-445D-BE15-ABFD62D64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74319"/>
            <a:ext cx="4114800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5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9DC85-CB4C-4A32-ABBD-4B5583BB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63" y="810967"/>
            <a:ext cx="8229600" cy="106984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Preparation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A689485-7528-4360-81DD-3AB64517BF89}"/>
              </a:ext>
            </a:extLst>
          </p:cNvPr>
          <p:cNvSpPr txBox="1"/>
          <p:nvPr/>
        </p:nvSpPr>
        <p:spPr>
          <a:xfrm>
            <a:off x="252963" y="22223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数据标准化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8F0FED-1833-493A-B5D9-A7FBC7B8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24" y="2620280"/>
            <a:ext cx="8686476" cy="23098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2CAB675-EA08-4BC4-A253-35D13C5A2D18}"/>
              </a:ext>
            </a:extLst>
          </p:cNvPr>
          <p:cNvSpPr/>
          <p:nvPr/>
        </p:nvSpPr>
        <p:spPr>
          <a:xfrm>
            <a:off x="243438" y="5105400"/>
            <a:ext cx="475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最大最小标准化（</a:t>
            </a:r>
            <a:r>
              <a:rPr lang="en-US" altLang="zh-CN" dirty="0"/>
              <a:t>Min-Max Normalization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AE164A-7005-490E-9B69-FA0E49E34363}"/>
              </a:ext>
            </a:extLst>
          </p:cNvPr>
          <p:cNvSpPr/>
          <p:nvPr/>
        </p:nvSpPr>
        <p:spPr>
          <a:xfrm>
            <a:off x="252963" y="5631624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Z-score</a:t>
            </a:r>
            <a:r>
              <a:rPr lang="zh-CN" altLang="en-US" dirty="0"/>
              <a:t>标准化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3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5BCA807-B868-47A4-A44A-04183C39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特征归一化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0241D6C-2ACD-4D83-BE41-65BD05F5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86180"/>
            <a:ext cx="8229600" cy="48432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归一化作用：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在机器学习领域中，特征向量中的不同特征往往具有不同的量纲和量纲单位，这样的情况会影响到数据分析的结果，为了消除指标之间的量纲影响，需要进行数据标准化处理，以解决数据指标之间的可比性。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原始数据经过数据标准化处理后，各指标处于同一数量级，适合进行综合对比评价。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简而言之，归一化的目的就是使得预处理的数据被限定在一定的范围内（比如</a:t>
            </a:r>
            <a:r>
              <a:rPr lang="en-US" altLang="zh-CN" dirty="0"/>
              <a:t>[0,1]</a:t>
            </a:r>
            <a:r>
              <a:rPr lang="zh-CN" altLang="en-US" dirty="0"/>
              <a:t>或者</a:t>
            </a:r>
            <a:r>
              <a:rPr lang="en-US" altLang="zh-CN" dirty="0"/>
              <a:t>[-1,1]</a:t>
            </a:r>
            <a:r>
              <a:rPr lang="zh-CN" altLang="en-US" dirty="0"/>
              <a:t>），从而消除奇异样本数据导致的不良影响。</a:t>
            </a:r>
          </a:p>
        </p:txBody>
      </p:sp>
    </p:spTree>
    <p:extLst>
      <p:ext uri="{BB962C8B-B14F-4D97-AF65-F5344CB8AC3E}">
        <p14:creationId xmlns:p14="http://schemas.microsoft.com/office/powerpoint/2010/main" val="3783186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184B05C-A938-47A8-AAE5-B799EB149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51387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最大最小标准化（</a:t>
            </a:r>
            <a:r>
              <a:rPr lang="en-US" altLang="zh-CN" dirty="0"/>
              <a:t>Min-Max Normalization</a:t>
            </a:r>
            <a:r>
              <a:rPr lang="zh-CN" altLang="en-US" dirty="0"/>
              <a:t>），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使结果值映射到</a:t>
            </a:r>
            <a:r>
              <a:rPr lang="en-US" altLang="zh-CN" dirty="0"/>
              <a:t>[0 </a:t>
            </a:r>
            <a:r>
              <a:rPr lang="zh-CN" altLang="en-US" dirty="0"/>
              <a:t>，</a:t>
            </a:r>
            <a:r>
              <a:rPr lang="en-US" altLang="zh-CN" dirty="0"/>
              <a:t>1]</a:t>
            </a:r>
            <a:r>
              <a:rPr lang="zh-CN" altLang="en-US" dirty="0"/>
              <a:t>之间，转换函数如下：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本归一化方法比较适用在数值比较集中的情况；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缺陷：如果</a:t>
            </a:r>
            <a:r>
              <a:rPr lang="en-US" altLang="zh-CN" dirty="0"/>
              <a:t>max</a:t>
            </a:r>
            <a:r>
              <a:rPr lang="zh-CN" altLang="en-US" dirty="0"/>
              <a:t>和</a:t>
            </a:r>
            <a:r>
              <a:rPr lang="en-US" altLang="zh-CN" dirty="0"/>
              <a:t>min</a:t>
            </a:r>
            <a:r>
              <a:rPr lang="zh-CN" altLang="en-US" dirty="0"/>
              <a:t>不稳定，很容易使得归一化结果不稳定，使得后续使用效果也不稳定。实际使用中可以用经验常量来替代</a:t>
            </a:r>
            <a:r>
              <a:rPr lang="en-US" altLang="zh-CN" dirty="0"/>
              <a:t>max</a:t>
            </a:r>
            <a:r>
              <a:rPr lang="zh-CN" altLang="en-US" dirty="0"/>
              <a:t>和</a:t>
            </a:r>
            <a:r>
              <a:rPr lang="en-US" altLang="zh-CN" dirty="0"/>
              <a:t>min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应用场景：在不涉及距离度量、协方差计算、数据不符合正太分布的时候，可以使用第一种方法或其他归一化方法（不包括</a:t>
            </a:r>
            <a:r>
              <a:rPr lang="en-US" altLang="zh-CN" dirty="0"/>
              <a:t>Z-score</a:t>
            </a:r>
            <a:r>
              <a:rPr lang="zh-CN" altLang="en-US" dirty="0"/>
              <a:t>方法）。比如图像处理中，将</a:t>
            </a:r>
            <a:r>
              <a:rPr lang="en-US" altLang="zh-CN" dirty="0"/>
              <a:t>RGB</a:t>
            </a:r>
            <a:r>
              <a:rPr lang="zh-CN" altLang="en-US" dirty="0"/>
              <a:t>图像转换为灰度图像后将其值限定在</a:t>
            </a:r>
            <a:r>
              <a:rPr lang="en-US" altLang="zh-CN" dirty="0"/>
              <a:t>[0 255]</a:t>
            </a:r>
            <a:r>
              <a:rPr lang="zh-CN" altLang="en-US" dirty="0"/>
              <a:t>的范围。 </a:t>
            </a:r>
            <a:r>
              <a:rPr lang="en-US" altLang="zh-CN" dirty="0"/>
              <a:t>(value – </a:t>
            </a:r>
            <a:r>
              <a:rPr lang="en-US" altLang="zh-CN"/>
              <a:t>0 </a:t>
            </a:r>
            <a:r>
              <a:rPr lang="en-US" altLang="zh-CN" smtClean="0"/>
              <a:t>)/</a:t>
            </a:r>
            <a:r>
              <a:rPr lang="en-US" altLang="zh-CN"/>
              <a:t>(</a:t>
            </a:r>
            <a:r>
              <a:rPr lang="en-US" altLang="zh-CN" smtClean="0"/>
              <a:t>255 </a:t>
            </a:r>
            <a:r>
              <a:rPr lang="en-US" altLang="zh-CN"/>
              <a:t>– </a:t>
            </a:r>
            <a:r>
              <a:rPr lang="en-US" altLang="zh-CN" smtClean="0"/>
              <a:t>0) </a:t>
            </a:r>
            <a:r>
              <a:rPr lang="en-US" altLang="zh-CN" dirty="0"/>
              <a:t>= value / 255</a:t>
            </a:r>
          </a:p>
        </p:txBody>
      </p:sp>
      <p:pic>
        <p:nvPicPr>
          <p:cNvPr id="649218" name="Picture 2">
            <a:extLst>
              <a:ext uri="{FF2B5EF4-FFF2-40B4-BE49-F238E27FC236}">
                <a16:creationId xmlns="" xmlns:a16="http://schemas.microsoft.com/office/drawing/2014/main" id="{7B6029EA-FFC7-448D-BDB8-2DEF965AC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1809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="" xmlns:a16="http://schemas.microsoft.com/office/drawing/2014/main" id="{65573D3E-DBE9-47C8-B90B-C5B34F13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特征归一化</a:t>
            </a:r>
          </a:p>
        </p:txBody>
      </p:sp>
    </p:spTree>
    <p:extLst>
      <p:ext uri="{BB962C8B-B14F-4D97-AF65-F5344CB8AC3E}">
        <p14:creationId xmlns:p14="http://schemas.microsoft.com/office/powerpoint/2010/main" val="2068735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184B05C-A938-47A8-AAE5-B799EB149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95460"/>
            <a:ext cx="8229600" cy="49101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dirty="0"/>
              <a:t>Z-score</a:t>
            </a:r>
            <a:r>
              <a:rPr lang="zh-CN" altLang="en-US" dirty="0"/>
              <a:t>标准化方法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数据处理后符合标准正态分布，即均值为</a:t>
            </a:r>
            <a:r>
              <a:rPr lang="en-US" altLang="zh-CN" dirty="0"/>
              <a:t>0</a:t>
            </a:r>
            <a:r>
              <a:rPr lang="zh-CN" altLang="en-US" dirty="0"/>
              <a:t>，标准差为</a:t>
            </a:r>
            <a:r>
              <a:rPr lang="en-US" altLang="zh-CN" dirty="0"/>
              <a:t>1</a:t>
            </a:r>
            <a:r>
              <a:rPr lang="zh-CN" altLang="en-US" dirty="0"/>
              <a:t>，其转化函数为：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endParaRPr lang="en-US" altLang="zh-CN" dirty="0"/>
          </a:p>
          <a:p>
            <a:pPr lvl="1">
              <a:lnSpc>
                <a:spcPct val="140000"/>
              </a:lnSpc>
            </a:pP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其中</a:t>
            </a:r>
            <a:r>
              <a:rPr lang="en-US" altLang="zh-CN" dirty="0"/>
              <a:t>μ</a:t>
            </a:r>
            <a:r>
              <a:rPr lang="zh-CN" altLang="en-US" dirty="0"/>
              <a:t>为所有样本数据的均值，</a:t>
            </a:r>
            <a:r>
              <a:rPr lang="en-US" altLang="zh-CN" dirty="0"/>
              <a:t>σ</a:t>
            </a:r>
            <a:r>
              <a:rPr lang="zh-CN" altLang="en-US" dirty="0"/>
              <a:t>为所有样本数据的标准差。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本方法要求原始数据的分布可以近似为高斯分布，否则归一化的效果会变得很糟糕；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应用场景：在分类、聚类算法中，需要使用距离来度量相似性的时候、或者使用</a:t>
            </a:r>
            <a:r>
              <a:rPr lang="en-US" altLang="zh-CN" dirty="0"/>
              <a:t>PCA</a:t>
            </a:r>
            <a:r>
              <a:rPr lang="zh-CN" altLang="en-US" dirty="0"/>
              <a:t>技术进行降维的时候，</a:t>
            </a:r>
            <a:r>
              <a:rPr lang="en-US" altLang="zh-CN" dirty="0"/>
              <a:t>Z-score standardization</a:t>
            </a:r>
            <a:r>
              <a:rPr lang="zh-CN" altLang="en-US" dirty="0"/>
              <a:t>表现更好。</a:t>
            </a:r>
          </a:p>
        </p:txBody>
      </p:sp>
      <p:pic>
        <p:nvPicPr>
          <p:cNvPr id="649220" name="Picture 4" descr="ä¸ºä»ä¹ä¸äºæºå¨å­¦ä¹ æ¨¡åéè¦å¯¹æ°æ®è¿è¡å½ä¸åï¼">
            <a:extLst>
              <a:ext uri="{FF2B5EF4-FFF2-40B4-BE49-F238E27FC236}">
                <a16:creationId xmlns="" xmlns:a16="http://schemas.microsoft.com/office/drawing/2014/main" id="{7B42595C-43E8-4E15-96DD-BE82B9AF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1379538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="" xmlns:a16="http://schemas.microsoft.com/office/drawing/2014/main" id="{65573D3E-DBE9-47C8-B90B-C5B34F13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特征归一化</a:t>
            </a:r>
          </a:p>
        </p:txBody>
      </p:sp>
    </p:spTree>
    <p:extLst>
      <p:ext uri="{BB962C8B-B14F-4D97-AF65-F5344CB8AC3E}">
        <p14:creationId xmlns:p14="http://schemas.microsoft.com/office/powerpoint/2010/main" val="306993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918455" cy="3013088"/>
          </a:xfrm>
          <a:prstGeom prst="rect">
            <a:avLst/>
          </a:prstGeom>
        </p:spPr>
      </p:pic>
      <p:sp>
        <p:nvSpPr>
          <p:cNvPr id="6" name="内容占位符 4"/>
          <p:cNvSpPr txBox="1">
            <a:spLocks/>
          </p:cNvSpPr>
          <p:nvPr/>
        </p:nvSpPr>
        <p:spPr>
          <a:xfrm>
            <a:off x="0" y="4648200"/>
            <a:ext cx="8763000" cy="2286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Convolution stage </a:t>
            </a:r>
            <a:r>
              <a:rPr kumimoji="1" lang="zh-CN" altLang="en-US" dirty="0"/>
              <a:t>卷积阶段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Nonlinearity: a nonlinear transform such as </a:t>
            </a:r>
            <a:r>
              <a:rPr kumimoji="1" lang="en-US" altLang="zh-CN" dirty="0" err="1"/>
              <a:t>ReLU</a:t>
            </a:r>
            <a:r>
              <a:rPr kumimoji="1" lang="en-US" altLang="zh-CN" dirty="0"/>
              <a:t> </a:t>
            </a:r>
            <a:r>
              <a:rPr kumimoji="1" lang="zh-CN" altLang="en-US" dirty="0"/>
              <a:t>非线性变化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Pooling: output a summary statistics of local input, such as max pooling and average pooling </a:t>
            </a:r>
          </a:p>
          <a:p>
            <a:pPr marL="0" indent="0">
              <a:buNone/>
            </a:pPr>
            <a:r>
              <a:rPr kumimoji="1" lang="zh-CN" altLang="en-US" dirty="0"/>
              <a:t>      池化：输出一个局部输出的统计意义值，例如最大池化</a:t>
            </a:r>
            <a:r>
              <a:rPr kumimoji="1" lang="en-US" altLang="zh-CN" dirty="0"/>
              <a:t>/</a:t>
            </a:r>
            <a:r>
              <a:rPr kumimoji="1" lang="zh-CN" altLang="en-US" dirty="0"/>
              <a:t>平均池化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19836" y="641216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CNN Architecture</a:t>
            </a:r>
            <a:endParaRPr lang="en-US" b="1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68778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9DC85-CB4C-4A32-ABBD-4B5583BB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63" y="810967"/>
            <a:ext cx="8229600" cy="106984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55F6A69-F644-40A0-8866-BFC2A184CB21}"/>
              </a:ext>
            </a:extLst>
          </p:cNvPr>
          <p:cNvSpPr txBox="1"/>
          <p:nvPr/>
        </p:nvSpPr>
        <p:spPr>
          <a:xfrm>
            <a:off x="457200" y="1696149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数据缩减</a:t>
            </a:r>
            <a:r>
              <a:rPr lang="en-US" altLang="zh-CN" dirty="0"/>
              <a:t>,</a:t>
            </a:r>
            <a:r>
              <a:rPr lang="zh-CN" altLang="en-US" dirty="0"/>
              <a:t>数据离散化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735FF3A-4FC4-472C-A16D-D2713036CEB2}"/>
              </a:ext>
            </a:extLst>
          </p:cNvPr>
          <p:cNvSpPr txBox="1"/>
          <p:nvPr/>
        </p:nvSpPr>
        <p:spPr>
          <a:xfrm>
            <a:off x="476250" y="2119666"/>
            <a:ext cx="632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是在预处理阶段的的降维，和特征提取</a:t>
            </a:r>
            <a:endParaRPr lang="en-US" altLang="zh-CN" dirty="0"/>
          </a:p>
          <a:p>
            <a:r>
              <a:rPr lang="en-US" dirty="0"/>
              <a:t>	</a:t>
            </a:r>
            <a:r>
              <a:rPr lang="zh-CN" altLang="en-US" dirty="0"/>
              <a:t>思考？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数据缩减</a:t>
            </a:r>
            <a:r>
              <a:rPr lang="en-US" altLang="zh-CN" b="1" dirty="0"/>
              <a:t>:</a:t>
            </a:r>
          </a:p>
          <a:p>
            <a:r>
              <a:rPr lang="en-US" altLang="zh-CN" b="1" dirty="0"/>
              <a:t> </a:t>
            </a:r>
            <a:r>
              <a:rPr lang="zh-CN" altLang="en-US" dirty="0"/>
              <a:t>删除红色这一圈</a:t>
            </a:r>
            <a:endParaRPr lang="en-US" altLang="zh-CN" dirty="0"/>
          </a:p>
          <a:p>
            <a:r>
              <a:rPr lang="en-US" altLang="zh-CN" dirty="0"/>
              <a:t>28*28&gt;27*27</a:t>
            </a:r>
          </a:p>
          <a:p>
            <a:endParaRPr lang="en-US" altLang="zh-CN" dirty="0"/>
          </a:p>
          <a:p>
            <a:r>
              <a:rPr lang="zh-CN" altLang="en-US" b="1" dirty="0"/>
              <a:t>数据离散化</a:t>
            </a:r>
            <a:r>
              <a:rPr lang="en-US" altLang="zh-CN" b="1" dirty="0"/>
              <a:t>:</a:t>
            </a:r>
          </a:p>
          <a:p>
            <a:r>
              <a:rPr lang="en-US" b="1" dirty="0"/>
              <a:t>	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="" xmlns:a16="http://schemas.microsoft.com/office/drawing/2014/main" id="{709341B1-8C99-49BF-A628-621C90F09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61881"/>
            <a:ext cx="4331805" cy="4324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09ED436-2434-42BC-9682-E9A0758A2732}"/>
              </a:ext>
            </a:extLst>
          </p:cNvPr>
          <p:cNvSpPr/>
          <p:nvPr/>
        </p:nvSpPr>
        <p:spPr>
          <a:xfrm>
            <a:off x="3352800" y="2646547"/>
            <a:ext cx="4038600" cy="3982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9D6A1076-3F7E-40EC-A630-F8561BD85471}"/>
              </a:ext>
            </a:extLst>
          </p:cNvPr>
          <p:cNvCxnSpPr>
            <a:cxnSpLocks/>
          </p:cNvCxnSpPr>
          <p:nvPr/>
        </p:nvCxnSpPr>
        <p:spPr>
          <a:xfrm flipH="1">
            <a:off x="2667000" y="4953000"/>
            <a:ext cx="1143000" cy="38100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AC283AEC-1C91-4050-B9F8-951C31AB9856}"/>
              </a:ext>
            </a:extLst>
          </p:cNvPr>
          <p:cNvCxnSpPr>
            <a:cxnSpLocks/>
          </p:cNvCxnSpPr>
          <p:nvPr/>
        </p:nvCxnSpPr>
        <p:spPr>
          <a:xfrm flipH="1">
            <a:off x="2590800" y="3352800"/>
            <a:ext cx="1447801" cy="1809051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B79177C-0CED-4C61-9A90-75F4C6BE4C2D}"/>
              </a:ext>
            </a:extLst>
          </p:cNvPr>
          <p:cNvSpPr txBox="1"/>
          <p:nvPr/>
        </p:nvSpPr>
        <p:spPr>
          <a:xfrm>
            <a:off x="-19050" y="5066470"/>
            <a:ext cx="2927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pixel_value</a:t>
            </a:r>
            <a:r>
              <a:rPr lang="en-US" dirty="0"/>
              <a:t> &lt;=25:</a:t>
            </a:r>
          </a:p>
          <a:p>
            <a:r>
              <a:rPr lang="en-US" dirty="0"/>
              <a:t>	</a:t>
            </a:r>
            <a:r>
              <a:rPr lang="en-US" dirty="0" err="1"/>
              <a:t>pixel_value</a:t>
            </a:r>
            <a:r>
              <a:rPr lang="en-US" dirty="0"/>
              <a:t> = 0</a:t>
            </a:r>
          </a:p>
          <a:p>
            <a:r>
              <a:rPr lang="en-US" dirty="0"/>
              <a:t>else if </a:t>
            </a:r>
            <a:r>
              <a:rPr lang="en-US" dirty="0" err="1"/>
              <a:t>pixel_value</a:t>
            </a:r>
            <a:r>
              <a:rPr lang="en-US" dirty="0"/>
              <a:t>&gt;=200:</a:t>
            </a:r>
          </a:p>
          <a:p>
            <a:r>
              <a:rPr lang="en-US" dirty="0"/>
              <a:t>	</a:t>
            </a:r>
            <a:r>
              <a:rPr lang="en-US" dirty="0" err="1"/>
              <a:t>pixel_value</a:t>
            </a:r>
            <a:r>
              <a:rPr lang="en-US" dirty="0"/>
              <a:t> = 255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07E6E804-915C-4C35-B943-28460E5F3C78}"/>
              </a:ext>
            </a:extLst>
          </p:cNvPr>
          <p:cNvCxnSpPr>
            <a:cxnSpLocks/>
          </p:cNvCxnSpPr>
          <p:nvPr/>
        </p:nvCxnSpPr>
        <p:spPr>
          <a:xfrm flipH="1">
            <a:off x="2962562" y="4756666"/>
            <a:ext cx="1914238" cy="1290367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1F36958-F7C8-4CE8-B909-A53333B64042}"/>
              </a:ext>
            </a:extLst>
          </p:cNvPr>
          <p:cNvSpPr txBox="1"/>
          <p:nvPr/>
        </p:nvSpPr>
        <p:spPr>
          <a:xfrm>
            <a:off x="43881" y="6427564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必要性？</a:t>
            </a:r>
            <a:r>
              <a:rPr lang="en-US" altLang="zh-CN" b="1" dirty="0"/>
              <a:t>(</a:t>
            </a:r>
            <a:r>
              <a:rPr lang="zh-CN" altLang="en-US" b="1" dirty="0"/>
              <a:t>可以做，但不必要）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578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9DC85-CB4C-4A32-ABBD-4B5583BB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63" y="810967"/>
            <a:ext cx="8229600" cy="106984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55F6A69-F644-40A0-8866-BFC2A184CB21}"/>
              </a:ext>
            </a:extLst>
          </p:cNvPr>
          <p:cNvSpPr txBox="1"/>
          <p:nvPr/>
        </p:nvSpPr>
        <p:spPr>
          <a:xfrm>
            <a:off x="457200" y="16961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文本清理</a:t>
            </a:r>
            <a:endParaRPr lang="en-US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="" xmlns:a16="http://schemas.microsoft.com/office/drawing/2014/main" id="{709341B1-8C99-49BF-A628-621C90F091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0281"/>
            <a:ext cx="1483317" cy="1480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88DBBF6-177C-4AAA-8951-4C6F7D345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833190"/>
            <a:ext cx="8763000" cy="4010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FB6F5CA-EA22-4978-867E-826F340F3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5738" y="5865313"/>
            <a:ext cx="55530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1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7F50A2B-FACA-4C9F-889E-9B297F0D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04095"/>
            <a:ext cx="8229600" cy="1066800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one-hot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23C6308-7AA9-4FAD-97D0-97C353DEF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019800"/>
            <a:ext cx="8229600" cy="46491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dummies = </a:t>
            </a:r>
            <a:r>
              <a:rPr lang="en-US" altLang="zh-CN" dirty="0" err="1"/>
              <a:t>pd.get_dummies</a:t>
            </a:r>
            <a:r>
              <a:rPr lang="en-US" altLang="zh-CN" dirty="0"/>
              <a:t>(df[</a:t>
            </a:r>
            <a:r>
              <a:rPr lang="en-US" altLang="zh-CN" dirty="0" err="1"/>
              <a:t>dummy_column</a:t>
            </a:r>
            <a:r>
              <a:rPr lang="en-US" altLang="zh-CN" dirty="0"/>
              <a:t>], prefix=</a:t>
            </a:r>
            <a:r>
              <a:rPr lang="en-US" altLang="zh-CN" dirty="0" err="1"/>
              <a:t>dummy_column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8881BDF-82F8-4DAD-B7A3-1CBD5796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30005"/>
            <a:ext cx="6858000" cy="44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28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B82DB8-CB0A-4902-9BCB-5C1B14B2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Machine Learning Methods</a:t>
            </a:r>
          </a:p>
        </p:txBody>
      </p:sp>
    </p:spTree>
    <p:extLst>
      <p:ext uri="{BB962C8B-B14F-4D97-AF65-F5344CB8AC3E}">
        <p14:creationId xmlns:p14="http://schemas.microsoft.com/office/powerpoint/2010/main" val="90594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B82DB8-CB0A-4902-9BCB-5C1B14B29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89" y="2438400"/>
            <a:ext cx="3505200" cy="3733800"/>
          </a:xfrm>
        </p:spPr>
        <p:txBody>
          <a:bodyPr/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我们如何获得对学习模型准确性的无偏估计？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26B544A-BF06-4FD2-AEC2-868800032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249424"/>
            <a:ext cx="5471386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6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Learning Curves </a:t>
            </a:r>
            <a:r>
              <a:rPr lang="zh-CN" altLang="en-US" dirty="0">
                <a:solidFill>
                  <a:srgbClr val="0000FF"/>
                </a:solidFill>
              </a:rPr>
              <a:t>学习曲线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2CE0678C-0ACE-44CD-B369-49F923F4D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438400"/>
            <a:ext cx="5889226" cy="39466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55AD56A-7E0E-4A18-9557-9AFE2A33E0FE}"/>
              </a:ext>
            </a:extLst>
          </p:cNvPr>
          <p:cNvSpPr/>
          <p:nvPr/>
        </p:nvSpPr>
        <p:spPr>
          <a:xfrm>
            <a:off x="816374" y="2551836"/>
            <a:ext cx="12410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学习方法的准确性如何随训练集的大小而变化？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4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834FAE-3716-4455-9FBB-A519B8F38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zh-CN" altLang="en-US" sz="2000" dirty="0"/>
          </a:p>
          <a:p>
            <a:r>
              <a:rPr lang="zh-CN" altLang="en-US" sz="2000" dirty="0"/>
              <a:t>给定训练</a:t>
            </a:r>
            <a:r>
              <a:rPr lang="en-US" altLang="zh-CN" sz="2000" dirty="0"/>
              <a:t>/</a:t>
            </a:r>
            <a:r>
              <a:rPr lang="zh-CN" altLang="en-US" sz="2000" dirty="0"/>
              <a:t>测试集分区</a:t>
            </a:r>
            <a:r>
              <a:rPr lang="en-US" altLang="zh-CN" sz="2000" dirty="0"/>
              <a:t>:</a:t>
            </a:r>
          </a:p>
          <a:p>
            <a:pPr marL="411480" lvl="1" indent="0">
              <a:buNone/>
            </a:pPr>
            <a:r>
              <a:rPr lang="zh-CN" altLang="en-US" sz="2000" dirty="0"/>
              <a:t> 对于学习曲线上的每个样本量 </a:t>
            </a:r>
            <a:r>
              <a:rPr lang="en-US" altLang="zh-CN" sz="2000" dirty="0"/>
              <a:t>s:</a:t>
            </a:r>
          </a:p>
          <a:p>
            <a:pPr marL="411480" lvl="1" indent="0">
              <a:buNone/>
            </a:pPr>
            <a:r>
              <a:rPr lang="en-US" altLang="zh-CN" sz="2000" dirty="0"/>
              <a:t>(</a:t>
            </a:r>
            <a:r>
              <a:rPr lang="zh-CN" altLang="en-US" sz="2000" dirty="0"/>
              <a:t>可选</a:t>
            </a:r>
            <a:r>
              <a:rPr lang="en-US" altLang="zh-CN" sz="2000" dirty="0"/>
              <a:t>) </a:t>
            </a:r>
            <a:r>
              <a:rPr lang="zh-CN" altLang="en-US" sz="2000" dirty="0"/>
              <a:t>重复</a:t>
            </a:r>
            <a:r>
              <a:rPr lang="en-US" altLang="zh-CN" sz="2000" dirty="0"/>
              <a:t>n</a:t>
            </a:r>
            <a:r>
              <a:rPr lang="zh-CN" altLang="en-US" sz="2000" dirty="0"/>
              <a:t>次：</a:t>
            </a:r>
            <a:endParaRPr lang="en-US" altLang="zh-CN" sz="2000" dirty="0"/>
          </a:p>
          <a:p>
            <a:pPr marL="41148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从样本中随机选择</a:t>
            </a:r>
            <a:r>
              <a:rPr lang="en-US" altLang="zh-CN" sz="2000" dirty="0"/>
              <a:t>s</a:t>
            </a:r>
            <a:r>
              <a:rPr lang="zh-CN" altLang="en-US" sz="2000" dirty="0"/>
              <a:t>个实例</a:t>
            </a:r>
            <a:endParaRPr lang="en-US" altLang="zh-CN" sz="2000" dirty="0"/>
          </a:p>
          <a:p>
            <a:pPr marL="41148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学习</a:t>
            </a:r>
            <a:r>
              <a:rPr lang="en-US" altLang="zh-CN" sz="2000" dirty="0"/>
              <a:t>/</a:t>
            </a:r>
            <a:r>
              <a:rPr lang="zh-CN" altLang="en-US" sz="2000" dirty="0"/>
              <a:t>训练模型</a:t>
            </a:r>
            <a:endParaRPr lang="en-US" altLang="zh-CN" sz="2000" dirty="0"/>
          </a:p>
          <a:p>
            <a:pPr marL="41148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用测试集合评估模型，获取准确率</a:t>
            </a:r>
            <a:r>
              <a:rPr lang="en-US" altLang="zh-CN" sz="2000" dirty="0"/>
              <a:t>accuracy </a:t>
            </a:r>
            <a:r>
              <a:rPr lang="en-US" altLang="zh-CN" sz="2000" i="1" dirty="0"/>
              <a:t>a</a:t>
            </a:r>
          </a:p>
          <a:p>
            <a:pPr marL="411480" lvl="1" indent="0">
              <a:buNone/>
            </a:pPr>
            <a:r>
              <a:rPr lang="en-US" altLang="zh-CN" sz="2000" i="1" dirty="0"/>
              <a:t>	</a:t>
            </a:r>
            <a:r>
              <a:rPr lang="zh-CN" altLang="en-US" sz="2000" dirty="0"/>
              <a:t>画出 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s,a,var</a:t>
            </a:r>
            <a:r>
              <a:rPr lang="en-US" altLang="zh-CN" sz="2000" i="1" dirty="0"/>
              <a:t>)</a:t>
            </a:r>
          </a:p>
          <a:p>
            <a:pPr lvl="1"/>
            <a:endParaRPr lang="en-US" altLang="zh-CN" sz="2000" dirty="0"/>
          </a:p>
          <a:p>
            <a:pPr lvl="1"/>
            <a:endParaRPr lang="en-US" sz="2000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="" xmlns:a16="http://schemas.microsoft.com/office/drawing/2014/main" id="{D3241BCF-85D6-482D-B9DB-5686842F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195189"/>
            <a:ext cx="5191439" cy="34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97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单一训练</a:t>
            </a:r>
            <a:r>
              <a:rPr lang="en-US" altLang="zh-CN" dirty="0">
                <a:solidFill>
                  <a:srgbClr val="0000FF"/>
                </a:solidFill>
              </a:rPr>
              <a:t>-</a:t>
            </a:r>
            <a:r>
              <a:rPr lang="zh-CN" altLang="en-US" dirty="0">
                <a:solidFill>
                  <a:srgbClr val="0000FF"/>
                </a:solidFill>
              </a:rPr>
              <a:t>测试集合的局限性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5AF3D97-DAA4-4526-83EE-13CABAEB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98649"/>
            <a:ext cx="82296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may not have enough data to make sufficiently large training and test sets</a:t>
            </a:r>
          </a:p>
          <a:p>
            <a:pPr marL="109728" indent="0">
              <a:buNone/>
            </a:pPr>
            <a:r>
              <a:rPr lang="en-US" dirty="0"/>
              <a:t>   </a:t>
            </a:r>
            <a:r>
              <a:rPr lang="zh-CN" altLang="en-US" dirty="0"/>
              <a:t>数据集本身很小，无法足够的用来训练和测试</a:t>
            </a:r>
            <a:endParaRPr lang="en-US" dirty="0"/>
          </a:p>
          <a:p>
            <a:pPr lvl="1"/>
            <a:r>
              <a:rPr lang="en-US" dirty="0"/>
              <a:t>a larger test set gives us more reliable estimate of accuracy  </a:t>
            </a:r>
            <a:r>
              <a:rPr lang="zh-CN" altLang="en-US" dirty="0"/>
              <a:t>足够大的测试集合能够给我们更可信赖的准确度</a:t>
            </a:r>
            <a:endParaRPr lang="en-US" dirty="0"/>
          </a:p>
          <a:p>
            <a:pPr lvl="1"/>
            <a:r>
              <a:rPr lang="en-US" dirty="0"/>
              <a:t>a larger training set will be more representative of</a:t>
            </a:r>
          </a:p>
          <a:p>
            <a:pPr marL="411480" lvl="1" indent="0">
              <a:buNone/>
            </a:pPr>
            <a:r>
              <a:rPr lang="en-US" dirty="0"/>
              <a:t>  how much data we actually have for learning process</a:t>
            </a:r>
            <a:r>
              <a:rPr lang="zh-CN" altLang="en-US" dirty="0"/>
              <a:t>足够大的训练集能让我们获得更好的训练过程</a:t>
            </a:r>
            <a:endParaRPr lang="en-US" dirty="0"/>
          </a:p>
          <a:p>
            <a:r>
              <a:rPr lang="en-US" altLang="zh-CN" dirty="0"/>
              <a:t>A</a:t>
            </a:r>
            <a:r>
              <a:rPr lang="en-US" dirty="0"/>
              <a:t> single training set doesn’t tell us how sensitive accuracy is to a particular training sample </a:t>
            </a:r>
            <a:r>
              <a:rPr lang="zh-CN" altLang="en-US" dirty="0"/>
              <a:t>单一的训练集没法告诉我们对于特定训练样本，准确率的敏感性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20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单一训练</a:t>
            </a:r>
            <a:r>
              <a:rPr lang="en-US" altLang="zh-CN" dirty="0">
                <a:solidFill>
                  <a:srgbClr val="0000FF"/>
                </a:solidFill>
              </a:rPr>
              <a:t>-</a:t>
            </a:r>
            <a:r>
              <a:rPr lang="zh-CN" altLang="en-US" dirty="0">
                <a:solidFill>
                  <a:srgbClr val="0000FF"/>
                </a:solidFill>
              </a:rPr>
              <a:t>测试集合的局限性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5AF3D97-DAA4-4526-83EE-13CABAEB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98649"/>
            <a:ext cx="8229600" cy="432511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</a:t>
            </a:r>
            <a:r>
              <a:rPr lang="en-US" sz="2400" dirty="0"/>
              <a:t> single training set doesn’t tell us how sensitive accuracy is to a particular training sample </a:t>
            </a:r>
            <a:r>
              <a:rPr lang="zh-CN" altLang="en-US" sz="2400" dirty="0"/>
              <a:t>单一的训练集没法告诉我们对于特定训练样本，准确率的敏感性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70BA8BD-D0A9-42F5-AA1E-8995F137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470864"/>
            <a:ext cx="7315200" cy="34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95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单一训练</a:t>
            </a:r>
            <a:r>
              <a:rPr lang="en-US" altLang="zh-CN" dirty="0">
                <a:solidFill>
                  <a:srgbClr val="0000FF"/>
                </a:solidFill>
              </a:rPr>
              <a:t>-</a:t>
            </a:r>
            <a:r>
              <a:rPr lang="zh-CN" altLang="en-US" dirty="0">
                <a:solidFill>
                  <a:srgbClr val="0000FF"/>
                </a:solidFill>
              </a:rPr>
              <a:t>测试集合的局限性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5AF3D97-DAA4-4526-83EE-13CABAEB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98649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/>
              <a:t>we may not have enough data to make sufficiently large training and test sets </a:t>
            </a:r>
            <a:r>
              <a:rPr lang="zh-CN" altLang="en-US" sz="2400" dirty="0"/>
              <a:t>数据集本身很小，无法足够的用来训练和测试</a:t>
            </a:r>
            <a:endParaRPr lang="en-US" altLang="zh-CN" sz="2400" dirty="0"/>
          </a:p>
          <a:p>
            <a:endParaRPr lang="en-US" sz="2400" dirty="0"/>
          </a:p>
          <a:p>
            <a:r>
              <a:rPr lang="en-US" dirty="0">
                <a:solidFill>
                  <a:srgbClr val="FF0000"/>
                </a:solidFill>
              </a:rPr>
              <a:t>Cross validation!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4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7F97E3-2DA7-4BAD-AD65-9A75A028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Arial" charset="0"/>
                <a:cs typeface="Arial" charset="0"/>
              </a:rPr>
              <a:t>Assignment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317DCC-1D80-43B1-B050-77EF1749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激活函数输出的结果是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的</a:t>
            </a:r>
            <a:r>
              <a:rPr lang="en-US" altLang="zh-CN" dirty="0"/>
              <a:t>feature map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的</a:t>
            </a:r>
            <a:r>
              <a:rPr lang="en-US" altLang="zh-CN" dirty="0"/>
              <a:t>kernel</a:t>
            </a:r>
            <a:r>
              <a:rPr lang="zh-CN" altLang="en-US" dirty="0"/>
              <a:t>去卷积 获得</a:t>
            </a:r>
            <a:r>
              <a:rPr lang="en-US" altLang="zh-CN" dirty="0"/>
              <a:t>5</a:t>
            </a:r>
            <a:r>
              <a:rPr lang="zh-CN" altLang="en-US" dirty="0"/>
              <a:t>个值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个值求和会有</a:t>
            </a:r>
            <a:r>
              <a:rPr lang="en-US" altLang="zh-CN" dirty="0"/>
              <a:t>1</a:t>
            </a:r>
            <a:r>
              <a:rPr lang="zh-CN" altLang="en-US" dirty="0"/>
              <a:t>个值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1144576-5BC1-4674-A786-2AECFA72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3657600"/>
            <a:ext cx="5029200" cy="294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79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Cross validation </a:t>
            </a:r>
            <a:r>
              <a:rPr lang="zh-CN" altLang="en-US" dirty="0">
                <a:solidFill>
                  <a:srgbClr val="0000FF"/>
                </a:solidFill>
              </a:rPr>
              <a:t>交叉验证</a:t>
            </a:r>
            <a:endParaRPr lang="en-US" altLang="zh-CN" dirty="0">
              <a:solidFill>
                <a:srgbClr val="0000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1DE1EA2A-7D8D-473C-AC39-FCE4D78D6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010914"/>
            <a:ext cx="5129212" cy="2637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640DF94-0A6F-4458-B948-9DDFD785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686300"/>
            <a:ext cx="2505075" cy="2057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86EF328-D322-402A-AFA4-827489152A59}"/>
              </a:ext>
            </a:extLst>
          </p:cNvPr>
          <p:cNvSpPr/>
          <p:nvPr/>
        </p:nvSpPr>
        <p:spPr>
          <a:xfrm>
            <a:off x="5322500" y="2228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66"/>
                </a:solidFill>
                <a:latin typeface="ArialMT"/>
              </a:rPr>
              <a:t>When randomly selecting training or validation sets, we may want to</a:t>
            </a:r>
          </a:p>
          <a:p>
            <a:r>
              <a:rPr lang="en-US" dirty="0">
                <a:solidFill>
                  <a:srgbClr val="000066"/>
                </a:solidFill>
                <a:latin typeface="ArialMT"/>
              </a:rPr>
              <a:t>ensure that class proportions are maintained in each selected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81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Cross validation </a:t>
            </a:r>
            <a:r>
              <a:rPr lang="zh-CN" altLang="en-US" dirty="0">
                <a:solidFill>
                  <a:srgbClr val="0000FF"/>
                </a:solidFill>
              </a:rPr>
              <a:t>交叉验证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5AF3D97-DAA4-4526-83EE-13CABAEB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98648"/>
            <a:ext cx="2514600" cy="7859751"/>
          </a:xfrm>
        </p:spPr>
        <p:txBody>
          <a:bodyPr>
            <a:normAutofit/>
          </a:bodyPr>
          <a:lstStyle/>
          <a:p>
            <a:r>
              <a:rPr lang="en-US" sz="2400" dirty="0"/>
              <a:t>5-fold cross validation 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1D4904F-9307-46AA-8D11-9CF68103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905000"/>
            <a:ext cx="6222265" cy="44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35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Cross validation </a:t>
            </a:r>
            <a:r>
              <a:rPr lang="zh-CN" altLang="en-US" dirty="0">
                <a:solidFill>
                  <a:srgbClr val="0000FF"/>
                </a:solidFill>
              </a:rPr>
              <a:t>交叉验证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5AF3D97-DAA4-4526-83EE-13CABAEB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98648"/>
            <a:ext cx="6781800" cy="7859751"/>
          </a:xfrm>
        </p:spPr>
        <p:txBody>
          <a:bodyPr>
            <a:normAutofit/>
          </a:bodyPr>
          <a:lstStyle/>
          <a:p>
            <a:r>
              <a:rPr lang="en-US" sz="2400" dirty="0"/>
              <a:t>5-fold cross validation</a:t>
            </a:r>
          </a:p>
          <a:p>
            <a:r>
              <a:rPr lang="en-US" sz="2400" dirty="0"/>
              <a:t>100 </a:t>
            </a:r>
            <a:r>
              <a:rPr lang="zh-CN" altLang="en-US" sz="2400" dirty="0"/>
              <a:t>个实例 </a:t>
            </a:r>
            <a:r>
              <a:rPr lang="en-US" altLang="zh-CN" sz="2400" dirty="0"/>
              <a:t>instance</a:t>
            </a:r>
            <a:r>
              <a:rPr lang="en-US" sz="2400" dirty="0"/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12C51E-CED8-48D8-B125-181D9D1F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23" y="3265448"/>
            <a:ext cx="7454477" cy="33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57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" y="598448"/>
            <a:ext cx="8229600" cy="1066800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Cross validation </a:t>
            </a:r>
            <a:r>
              <a:rPr lang="zh-CN" altLang="en-US" dirty="0">
                <a:solidFill>
                  <a:srgbClr val="0000FF"/>
                </a:solidFill>
              </a:rPr>
              <a:t>交叉验证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5AF3D97-DAA4-4526-83EE-13CABAEB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9067800" cy="785975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N-fold </a:t>
            </a:r>
            <a:r>
              <a:rPr lang="en-US" altLang="zh-CN" sz="2400" dirty="0" err="1"/>
              <a:t>corss</a:t>
            </a:r>
            <a:r>
              <a:rPr lang="en-US" altLang="zh-CN" sz="2400" dirty="0"/>
              <a:t> validation</a:t>
            </a:r>
          </a:p>
          <a:p>
            <a:r>
              <a:rPr lang="en-US" altLang="zh-CN" sz="2400" dirty="0"/>
              <a:t>10</a:t>
            </a:r>
            <a:r>
              <a:rPr lang="zh-CN" altLang="en-US" sz="2400" dirty="0"/>
              <a:t>倍交叉验证</a:t>
            </a:r>
            <a:r>
              <a:rPr lang="en-US" altLang="zh-CN" sz="2400" dirty="0"/>
              <a:t>(10-fold) </a:t>
            </a:r>
            <a:r>
              <a:rPr lang="zh-CN" altLang="en-US" sz="2400" dirty="0"/>
              <a:t>很常见，但小的</a:t>
            </a:r>
            <a:r>
              <a:rPr lang="en-US" altLang="zh-CN" sz="2400" dirty="0"/>
              <a:t>n</a:t>
            </a:r>
            <a:r>
              <a:rPr lang="zh-CN" altLang="en-US" sz="2400" dirty="0"/>
              <a:t>通常在学习大模型时使用</a:t>
            </a:r>
            <a:r>
              <a:rPr lang="en-US" altLang="zh-CN" sz="2400" dirty="0"/>
              <a:t>;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5-fold</a:t>
            </a:r>
          </a:p>
          <a:p>
            <a:r>
              <a:rPr lang="zh-CN" altLang="en-US" sz="2400" dirty="0"/>
              <a:t>在留一法交叉验证 </a:t>
            </a:r>
            <a:r>
              <a:rPr lang="en-US" altLang="zh-CN" sz="2400" dirty="0"/>
              <a:t>leave-one-out </a:t>
            </a:r>
            <a:r>
              <a:rPr lang="zh-CN" altLang="en-US" sz="2400" dirty="0"/>
              <a:t>中</a:t>
            </a:r>
            <a:r>
              <a:rPr lang="en-US" altLang="zh-CN" sz="2400" dirty="0"/>
              <a:t>, n = number of sample size</a:t>
            </a:r>
          </a:p>
          <a:p>
            <a:r>
              <a:rPr lang="en-US" altLang="zh-CN" sz="2400" dirty="0"/>
              <a:t>Cross Validation </a:t>
            </a:r>
            <a:r>
              <a:rPr lang="zh-CN" altLang="en-US" sz="2400" dirty="0"/>
              <a:t>有效地利用了可用数据进行测试</a:t>
            </a:r>
            <a:endParaRPr lang="en-US" altLang="zh-CN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zh-CN" altLang="en-US" sz="2400" dirty="0"/>
              <a:t>每当我们使用多个训练集时，交叉验证和随机重采样，我们评估的是</a:t>
            </a:r>
            <a:r>
              <a:rPr lang="zh-CN" altLang="en-US" sz="2400" b="1" dirty="0">
                <a:solidFill>
                  <a:srgbClr val="FF0000"/>
                </a:solidFill>
              </a:rPr>
              <a:t>单个模型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5A74535-AF42-439A-9DB8-E0C23584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516675"/>
            <a:ext cx="5244677" cy="23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34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Confusion Matrix for 2-class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26E16C7-BC1D-4A81-A135-D1DBB5994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71961"/>
            <a:ext cx="7239000" cy="47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71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Confusion Matrix for 2-class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221B008-737F-45A6-8027-AFE1D7658159}"/>
              </a:ext>
            </a:extLst>
          </p:cNvPr>
          <p:cNvSpPr txBox="1"/>
          <p:nvPr/>
        </p:nvSpPr>
        <p:spPr>
          <a:xfrm>
            <a:off x="304800" y="12954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accuracy an adequate measure of predictive performance</a:t>
            </a:r>
            <a:r>
              <a:rPr lang="zh-CN" altLang="en-US" sz="2400" dirty="0"/>
              <a:t>？准确度这个指标，对于预测的表现，是完美无暇的吗？</a:t>
            </a:r>
            <a:endParaRPr lang="en-US" altLang="zh-CN" sz="2400" dirty="0"/>
          </a:p>
          <a:p>
            <a:r>
              <a:rPr lang="en-US" sz="2400" i="1" dirty="0"/>
              <a:t> </a:t>
            </a:r>
            <a:r>
              <a:rPr lang="zh-CN" altLang="en-US" sz="2400" i="1" dirty="0"/>
              <a:t>例子：预测一个人，是否患有某种疾病</a:t>
            </a:r>
            <a:endParaRPr lang="en-US" altLang="zh-CN" sz="2400" i="1" dirty="0"/>
          </a:p>
          <a:p>
            <a:r>
              <a:rPr lang="en-US" sz="2400" b="1" dirty="0"/>
              <a:t>	</a:t>
            </a:r>
            <a:r>
              <a:rPr lang="zh-CN" altLang="en-US" sz="2400" b="1" dirty="0"/>
              <a:t>标签的偏差很大</a:t>
            </a:r>
            <a:r>
              <a:rPr lang="en-US" sz="2400" b="1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BD4F6CE-A567-463B-9188-44221A7D13E8}"/>
              </a:ext>
            </a:extLst>
          </p:cNvPr>
          <p:cNvSpPr txBox="1"/>
          <p:nvPr/>
        </p:nvSpPr>
        <p:spPr>
          <a:xfrm>
            <a:off x="457200" y="3200400"/>
            <a:ext cx="8141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实际情况：</a:t>
            </a:r>
            <a:r>
              <a:rPr lang="en-US" dirty="0"/>
              <a:t>100</a:t>
            </a:r>
            <a:r>
              <a:rPr lang="zh-CN" altLang="en-US" dirty="0"/>
              <a:t>个人，有</a:t>
            </a:r>
            <a:r>
              <a:rPr lang="en-US" altLang="zh-CN" dirty="0"/>
              <a:t>5</a:t>
            </a:r>
            <a:r>
              <a:rPr lang="zh-CN" altLang="en-US" dirty="0"/>
              <a:t>个人患病了</a:t>
            </a:r>
            <a:endParaRPr lang="en-US" altLang="zh-CN" dirty="0"/>
          </a:p>
          <a:p>
            <a:r>
              <a:rPr lang="zh-CN" altLang="en-US" dirty="0"/>
              <a:t>我来预测这</a:t>
            </a:r>
            <a:r>
              <a:rPr lang="en-US" altLang="zh-CN" dirty="0"/>
              <a:t>100</a:t>
            </a:r>
            <a:r>
              <a:rPr lang="zh-CN" altLang="en-US" dirty="0"/>
              <a:t>个人是否患病，我不假思索的随口回答，这</a:t>
            </a:r>
            <a:r>
              <a:rPr lang="en-US" altLang="zh-CN" dirty="0"/>
              <a:t>100</a:t>
            </a:r>
            <a:r>
              <a:rPr lang="zh-CN" altLang="en-US" dirty="0"/>
              <a:t>个人都没患病</a:t>
            </a:r>
            <a:endParaRPr lang="en-US" altLang="zh-CN" dirty="0"/>
          </a:p>
          <a:p>
            <a:r>
              <a:rPr lang="zh-CN" altLang="en-US" dirty="0"/>
              <a:t>我的准确率是多少？ 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0745CE3-B1AA-407D-8AC8-9E18A744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444" y="3790611"/>
            <a:ext cx="4286803" cy="2814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147E746-45EB-4DE5-958E-4CED9C2E99C8}"/>
              </a:ext>
            </a:extLst>
          </p:cNvPr>
          <p:cNvSpPr txBox="1"/>
          <p:nvPr/>
        </p:nvSpPr>
        <p:spPr>
          <a:xfrm>
            <a:off x="152400" y="4495800"/>
            <a:ext cx="51667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 </a:t>
            </a:r>
            <a:r>
              <a:rPr lang="zh-CN" altLang="en-US" dirty="0"/>
              <a:t>真阳性</a:t>
            </a:r>
            <a:r>
              <a:rPr lang="en-US" dirty="0"/>
              <a:t>= 0</a:t>
            </a:r>
          </a:p>
          <a:p>
            <a:r>
              <a:rPr lang="en-US" altLang="zh-CN" dirty="0"/>
              <a:t>TN </a:t>
            </a:r>
            <a:r>
              <a:rPr lang="zh-CN" altLang="en-US" dirty="0"/>
              <a:t>真阴性 </a:t>
            </a:r>
            <a:r>
              <a:rPr lang="en-US" altLang="zh-CN" dirty="0"/>
              <a:t>= 95</a:t>
            </a:r>
          </a:p>
          <a:p>
            <a:r>
              <a:rPr lang="en-US" dirty="0"/>
              <a:t>FP </a:t>
            </a:r>
            <a:r>
              <a:rPr lang="zh-CN" altLang="en-US" dirty="0"/>
              <a:t>假阳性</a:t>
            </a:r>
            <a:r>
              <a:rPr lang="en-US" altLang="zh-CN" dirty="0"/>
              <a:t> = 0</a:t>
            </a:r>
          </a:p>
          <a:p>
            <a:r>
              <a:rPr lang="en-US" dirty="0"/>
              <a:t>FP </a:t>
            </a:r>
            <a:r>
              <a:rPr lang="zh-CN" altLang="en-US" dirty="0"/>
              <a:t>假阴性 </a:t>
            </a:r>
            <a:r>
              <a:rPr lang="en-US" altLang="zh-CN" dirty="0"/>
              <a:t>= 5</a:t>
            </a:r>
          </a:p>
          <a:p>
            <a:r>
              <a:rPr lang="en-US" dirty="0"/>
              <a:t>Acc = 0+95/100 = 95% </a:t>
            </a:r>
            <a:r>
              <a:rPr lang="zh-CN" altLang="en-US" dirty="0"/>
              <a:t>我的准确率达到了</a:t>
            </a:r>
            <a:r>
              <a:rPr lang="en-US" altLang="zh-CN" dirty="0"/>
              <a:t>95%</a:t>
            </a:r>
            <a:r>
              <a:rPr lang="zh-CN" altLang="en-US" dirty="0"/>
              <a:t>！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83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Confusion Matrix for 2-class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0C154AA-69C0-454A-863E-EC9B0C3A7A96}"/>
              </a:ext>
            </a:extLst>
          </p:cNvPr>
          <p:cNvSpPr/>
          <p:nvPr/>
        </p:nvSpPr>
        <p:spPr>
          <a:xfrm>
            <a:off x="381000" y="1371600"/>
            <a:ext cx="335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A1A1A"/>
                </a:solidFill>
                <a:latin typeface="-apple-system"/>
              </a:rPr>
              <a:t>查准率</a:t>
            </a:r>
            <a:r>
              <a:rPr lang="en-US" altLang="zh-CN" sz="2800" b="1" dirty="0">
                <a:solidFill>
                  <a:srgbClr val="1A1A1A"/>
                </a:solidFill>
                <a:latin typeface="-apple-system"/>
              </a:rPr>
              <a:t>(</a:t>
            </a:r>
            <a:r>
              <a:rPr lang="en-US" sz="2800" b="1" dirty="0">
                <a:solidFill>
                  <a:srgbClr val="1A1A1A"/>
                </a:solidFill>
                <a:latin typeface="-apple-system"/>
              </a:rPr>
              <a:t>precision）</a:t>
            </a:r>
            <a:endParaRPr lang="en-US" sz="2800" b="1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16F43AD-8EC4-4BFB-B128-25818095F689}"/>
              </a:ext>
            </a:extLst>
          </p:cNvPr>
          <p:cNvSpPr/>
          <p:nvPr/>
        </p:nvSpPr>
        <p:spPr>
          <a:xfrm>
            <a:off x="381000" y="1894820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查准率也叫精准率，所有预测为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positive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的样本中，实际为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positive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的样本的比例：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AF78032-4F39-4E4E-8747-8310D363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694" y="2834164"/>
            <a:ext cx="3714750" cy="18573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9859735-CD54-42EB-8059-BE5AE1E50C45}"/>
              </a:ext>
            </a:extLst>
          </p:cNvPr>
          <p:cNvSpPr/>
          <p:nvPr/>
        </p:nvSpPr>
        <p:spPr>
          <a:xfrm>
            <a:off x="533400" y="267462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比如上面那个检测疾病的例子：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2743372-3F5B-44DB-A2E3-55D91A1F2C0D}"/>
              </a:ext>
            </a:extLst>
          </p:cNvPr>
          <p:cNvSpPr/>
          <p:nvPr/>
        </p:nvSpPr>
        <p:spPr>
          <a:xfrm>
            <a:off x="381000" y="3162686"/>
            <a:ext cx="213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我的结果：</a:t>
            </a:r>
            <a:r>
              <a:rPr lang="en-US" altLang="zh-CN" dirty="0"/>
              <a:t>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TP </a:t>
            </a:r>
            <a:r>
              <a:rPr lang="zh-CN" altLang="en-US" dirty="0"/>
              <a:t>真阳性</a:t>
            </a:r>
            <a:r>
              <a:rPr lang="en-US" dirty="0"/>
              <a:t>= 0	</a:t>
            </a:r>
          </a:p>
          <a:p>
            <a:r>
              <a:rPr lang="en-US" altLang="zh-CN" dirty="0"/>
              <a:t>TN </a:t>
            </a:r>
            <a:r>
              <a:rPr lang="zh-CN" altLang="en-US" dirty="0"/>
              <a:t>真阴性 </a:t>
            </a:r>
            <a:r>
              <a:rPr lang="en-US" altLang="zh-CN" dirty="0"/>
              <a:t>= 95</a:t>
            </a:r>
          </a:p>
          <a:p>
            <a:r>
              <a:rPr lang="en-US" dirty="0"/>
              <a:t>FP </a:t>
            </a:r>
            <a:r>
              <a:rPr lang="zh-CN" altLang="en-US" dirty="0"/>
              <a:t>假阳性</a:t>
            </a:r>
            <a:r>
              <a:rPr lang="en-US" altLang="zh-CN" dirty="0"/>
              <a:t> = 0</a:t>
            </a:r>
          </a:p>
          <a:p>
            <a:r>
              <a:rPr lang="en-US" dirty="0"/>
              <a:t>FN </a:t>
            </a:r>
            <a:r>
              <a:rPr lang="zh-CN" altLang="en-US" dirty="0"/>
              <a:t>假阴性 </a:t>
            </a:r>
            <a:r>
              <a:rPr lang="en-US" altLang="zh-CN" dirty="0"/>
              <a:t>=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D4EFA98-3F3C-479F-BDB6-66B79F4020EA}"/>
              </a:ext>
            </a:extLst>
          </p:cNvPr>
          <p:cNvSpPr/>
          <p:nvPr/>
        </p:nvSpPr>
        <p:spPr>
          <a:xfrm>
            <a:off x="2241560" y="3162487"/>
            <a:ext cx="213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医生的结果：</a:t>
            </a:r>
            <a:r>
              <a:rPr lang="en-US" altLang="zh-CN" dirty="0"/>
              <a:t>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TP </a:t>
            </a:r>
            <a:r>
              <a:rPr lang="zh-CN" altLang="en-US" dirty="0"/>
              <a:t>真阳性</a:t>
            </a:r>
            <a:r>
              <a:rPr lang="en-US" dirty="0"/>
              <a:t>= 4	</a:t>
            </a:r>
          </a:p>
          <a:p>
            <a:r>
              <a:rPr lang="en-US" altLang="zh-CN" dirty="0"/>
              <a:t>TN </a:t>
            </a:r>
            <a:r>
              <a:rPr lang="zh-CN" altLang="en-US" dirty="0"/>
              <a:t>真阴性 </a:t>
            </a:r>
            <a:r>
              <a:rPr lang="en-US" altLang="zh-CN" dirty="0"/>
              <a:t>= 92</a:t>
            </a:r>
          </a:p>
          <a:p>
            <a:r>
              <a:rPr lang="en-US" dirty="0"/>
              <a:t>FP </a:t>
            </a:r>
            <a:r>
              <a:rPr lang="zh-CN" altLang="en-US" dirty="0"/>
              <a:t>假阳性</a:t>
            </a:r>
            <a:r>
              <a:rPr lang="en-US" altLang="zh-CN" dirty="0"/>
              <a:t> = 1</a:t>
            </a:r>
          </a:p>
          <a:p>
            <a:r>
              <a:rPr lang="en-US" dirty="0"/>
              <a:t>FN </a:t>
            </a:r>
            <a:r>
              <a:rPr lang="zh-CN" altLang="en-US" dirty="0"/>
              <a:t>假阴性 </a:t>
            </a:r>
            <a:r>
              <a:rPr lang="en-US" altLang="zh-CN" dirty="0"/>
              <a:t>=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E4EE760-8567-4657-B9C1-1FF45B108E86}"/>
              </a:ext>
            </a:extLst>
          </p:cNvPr>
          <p:cNvSpPr/>
          <p:nvPr/>
        </p:nvSpPr>
        <p:spPr>
          <a:xfrm>
            <a:off x="381000" y="5163234"/>
            <a:ext cx="186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 = 95%</a:t>
            </a:r>
          </a:p>
          <a:p>
            <a:r>
              <a:rPr lang="en-US" altLang="zh-CN" dirty="0"/>
              <a:t>precision = 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ACFDC91-9288-49EE-912C-AB943AA08965}"/>
              </a:ext>
            </a:extLst>
          </p:cNvPr>
          <p:cNvSpPr/>
          <p:nvPr/>
        </p:nvSpPr>
        <p:spPr>
          <a:xfrm>
            <a:off x="2241560" y="5185337"/>
            <a:ext cx="186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 = 96%</a:t>
            </a:r>
          </a:p>
          <a:p>
            <a:r>
              <a:rPr lang="en-US" altLang="zh-CN" dirty="0"/>
              <a:t>precision = 80%</a:t>
            </a:r>
          </a:p>
        </p:txBody>
      </p:sp>
    </p:spTree>
    <p:extLst>
      <p:ext uri="{BB962C8B-B14F-4D97-AF65-F5344CB8AC3E}">
        <p14:creationId xmlns:p14="http://schemas.microsoft.com/office/powerpoint/2010/main" val="1832434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9561F-068F-49C3-AF79-51DC592F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Confusion Matrix for 2-class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0C154AA-69C0-454A-863E-EC9B0C3A7A96}"/>
              </a:ext>
            </a:extLst>
          </p:cNvPr>
          <p:cNvSpPr/>
          <p:nvPr/>
        </p:nvSpPr>
        <p:spPr>
          <a:xfrm>
            <a:off x="381000" y="1371600"/>
            <a:ext cx="335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A1A1A"/>
                </a:solidFill>
                <a:latin typeface="-apple-system"/>
              </a:rPr>
              <a:t>查全率（</a:t>
            </a:r>
            <a:r>
              <a:rPr lang="en-US" altLang="zh-CN" sz="2800" b="1" dirty="0">
                <a:solidFill>
                  <a:srgbClr val="1A1A1A"/>
                </a:solidFill>
                <a:latin typeface="-apple-system"/>
              </a:rPr>
              <a:t>recall</a:t>
            </a:r>
            <a:r>
              <a:rPr lang="zh-CN" altLang="en-US" sz="2800" b="1" dirty="0">
                <a:solidFill>
                  <a:srgbClr val="1A1A1A"/>
                </a:solidFill>
                <a:latin typeface="-apple-system"/>
              </a:rPr>
              <a:t>）</a:t>
            </a:r>
            <a:endParaRPr lang="en-US" sz="2800" b="1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16F43AD-8EC4-4BFB-B128-25818095F689}"/>
              </a:ext>
            </a:extLst>
          </p:cNvPr>
          <p:cNvSpPr/>
          <p:nvPr/>
        </p:nvSpPr>
        <p:spPr>
          <a:xfrm>
            <a:off x="381000" y="1894820"/>
            <a:ext cx="647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查全率也叫召回率，实际为</a:t>
            </a:r>
            <a:r>
              <a:rPr lang="en-US" altLang="zh-CN" dirty="0"/>
              <a:t>positive</a:t>
            </a:r>
            <a:r>
              <a:rPr lang="zh-CN" altLang="en-US" dirty="0"/>
              <a:t>的样本中，被正确预测为</a:t>
            </a:r>
            <a:r>
              <a:rPr lang="en-US" altLang="zh-CN" dirty="0"/>
              <a:t>positive</a:t>
            </a:r>
            <a:r>
              <a:rPr lang="zh-CN" altLang="en-US" dirty="0"/>
              <a:t>的样本的比例：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9859735-CD54-42EB-8059-BE5AE1E50C45}"/>
              </a:ext>
            </a:extLst>
          </p:cNvPr>
          <p:cNvSpPr/>
          <p:nvPr/>
        </p:nvSpPr>
        <p:spPr>
          <a:xfrm>
            <a:off x="533400" y="267462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比如上面那个检测疾病的例子：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2743372-3F5B-44DB-A2E3-55D91A1F2C0D}"/>
              </a:ext>
            </a:extLst>
          </p:cNvPr>
          <p:cNvSpPr/>
          <p:nvPr/>
        </p:nvSpPr>
        <p:spPr>
          <a:xfrm>
            <a:off x="381000" y="3162686"/>
            <a:ext cx="213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我的结果：</a:t>
            </a:r>
            <a:r>
              <a:rPr lang="en-US" altLang="zh-CN" dirty="0"/>
              <a:t>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TP </a:t>
            </a:r>
            <a:r>
              <a:rPr lang="zh-CN" altLang="en-US" dirty="0"/>
              <a:t>真阳性</a:t>
            </a:r>
            <a:r>
              <a:rPr lang="en-US" dirty="0"/>
              <a:t>= 0	</a:t>
            </a:r>
          </a:p>
          <a:p>
            <a:r>
              <a:rPr lang="en-US" altLang="zh-CN" dirty="0"/>
              <a:t>TN </a:t>
            </a:r>
            <a:r>
              <a:rPr lang="zh-CN" altLang="en-US" dirty="0"/>
              <a:t>真阴性 </a:t>
            </a:r>
            <a:r>
              <a:rPr lang="en-US" altLang="zh-CN" dirty="0"/>
              <a:t>= 95</a:t>
            </a:r>
          </a:p>
          <a:p>
            <a:r>
              <a:rPr lang="en-US" dirty="0"/>
              <a:t>FP </a:t>
            </a:r>
            <a:r>
              <a:rPr lang="zh-CN" altLang="en-US" dirty="0"/>
              <a:t>假阳性</a:t>
            </a:r>
            <a:r>
              <a:rPr lang="en-US" altLang="zh-CN" dirty="0"/>
              <a:t> = 0</a:t>
            </a:r>
          </a:p>
          <a:p>
            <a:r>
              <a:rPr lang="en-US" dirty="0"/>
              <a:t>FN </a:t>
            </a:r>
            <a:r>
              <a:rPr lang="zh-CN" altLang="en-US" dirty="0"/>
              <a:t>假阴性 </a:t>
            </a:r>
            <a:r>
              <a:rPr lang="en-US" altLang="zh-CN" dirty="0"/>
              <a:t>=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D4EFA98-3F3C-479F-BDB6-66B79F4020EA}"/>
              </a:ext>
            </a:extLst>
          </p:cNvPr>
          <p:cNvSpPr/>
          <p:nvPr/>
        </p:nvSpPr>
        <p:spPr>
          <a:xfrm>
            <a:off x="2241560" y="3162487"/>
            <a:ext cx="213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医生的结果：</a:t>
            </a:r>
            <a:r>
              <a:rPr lang="en-US" altLang="zh-CN" dirty="0"/>
              <a:t>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TP </a:t>
            </a:r>
            <a:r>
              <a:rPr lang="zh-CN" altLang="en-US" dirty="0"/>
              <a:t>真阳性</a:t>
            </a:r>
            <a:r>
              <a:rPr lang="en-US" dirty="0"/>
              <a:t>= 4	</a:t>
            </a:r>
          </a:p>
          <a:p>
            <a:r>
              <a:rPr lang="en-US" altLang="zh-CN" dirty="0"/>
              <a:t>TN </a:t>
            </a:r>
            <a:r>
              <a:rPr lang="zh-CN" altLang="en-US" dirty="0"/>
              <a:t>真阴性 </a:t>
            </a:r>
            <a:r>
              <a:rPr lang="en-US" altLang="zh-CN" dirty="0"/>
              <a:t>= 92</a:t>
            </a:r>
          </a:p>
          <a:p>
            <a:r>
              <a:rPr lang="en-US" dirty="0"/>
              <a:t>FP </a:t>
            </a:r>
            <a:r>
              <a:rPr lang="zh-CN" altLang="en-US" dirty="0"/>
              <a:t>假阳性</a:t>
            </a:r>
            <a:r>
              <a:rPr lang="en-US" altLang="zh-CN" dirty="0"/>
              <a:t> = 1</a:t>
            </a:r>
          </a:p>
          <a:p>
            <a:r>
              <a:rPr lang="en-US" dirty="0"/>
              <a:t>FN </a:t>
            </a:r>
            <a:r>
              <a:rPr lang="zh-CN" altLang="en-US" dirty="0"/>
              <a:t>假阴性 </a:t>
            </a:r>
            <a:r>
              <a:rPr lang="en-US" altLang="zh-CN" dirty="0"/>
              <a:t>=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E4EE760-8567-4657-B9C1-1FF45B108E86}"/>
              </a:ext>
            </a:extLst>
          </p:cNvPr>
          <p:cNvSpPr/>
          <p:nvPr/>
        </p:nvSpPr>
        <p:spPr>
          <a:xfrm>
            <a:off x="381000" y="5163234"/>
            <a:ext cx="1860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 = 95%</a:t>
            </a:r>
          </a:p>
          <a:p>
            <a:r>
              <a:rPr lang="en-US" altLang="zh-CN" dirty="0"/>
              <a:t>precision = 0%</a:t>
            </a:r>
          </a:p>
          <a:p>
            <a:r>
              <a:rPr lang="en-US" altLang="zh-CN" dirty="0"/>
              <a:t>Recall = 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ACFDC91-9288-49EE-912C-AB943AA08965}"/>
              </a:ext>
            </a:extLst>
          </p:cNvPr>
          <p:cNvSpPr/>
          <p:nvPr/>
        </p:nvSpPr>
        <p:spPr>
          <a:xfrm>
            <a:off x="2241560" y="5185337"/>
            <a:ext cx="1860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 = 98%</a:t>
            </a:r>
          </a:p>
          <a:p>
            <a:r>
              <a:rPr lang="en-US" altLang="zh-CN" dirty="0"/>
              <a:t>precision = 80%</a:t>
            </a:r>
          </a:p>
          <a:p>
            <a:r>
              <a:rPr lang="en-US" altLang="zh-CN" dirty="0"/>
              <a:t>Recall = 57.14%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80E799E-2B10-4D37-8181-DAE836772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43" y="3162487"/>
            <a:ext cx="358084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167" y="1524000"/>
            <a:ext cx="8229600" cy="1066800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solidFill>
                  <a:srgbClr val="4D4D4D"/>
                </a:solidFill>
                <a:latin typeface="Microsoft YaHei"/>
              </a:rPr>
              <a:t>混淆</a:t>
            </a:r>
            <a:r>
              <a:rPr lang="zh-CN" altLang="en-US" sz="2000" dirty="0">
                <a:solidFill>
                  <a:srgbClr val="4D4D4D"/>
                </a:solidFill>
                <a:latin typeface="Microsoft YaHei"/>
              </a:rPr>
              <a:t>矩阵里面统计的是个数，有时候面对大量的数据，光凭算个数，很难衡量模型的优劣。因此混淆矩阵在基本的统计结果上又延伸了如下</a:t>
            </a:r>
            <a:r>
              <a:rPr lang="en-US" altLang="zh-CN" sz="2000" dirty="0">
                <a:solidFill>
                  <a:srgbClr val="4D4D4D"/>
                </a:solidFill>
                <a:latin typeface="Microsoft YaHei"/>
              </a:rPr>
              <a:t>4</a:t>
            </a:r>
            <a:r>
              <a:rPr lang="zh-CN" altLang="en-US" sz="2000" dirty="0">
                <a:solidFill>
                  <a:srgbClr val="4D4D4D"/>
                </a:solidFill>
                <a:latin typeface="Microsoft YaHei"/>
              </a:rPr>
              <a:t>个指标，我称他们是二级指标（通过最底层指标加减乘除得到的）：</a:t>
            </a:r>
            <a:br>
              <a:rPr lang="zh-CN" altLang="en-US" sz="2000" dirty="0">
                <a:solidFill>
                  <a:srgbClr val="4D4D4D"/>
                </a:solidFill>
                <a:latin typeface="Microsoft YaHei"/>
              </a:rPr>
            </a:br>
            <a:r>
              <a:rPr lang="zh-CN" altLang="en-US" sz="2000" dirty="0">
                <a:latin typeface="Microsoft YaHei"/>
              </a:rPr>
              <a:t>准确率（</a:t>
            </a:r>
            <a:r>
              <a:rPr lang="en-US" altLang="zh-CN" sz="2000" dirty="0">
                <a:latin typeface="Microsoft YaHei"/>
              </a:rPr>
              <a:t>Accuracy</a:t>
            </a:r>
            <a:r>
              <a:rPr lang="zh-CN" altLang="en-US" sz="2000" dirty="0">
                <a:latin typeface="Microsoft YaHei"/>
              </a:rPr>
              <a:t>）</a:t>
            </a:r>
            <a:r>
              <a:rPr lang="en-US" altLang="zh-CN" sz="2000" dirty="0">
                <a:latin typeface="Microsoft YaHei"/>
              </a:rPr>
              <a:t>—— </a:t>
            </a:r>
            <a:r>
              <a:rPr lang="zh-CN" altLang="en-US" sz="2000" dirty="0">
                <a:latin typeface="Microsoft YaHei"/>
              </a:rPr>
              <a:t>针对整个模型</a:t>
            </a:r>
            <a:br>
              <a:rPr lang="zh-CN" altLang="en-US" sz="2000" dirty="0">
                <a:latin typeface="Microsoft YaHei"/>
              </a:rPr>
            </a:br>
            <a:r>
              <a:rPr lang="zh-CN" altLang="en-US" sz="2000" dirty="0">
                <a:latin typeface="Microsoft YaHei"/>
              </a:rPr>
              <a:t>精确率（</a:t>
            </a:r>
            <a:r>
              <a:rPr lang="en-US" altLang="zh-CN" sz="2000" dirty="0">
                <a:latin typeface="Microsoft YaHei"/>
              </a:rPr>
              <a:t>Precision</a:t>
            </a:r>
            <a:r>
              <a:rPr lang="zh-CN" altLang="en-US" sz="2000" dirty="0">
                <a:latin typeface="Microsoft YaHei"/>
              </a:rPr>
              <a:t>）</a:t>
            </a:r>
            <a:br>
              <a:rPr lang="zh-CN" altLang="en-US" sz="2000" dirty="0">
                <a:latin typeface="Microsoft YaHei"/>
              </a:rPr>
            </a:br>
            <a:r>
              <a:rPr lang="zh-CN" altLang="en-US" sz="2000" dirty="0">
                <a:latin typeface="Microsoft YaHei"/>
              </a:rPr>
              <a:t>灵敏度（</a:t>
            </a:r>
            <a:r>
              <a:rPr lang="en-US" altLang="zh-CN" sz="2000" dirty="0">
                <a:latin typeface="Microsoft YaHei"/>
              </a:rPr>
              <a:t>Sensitivity</a:t>
            </a:r>
            <a:r>
              <a:rPr lang="zh-CN" altLang="en-US" sz="2000" dirty="0">
                <a:latin typeface="Microsoft YaHei"/>
              </a:rPr>
              <a:t>）：就是召回率（</a:t>
            </a:r>
            <a:r>
              <a:rPr lang="en-US" altLang="zh-CN" sz="2000" dirty="0">
                <a:latin typeface="Microsoft YaHei"/>
              </a:rPr>
              <a:t>Recall</a:t>
            </a:r>
            <a:r>
              <a:rPr lang="zh-CN" altLang="en-US" sz="2000" dirty="0">
                <a:latin typeface="Microsoft YaHei"/>
              </a:rPr>
              <a:t>）</a:t>
            </a:r>
            <a:br>
              <a:rPr lang="zh-CN" altLang="en-US" sz="2000" dirty="0">
                <a:latin typeface="Microsoft YaHei"/>
              </a:rPr>
            </a:br>
            <a:r>
              <a:rPr lang="zh-CN" altLang="en-US" sz="2000" dirty="0">
                <a:latin typeface="Microsoft YaHei"/>
              </a:rPr>
              <a:t>特异度（</a:t>
            </a:r>
            <a:r>
              <a:rPr lang="en-US" altLang="zh-CN" sz="2000" dirty="0">
                <a:latin typeface="Microsoft YaHei"/>
              </a:rPr>
              <a:t>Specificity</a:t>
            </a:r>
            <a:r>
              <a:rPr lang="zh-CN" altLang="en-US" sz="2000" dirty="0">
                <a:latin typeface="Microsoft YaHei"/>
              </a:rPr>
              <a:t>）</a:t>
            </a:r>
            <a:br>
              <a:rPr lang="zh-CN" altLang="en-US" sz="2000" dirty="0">
                <a:latin typeface="Microsoft YaHei"/>
              </a:rPr>
            </a:b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799" y="3352800"/>
            <a:ext cx="7553325" cy="3152776"/>
          </a:xfrm>
          <a:noFill/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7553325" cy="315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7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混淆矩阵的</a:t>
            </a:r>
            <a:r>
              <a:rPr lang="zh-CN" altLang="en-US" b="1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524000"/>
            <a:ext cx="8001000" cy="950976"/>
          </a:xfrm>
        </p:spPr>
        <p:txBody>
          <a:bodyPr/>
          <a:lstStyle/>
          <a:p>
            <a:r>
              <a:rPr lang="zh-CN" altLang="en-US" dirty="0"/>
              <a:t>一下面的混淆矩阵为例，我们的模型目的是为了预测样本是什么动物，这是我们的结果：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4" y="2667000"/>
            <a:ext cx="6705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57912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通过混淆矩阵，我们可以得到如下结论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13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2999B0-6667-43D3-BF74-C626851F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Arial" charset="0"/>
                <a:cs typeface="Arial" charset="0"/>
              </a:rPr>
              <a:t>Assignment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892CE0-841F-4D99-84F8-0578D9E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“mnist w b filter”的图片搜索结果">
            <a:extLst>
              <a:ext uri="{FF2B5EF4-FFF2-40B4-BE49-F238E27FC236}">
                <a16:creationId xmlns="" xmlns:a16="http://schemas.microsoft.com/office/drawing/2014/main" id="{5436BCA8-0BBB-41F1-A353-63CEC1F4F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743200"/>
            <a:ext cx="9144000" cy="157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201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340" y="1371600"/>
            <a:ext cx="8153400" cy="1619146"/>
          </a:xfrm>
        </p:spPr>
        <p:txBody>
          <a:bodyPr>
            <a:normAutofit/>
          </a:bodyPr>
          <a:lstStyle/>
          <a:p>
            <a:pPr marL="0"/>
            <a:r>
              <a:rPr lang="en-US" altLang="zh-CN" sz="1800" dirty="0">
                <a:solidFill>
                  <a:srgbClr val="4D4D4D"/>
                </a:solidFill>
                <a:latin typeface="Microsoft YaHei"/>
              </a:rPr>
              <a:t>Accuracy</a:t>
            </a:r>
            <a:endParaRPr lang="zh-CN" altLang="en-US" sz="1800" dirty="0">
              <a:solidFill>
                <a:srgbClr val="4D4D4D"/>
              </a:solidFill>
              <a:latin typeface="Microsoft YaHei"/>
            </a:endParaRPr>
          </a:p>
          <a:p>
            <a:pPr marL="0"/>
            <a:r>
              <a:rPr lang="zh-CN" altLang="en-US" sz="1800" dirty="0">
                <a:solidFill>
                  <a:srgbClr val="4D4D4D"/>
                </a:solidFill>
                <a:latin typeface="Microsoft YaHei"/>
              </a:rPr>
              <a:t>在总共</a:t>
            </a:r>
            <a:r>
              <a:rPr lang="en-US" altLang="zh-CN" sz="1800" dirty="0">
                <a:solidFill>
                  <a:srgbClr val="4D4D4D"/>
                </a:solidFill>
                <a:latin typeface="Microsoft YaHei"/>
              </a:rPr>
              <a:t>66</a:t>
            </a:r>
            <a:r>
              <a:rPr lang="zh-CN" altLang="en-US" sz="1800" dirty="0">
                <a:solidFill>
                  <a:srgbClr val="4D4D4D"/>
                </a:solidFill>
                <a:latin typeface="Microsoft YaHei"/>
              </a:rPr>
              <a:t>个动物中，我们一共预测对了</a:t>
            </a:r>
            <a:r>
              <a:rPr lang="en-US" altLang="zh-CN" sz="1800" dirty="0">
                <a:solidFill>
                  <a:srgbClr val="4D4D4D"/>
                </a:solidFill>
                <a:latin typeface="Microsoft YaHei"/>
              </a:rPr>
              <a:t>10 + 15 + 20=45</a:t>
            </a:r>
            <a:r>
              <a:rPr lang="zh-CN" altLang="en-US" sz="1800" dirty="0">
                <a:solidFill>
                  <a:srgbClr val="4D4D4D"/>
                </a:solidFill>
                <a:latin typeface="Microsoft YaHei"/>
              </a:rPr>
              <a:t>个样本，所以准确率（</a:t>
            </a:r>
            <a:r>
              <a:rPr lang="en-US" altLang="zh-CN" sz="1800" dirty="0">
                <a:solidFill>
                  <a:srgbClr val="4D4D4D"/>
                </a:solidFill>
                <a:latin typeface="Microsoft YaHei"/>
              </a:rPr>
              <a:t>Accuracy</a:t>
            </a:r>
            <a:r>
              <a:rPr lang="zh-CN" altLang="en-US" sz="1800" dirty="0">
                <a:solidFill>
                  <a:srgbClr val="4D4D4D"/>
                </a:solidFill>
                <a:latin typeface="Microsoft YaHei"/>
              </a:rPr>
              <a:t>）</a:t>
            </a:r>
            <a:r>
              <a:rPr lang="en-US" altLang="zh-CN" sz="1800" dirty="0">
                <a:solidFill>
                  <a:srgbClr val="4D4D4D"/>
                </a:solidFill>
                <a:latin typeface="Microsoft YaHei"/>
              </a:rPr>
              <a:t>=45/66 = 68.2%</a:t>
            </a:r>
            <a:r>
              <a:rPr lang="zh-CN" altLang="en-US" sz="1800" dirty="0">
                <a:solidFill>
                  <a:srgbClr val="4D4D4D"/>
                </a:solidFill>
                <a:latin typeface="Microsoft YaHei"/>
              </a:rPr>
              <a:t>。</a:t>
            </a:r>
          </a:p>
          <a:p>
            <a:pPr marL="0"/>
            <a:r>
              <a:rPr lang="zh-CN" altLang="en-US" sz="1800" dirty="0">
                <a:solidFill>
                  <a:srgbClr val="4D4D4D"/>
                </a:solidFill>
                <a:latin typeface="Microsoft YaHei"/>
              </a:rPr>
              <a:t>以猫为例，我们可以将上面的图合并为二分问题：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38346"/>
            <a:ext cx="6477000" cy="232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7780" y="53340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4D4D4D"/>
                </a:solidFill>
                <a:latin typeface="Microsoft YaHei"/>
              </a:rPr>
              <a:t>Precision</a:t>
            </a:r>
            <a:endParaRPr lang="zh-CN" altLang="en-US" dirty="0">
              <a:solidFill>
                <a:srgbClr val="4D4D4D"/>
              </a:solidFill>
              <a:latin typeface="Microsoft YaHei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所以，以猫为例，模型的结果告诉我们，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66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只动物里有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13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只是猫，但是其实这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13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只猫只有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10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只预测对了。模型认为是猫的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13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只动物里，有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1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条狗，两只猪。所以，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Precision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（猫）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= 10/13 = 76.9%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7901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 dirty="0">
                <a:solidFill>
                  <a:srgbClr val="4D4D4D"/>
                </a:solidFill>
                <a:latin typeface="Microsoft YaHei"/>
              </a:rPr>
              <a:t>Recall</a:t>
            </a:r>
            <a:endParaRPr lang="zh-CN" altLang="en-US" dirty="0">
              <a:solidFill>
                <a:srgbClr val="4D4D4D"/>
              </a:solidFill>
              <a:latin typeface="Microsoft YaHei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以猫为例，在总共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18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只真猫中，我们的模型认为里面只有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10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只是猫，剩下的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3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只是狗，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5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只都是猪。这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5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只八成是橘猫，能理解。所以，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Recall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（猫）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= 10/18 = 55.6%</a:t>
            </a:r>
          </a:p>
          <a:p>
            <a:r>
              <a:rPr lang="en-US" altLang="zh-CN" b="1" dirty="0">
                <a:solidFill>
                  <a:srgbClr val="4D4D4D"/>
                </a:solidFill>
                <a:latin typeface="Microsoft YaHei"/>
              </a:rPr>
              <a:t>Specificity</a:t>
            </a:r>
            <a:endParaRPr lang="zh-CN" altLang="en-US" dirty="0">
              <a:solidFill>
                <a:srgbClr val="4D4D4D"/>
              </a:solidFill>
              <a:latin typeface="Microsoft YaHei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以猫为例，在总共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48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只不是猫的动物中，模型认为有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45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只不是猫。所以，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Specificity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（猫）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= 45/48 = 93.8%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。</a:t>
            </a:r>
          </a:p>
          <a:p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虽然在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45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只动物里，模型依然认为错判了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6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只狗与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4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只猫，但是从猫的角度而言，模型的判断是没有错的。</a:t>
            </a:r>
          </a:p>
          <a:p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（这里是参见了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Wikipedia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，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Confusion Matrix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的解释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,https://en.wikipedia.org/wiki/</a:t>
            </a:r>
            <a:r>
              <a:rPr lang="en-US" altLang="zh-CN" dirty="0" err="1">
                <a:solidFill>
                  <a:srgbClr val="4D4D4D"/>
                </a:solidFill>
                <a:latin typeface="Microsoft YaHei"/>
              </a:rPr>
              <a:t>Confusion_matrix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）</a:t>
            </a:r>
          </a:p>
          <a:p>
            <a:r>
              <a:rPr lang="en-US" altLang="zh-CN" b="1" dirty="0">
                <a:solidFill>
                  <a:srgbClr val="4D4D4D"/>
                </a:solidFill>
                <a:latin typeface="Microsoft YaHei"/>
              </a:rPr>
              <a:t>F1-Score</a:t>
            </a:r>
            <a:endParaRPr lang="zh-CN" altLang="en-US" dirty="0">
              <a:solidFill>
                <a:srgbClr val="4D4D4D"/>
              </a:solidFill>
              <a:latin typeface="Microsoft YaHei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通过公式，可以计算出，对猫而言，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F1-Score=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（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2 * 0.769 *  0.556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）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/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（ 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0.769 +  0.556</a:t>
            </a:r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） </a:t>
            </a:r>
            <a:r>
              <a:rPr lang="en-US" altLang="zh-CN" dirty="0">
                <a:solidFill>
                  <a:srgbClr val="4D4D4D"/>
                </a:solidFill>
                <a:latin typeface="Microsoft YaHei"/>
              </a:rPr>
              <a:t>= 64.54%</a:t>
            </a:r>
          </a:p>
          <a:p>
            <a:r>
              <a:rPr lang="zh-CN" altLang="en-US" dirty="0">
                <a:solidFill>
                  <a:srgbClr val="4D4D4D"/>
                </a:solidFill>
                <a:latin typeface="Microsoft YaHei"/>
              </a:rPr>
              <a:t>同样，我们也可以分别计算猪与狗各自的二级指标与三级指标值。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16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91951-4099-459E-BEB3-5D5F45E6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Precision-Recall</a:t>
            </a:r>
          </a:p>
        </p:txBody>
      </p:sp>
      <p:pic>
        <p:nvPicPr>
          <p:cNvPr id="24578" name="Picture 2" descr="“precision recall”的图片搜索结果">
            <a:extLst>
              <a:ext uri="{FF2B5EF4-FFF2-40B4-BE49-F238E27FC236}">
                <a16:creationId xmlns="" xmlns:a16="http://schemas.microsoft.com/office/drawing/2014/main" id="{CFD19F93-6A35-429D-9DD9-F0AA591700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10" y="2249488"/>
            <a:ext cx="6840779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5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A8C8F1-435D-4EE7-A40A-826DCBA1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roc</a:t>
            </a:r>
            <a:r>
              <a:rPr lang="zh-CN" altLang="en-US" dirty="0">
                <a:solidFill>
                  <a:srgbClr val="0000FF"/>
                </a:solidFill>
              </a:rPr>
              <a:t>曲线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B6561A-1517-4C83-9778-8F8A0763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roc</a:t>
            </a:r>
            <a:r>
              <a:rPr lang="zh-CN" altLang="en-US" dirty="0">
                <a:solidFill>
                  <a:srgbClr val="0000FF"/>
                </a:solidFill>
              </a:rPr>
              <a:t>曲线：接收者操作特征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receiveroperating</a:t>
            </a:r>
            <a:r>
              <a:rPr lang="en-US" dirty="0">
                <a:solidFill>
                  <a:srgbClr val="0000FF"/>
                </a:solidFill>
              </a:rPr>
              <a:t> characteristic),roc</a:t>
            </a:r>
            <a:r>
              <a:rPr lang="zh-CN" altLang="en-US" dirty="0">
                <a:solidFill>
                  <a:srgbClr val="0000FF"/>
                </a:solidFill>
              </a:rPr>
              <a:t>曲线上每个点反映着对同一信号刺激的感受性。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557691B-9F8A-4F89-B90B-5F50CD7F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810000"/>
            <a:ext cx="3581400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5CAF75A-F56C-49DA-AE88-F2B19A2EB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658686"/>
            <a:ext cx="37242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94F74-0644-4C1D-92D1-2D12F09D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2" y="494886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A4AFD7-5E64-4D50-9D3F-79F251781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7" y="1981200"/>
            <a:ext cx="2471854" cy="3971693"/>
          </a:xfrm>
        </p:spPr>
        <p:txBody>
          <a:bodyPr/>
          <a:lstStyle/>
          <a:p>
            <a:r>
              <a:rPr lang="zh-CN" altLang="en-US" dirty="0"/>
              <a:t>对于预测问题，我们输出的都是一个值，将值转化为</a:t>
            </a:r>
            <a:r>
              <a:rPr lang="en-US" altLang="zh-CN" dirty="0"/>
              <a:t>label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FB4982-FF86-493D-B8FE-192FB995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752600"/>
            <a:ext cx="5885871" cy="204815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3775E0E7-CB53-485A-A0A7-1995E0CD0ADC}"/>
              </a:ext>
            </a:extLst>
          </p:cNvPr>
          <p:cNvCxnSpPr/>
          <p:nvPr/>
        </p:nvCxnSpPr>
        <p:spPr>
          <a:xfrm flipV="1">
            <a:off x="5257800" y="3967046"/>
            <a:ext cx="1447800" cy="1443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DC02A8B-7D35-49C7-910B-102B097A98BC}"/>
              </a:ext>
            </a:extLst>
          </p:cNvPr>
          <p:cNvSpPr txBox="1"/>
          <p:nvPr/>
        </p:nvSpPr>
        <p:spPr>
          <a:xfrm>
            <a:off x="4384003" y="5576487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值</a:t>
            </a:r>
            <a:r>
              <a:rPr lang="en-US" altLang="zh-CN" dirty="0"/>
              <a:t> - label</a:t>
            </a:r>
            <a:r>
              <a:rPr lang="zh-CN" altLang="en-US" dirty="0"/>
              <a:t>的对应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94F74-0644-4C1D-92D1-2D12F09D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2" y="494886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A4AFD7-5E64-4D50-9D3F-79F251781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" y="1981200"/>
            <a:ext cx="3013851" cy="3971693"/>
          </a:xfrm>
        </p:spPr>
        <p:txBody>
          <a:bodyPr/>
          <a:lstStyle/>
          <a:p>
            <a:r>
              <a:rPr lang="zh-CN" altLang="en-US" dirty="0"/>
              <a:t>对于二分类问题，常用</a:t>
            </a:r>
            <a:r>
              <a:rPr lang="en-US" altLang="zh-CN" dirty="0"/>
              <a:t>50%</a:t>
            </a:r>
            <a:r>
              <a:rPr lang="zh-CN" altLang="en-US" dirty="0"/>
              <a:t>作为边界</a:t>
            </a:r>
            <a:endParaRPr lang="en-US" dirty="0"/>
          </a:p>
        </p:txBody>
      </p:sp>
      <p:pic>
        <p:nvPicPr>
          <p:cNvPr id="27650" name="Picture 2" descr="https://images0.cnblogs.com/blog2015/712297/201504/081954549307426.jpg">
            <a:extLst>
              <a:ext uri="{FF2B5EF4-FFF2-40B4-BE49-F238E27FC236}">
                <a16:creationId xmlns="" xmlns:a16="http://schemas.microsoft.com/office/drawing/2014/main" id="{BCA83592-7683-4D53-B1C7-0802B5CE1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738" y="1219200"/>
            <a:ext cx="60483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632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3EFCB0-5D09-439A-8D1A-C23C09DB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609599"/>
            <a:ext cx="8229600" cy="432511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我们从高到低，依次将“</a:t>
            </a:r>
            <a:r>
              <a:rPr lang="en-US" altLang="zh-CN" sz="1800" dirty="0"/>
              <a:t>Score”</a:t>
            </a:r>
            <a:r>
              <a:rPr lang="zh-CN" altLang="en-US" sz="1800" dirty="0"/>
              <a:t>值作为阈值</a:t>
            </a:r>
            <a:r>
              <a:rPr lang="en-US" altLang="zh-CN" sz="1800" dirty="0"/>
              <a:t>threshold</a:t>
            </a:r>
            <a:r>
              <a:rPr lang="zh-CN" altLang="en-US" sz="1800" dirty="0"/>
              <a:t>，当测试样本属于正样本的概率大于或等于这个</a:t>
            </a:r>
            <a:r>
              <a:rPr lang="en-US" altLang="zh-CN" sz="1800" dirty="0"/>
              <a:t>threshold</a:t>
            </a:r>
            <a:r>
              <a:rPr lang="zh-CN" altLang="en-US" sz="1800" dirty="0"/>
              <a:t>时，我们认为它为正样本，否则为负样本。举例来说，对于图中的第</a:t>
            </a:r>
            <a:r>
              <a:rPr lang="en-US" altLang="zh-CN" sz="1800" dirty="0"/>
              <a:t>4</a:t>
            </a:r>
            <a:r>
              <a:rPr lang="zh-CN" altLang="en-US" sz="1800" dirty="0"/>
              <a:t>个样本，其“</a:t>
            </a:r>
            <a:r>
              <a:rPr lang="en-US" altLang="zh-CN" sz="1800" dirty="0"/>
              <a:t>Score”</a:t>
            </a:r>
            <a:r>
              <a:rPr lang="zh-CN" altLang="en-US" sz="1800" dirty="0"/>
              <a:t>值为</a:t>
            </a:r>
            <a:r>
              <a:rPr lang="en-US" altLang="zh-CN" sz="1800" dirty="0"/>
              <a:t>0.6</a:t>
            </a:r>
            <a:r>
              <a:rPr lang="zh-CN" altLang="en-US" sz="1800" dirty="0"/>
              <a:t>，那么样本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2</a:t>
            </a:r>
            <a:r>
              <a:rPr lang="zh-CN" altLang="en-US" sz="1800" dirty="0"/>
              <a:t>，</a:t>
            </a:r>
            <a:r>
              <a:rPr lang="en-US" altLang="zh-CN" sz="1800" dirty="0"/>
              <a:t>3</a:t>
            </a:r>
            <a:r>
              <a:rPr lang="zh-CN" altLang="en-US" sz="1800" dirty="0"/>
              <a:t>，</a:t>
            </a:r>
            <a:r>
              <a:rPr lang="en-US" altLang="zh-CN" sz="1800" dirty="0"/>
              <a:t>4</a:t>
            </a:r>
            <a:r>
              <a:rPr lang="zh-CN" altLang="en-US" sz="1800" dirty="0"/>
              <a:t>都被认为是正样本，因为它们的“</a:t>
            </a:r>
            <a:r>
              <a:rPr lang="en-US" altLang="zh-CN" sz="1800" dirty="0"/>
              <a:t>Score”</a:t>
            </a:r>
            <a:r>
              <a:rPr lang="zh-CN" altLang="en-US" sz="1800" dirty="0"/>
              <a:t>值都大于等于</a:t>
            </a:r>
            <a:r>
              <a:rPr lang="en-US" altLang="zh-CN" sz="1800" dirty="0"/>
              <a:t>0.6</a:t>
            </a:r>
            <a:r>
              <a:rPr lang="zh-CN" altLang="en-US" sz="1800" dirty="0"/>
              <a:t>，而其他样本则都认为是负样本。每次选取一个不同的</a:t>
            </a:r>
            <a:r>
              <a:rPr lang="en-US" altLang="zh-CN" sz="1800" dirty="0"/>
              <a:t>threshold</a:t>
            </a:r>
            <a:r>
              <a:rPr lang="zh-CN" altLang="en-US" sz="1800" dirty="0"/>
              <a:t>，我们就可以得到一组</a:t>
            </a:r>
            <a:r>
              <a:rPr lang="en-US" altLang="zh-CN" sz="1800" dirty="0"/>
              <a:t>FPR</a:t>
            </a:r>
            <a:r>
              <a:rPr lang="zh-CN" altLang="en-US" sz="1800" dirty="0"/>
              <a:t>和</a:t>
            </a:r>
            <a:r>
              <a:rPr lang="en-US" altLang="zh-CN" sz="1800" dirty="0"/>
              <a:t>TPR</a:t>
            </a:r>
            <a:r>
              <a:rPr lang="zh-CN" altLang="en-US" sz="1800" dirty="0"/>
              <a:t>，即</a:t>
            </a:r>
            <a:r>
              <a:rPr lang="en-US" altLang="zh-CN" sz="1800" dirty="0"/>
              <a:t>ROC</a:t>
            </a:r>
            <a:r>
              <a:rPr lang="zh-CN" altLang="en-US" sz="1800" dirty="0"/>
              <a:t>曲线上的一点。这样一来，我们一共得到了</a:t>
            </a:r>
            <a:r>
              <a:rPr lang="en-US" altLang="zh-CN" sz="1800" dirty="0"/>
              <a:t>20</a:t>
            </a:r>
            <a:r>
              <a:rPr lang="zh-CN" altLang="en-US" sz="1800" dirty="0"/>
              <a:t>组</a:t>
            </a:r>
            <a:r>
              <a:rPr lang="en-US" altLang="zh-CN" sz="1800" dirty="0"/>
              <a:t>FPR</a:t>
            </a:r>
            <a:r>
              <a:rPr lang="zh-CN" altLang="en-US" sz="1800" dirty="0"/>
              <a:t>和</a:t>
            </a:r>
            <a:r>
              <a:rPr lang="en-US" altLang="zh-CN" sz="1800" dirty="0"/>
              <a:t>TPR</a:t>
            </a:r>
            <a:r>
              <a:rPr lang="zh-CN" altLang="en-US" sz="1800" dirty="0"/>
              <a:t>的值，将它们画在</a:t>
            </a:r>
            <a:r>
              <a:rPr lang="en-US" altLang="zh-CN" sz="1800" dirty="0"/>
              <a:t>ROC</a:t>
            </a:r>
            <a:r>
              <a:rPr lang="zh-CN" altLang="en-US" sz="1800" dirty="0"/>
              <a:t>曲线的结果如下图：</a:t>
            </a:r>
            <a:endParaRPr lang="en-US" sz="1800" dirty="0"/>
          </a:p>
        </p:txBody>
      </p:sp>
      <p:pic>
        <p:nvPicPr>
          <p:cNvPr id="28674" name="Picture 2" descr="https://images0.cnblogs.com/blog2015/712297/201504/081954549307426.jpg">
            <a:extLst>
              <a:ext uri="{FF2B5EF4-FFF2-40B4-BE49-F238E27FC236}">
                <a16:creationId xmlns="" xmlns:a16="http://schemas.microsoft.com/office/drawing/2014/main" id="{557D3268-CBF9-4801-8A5C-EC6F9C75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92057"/>
            <a:ext cx="4938157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https://images0.cnblogs.com/blog2015/712297/201504/081955100088586.jpg">
            <a:extLst>
              <a:ext uri="{FF2B5EF4-FFF2-40B4-BE49-F238E27FC236}">
                <a16:creationId xmlns="" xmlns:a16="http://schemas.microsoft.com/office/drawing/2014/main" id="{CFDB3F65-CB0A-4947-BB09-B949553E8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4" y="2772155"/>
            <a:ext cx="4428176" cy="394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588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4DAF2101-2725-4A81-9D55-024B45167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09800"/>
            <a:ext cx="6019800" cy="3894510"/>
          </a:xfrm>
        </p:spPr>
      </p:pic>
    </p:spTree>
    <p:extLst>
      <p:ext uri="{BB962C8B-B14F-4D97-AF65-F5344CB8AC3E}">
        <p14:creationId xmlns:p14="http://schemas.microsoft.com/office/powerpoint/2010/main" val="2210501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A76E6BA2-0A35-4131-A7D0-03C2612AF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2612" y="1845879"/>
            <a:ext cx="5191125" cy="50121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83089FD-4E1C-42D2-8150-4D032B15DF0B}"/>
              </a:ext>
            </a:extLst>
          </p:cNvPr>
          <p:cNvSpPr/>
          <p:nvPr/>
        </p:nvSpPr>
        <p:spPr>
          <a:xfrm>
            <a:off x="0" y="1676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理想目标：</a:t>
            </a:r>
            <a:r>
              <a:rPr lang="en-US" dirty="0"/>
              <a:t>TPR=1，FPR=0,</a:t>
            </a:r>
            <a:r>
              <a:rPr lang="zh-CN" altLang="en-US" dirty="0"/>
              <a:t>即图中</a:t>
            </a:r>
            <a:r>
              <a:rPr lang="en-US" altLang="zh-CN" dirty="0"/>
              <a:t>(0,1)</a:t>
            </a:r>
            <a:r>
              <a:rPr lang="zh-CN" altLang="en-US" dirty="0"/>
              <a:t>点，故</a:t>
            </a:r>
            <a:r>
              <a:rPr lang="en-US" dirty="0"/>
              <a:t>ROC</a:t>
            </a:r>
            <a:r>
              <a:rPr lang="zh-CN" altLang="en-US" dirty="0"/>
              <a:t>曲线越靠拢</a:t>
            </a:r>
            <a:r>
              <a:rPr lang="en-US" altLang="zh-CN" dirty="0"/>
              <a:t>(0,1)</a:t>
            </a:r>
            <a:r>
              <a:rPr lang="zh-CN" altLang="en-US" dirty="0"/>
              <a:t>点，越偏离</a:t>
            </a:r>
            <a:r>
              <a:rPr lang="en-US" altLang="zh-CN" dirty="0"/>
              <a:t>45</a:t>
            </a:r>
            <a:r>
              <a:rPr lang="zh-CN" altLang="en-US" dirty="0"/>
              <a:t>度对角线越好</a:t>
            </a:r>
            <a:r>
              <a:rPr lang="en-US" altLang="zh-CN" dirty="0"/>
              <a:t>.</a:t>
            </a:r>
          </a:p>
          <a:p>
            <a:r>
              <a:rPr lang="en-US" dirty="0"/>
              <a:t>AUC = area under the curve</a:t>
            </a:r>
          </a:p>
        </p:txBody>
      </p:sp>
    </p:spTree>
    <p:extLst>
      <p:ext uri="{BB962C8B-B14F-4D97-AF65-F5344CB8AC3E}">
        <p14:creationId xmlns:p14="http://schemas.microsoft.com/office/powerpoint/2010/main" val="1658248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DA2E7A9-5C17-4ECA-99F7-2501E6FC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1371600"/>
            <a:ext cx="6296025" cy="5124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AB42C86-BC7D-424A-979A-2AE14F1DBA5F}"/>
              </a:ext>
            </a:extLst>
          </p:cNvPr>
          <p:cNvSpPr txBox="1"/>
          <p:nvPr/>
        </p:nvSpPr>
        <p:spPr>
          <a:xfrm>
            <a:off x="4267200" y="1186934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ROC		Precision-Recall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9F4BEAD-D591-403C-8E5A-0D7C1D88D3DD}"/>
              </a:ext>
            </a:extLst>
          </p:cNvPr>
          <p:cNvSpPr txBox="1"/>
          <p:nvPr/>
        </p:nvSpPr>
        <p:spPr>
          <a:xfrm>
            <a:off x="2514600" y="2189356"/>
            <a:ext cx="114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原始样本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负样本扩大十倍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1D34CC4-243E-4F4B-83F4-5915B787A6AA}"/>
              </a:ext>
            </a:extLst>
          </p:cNvPr>
          <p:cNvSpPr/>
          <p:nvPr/>
        </p:nvSpPr>
        <p:spPr>
          <a:xfrm>
            <a:off x="7434" y="46270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既然已经这么多标准，为什么还要使用</a:t>
            </a:r>
            <a:r>
              <a:rPr lang="en-US" altLang="zh-CN" dirty="0"/>
              <a:t>ROC</a:t>
            </a:r>
            <a:r>
              <a:rPr lang="zh-CN" altLang="en-US" dirty="0"/>
              <a:t>和</a:t>
            </a:r>
            <a:r>
              <a:rPr lang="en-US" altLang="zh-CN" dirty="0"/>
              <a:t>AUC</a:t>
            </a:r>
            <a:r>
              <a:rPr lang="zh-CN" altLang="en-US" dirty="0"/>
              <a:t>呢？因为</a:t>
            </a:r>
            <a:r>
              <a:rPr lang="en-US" altLang="zh-CN" dirty="0"/>
              <a:t>ROC</a:t>
            </a:r>
            <a:r>
              <a:rPr lang="zh-CN" altLang="en-US" dirty="0"/>
              <a:t>曲线有个很好的特性：当测试集中的正负样本的分布变换的时候，</a:t>
            </a:r>
            <a:r>
              <a:rPr lang="en-US" altLang="zh-CN" dirty="0"/>
              <a:t>ROC</a:t>
            </a:r>
            <a:r>
              <a:rPr lang="zh-CN" altLang="en-US" dirty="0"/>
              <a:t>曲线能够保持不变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909BF63-E0B8-4E95-8EB8-EBE5BBC6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50" y="5328677"/>
            <a:ext cx="2132264" cy="140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3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534400" cy="2917825"/>
          </a:xfrm>
        </p:spPr>
        <p:txBody>
          <a:bodyPr>
            <a:noAutofit/>
          </a:bodyPr>
          <a:lstStyle/>
          <a:p>
            <a:pPr algn="ctr" hangingPunct="0"/>
            <a:r>
              <a:rPr lang="en-US" altLang="zh-CN" sz="6600" dirty="0"/>
              <a:t>Review and Introduction to Machine learning</a:t>
            </a:r>
            <a:endParaRPr lang="en-US" sz="66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4290529"/>
            <a:ext cx="7620000" cy="218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75000"/>
              <a:buFont typeface="Monotype Sorts" charset="2"/>
              <a:buChar char="l"/>
              <a:defRPr kumimoji="1" sz="3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110000"/>
              <a:buFont typeface="Monotype Sorts" charset="2"/>
              <a:buChar char="å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SzPct val="75000"/>
              <a:buFont typeface="Monotype Sorts" charset="2"/>
              <a:buChar char="X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Font typeface="Monotype Sorts" charset="2"/>
              <a:buChar char="â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Font typeface="Monotype Sorts" charset="2"/>
              <a:buChar char="Õ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Font typeface="Monotype Sorts" charset="2"/>
              <a:buChar char="Õ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Font typeface="Monotype Sorts" charset="2"/>
              <a:buChar char="Õ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Font typeface="Monotype Sorts" charset="2"/>
              <a:buChar char="Õ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20000"/>
              </a:spcAft>
              <a:buClr>
                <a:schemeClr val="accent1"/>
              </a:buClr>
              <a:buFont typeface="Monotype Sorts" charset="2"/>
              <a:buChar char="Õ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dirty="0"/>
          </a:p>
          <a:p>
            <a:pPr algn="ctr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dirty="0"/>
              <a:t>Chunhui Xu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00" b="1" dirty="0"/>
              <a:t>Ph.D. Student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600" b="1" dirty="0"/>
          </a:p>
          <a:p>
            <a:pPr algn="ctr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600" b="1" dirty="0"/>
          </a:p>
          <a:p>
            <a:pPr algn="ctr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600" b="1" dirty="0"/>
          </a:p>
          <a:p>
            <a:pPr algn="ctr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085" t="12436" r="14512" b="17620"/>
          <a:stretch/>
        </p:blipFill>
        <p:spPr>
          <a:xfrm>
            <a:off x="6553200" y="4495800"/>
            <a:ext cx="1905000" cy="202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05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811B41-2458-4D90-9DB4-00318510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7408B69-2219-4F21-B5B0-73C782EA37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249488"/>
            <a:ext cx="8229600" cy="43243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endParaRPr lang="zh-CN" altLang="en-US" sz="4000" dirty="0"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sz="3200" dirty="0"/>
              <a:t>Review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Conception of Machine Learning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rgbClr val="FF0000"/>
                </a:solidFill>
              </a:rPr>
              <a:t>Data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chemeClr val="bg2">
                    <a:lumMod val="90000"/>
                  </a:schemeClr>
                </a:solidFill>
              </a:rPr>
              <a:t>Model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rgbClr val="FF0000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14572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086600" cy="11430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Coverage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3058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zh-CN" altLang="en-US" sz="4000" dirty="0"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sz="3200" dirty="0"/>
              <a:t>Review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Conception of Machine Learning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rgbClr val="FF0000"/>
                </a:solidFill>
              </a:rPr>
              <a:t>Data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chemeClr val="bg2">
                    <a:lumMod val="90000"/>
                  </a:schemeClr>
                </a:solidFill>
              </a:rPr>
              <a:t>Model</a:t>
            </a:r>
          </a:p>
          <a:p>
            <a:pPr lvl="1">
              <a:lnSpc>
                <a:spcPct val="150000"/>
              </a:lnSpc>
            </a:pPr>
            <a:r>
              <a:rPr lang="en-US" sz="3000" dirty="0">
                <a:solidFill>
                  <a:srgbClr val="FF0000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48964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6CC1D0-0F89-43AD-AF38-1B9B4315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Review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C9D42F5-07DF-40FB-B4DD-2AAA80976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1905000"/>
            <a:ext cx="4718783" cy="480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5F7CB5-781E-4B6B-9A48-08A2F5F56596}"/>
              </a:ext>
            </a:extLst>
          </p:cNvPr>
          <p:cNvSpPr txBox="1"/>
          <p:nvPr/>
        </p:nvSpPr>
        <p:spPr>
          <a:xfrm>
            <a:off x="208817" y="2371635"/>
            <a:ext cx="4718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AI </a:t>
            </a:r>
            <a:r>
              <a:rPr lang="en-US" altLang="zh-CN" sz="2400" dirty="0"/>
              <a:t>- </a:t>
            </a:r>
            <a:r>
              <a:rPr lang="zh-CN" altLang="en-US" sz="2400" dirty="0"/>
              <a:t>人工智能</a:t>
            </a:r>
            <a:endParaRPr lang="en-US" altLang="zh-CN" sz="2400" dirty="0"/>
          </a:p>
          <a:p>
            <a:r>
              <a:rPr lang="en-US" altLang="zh-CN" sz="2400" dirty="0"/>
              <a:t>Machine Learning - </a:t>
            </a:r>
            <a:r>
              <a:rPr lang="zh-CN" altLang="en-US" sz="2400" dirty="0"/>
              <a:t>机器学习</a:t>
            </a:r>
            <a:endParaRPr lang="en-US" altLang="zh-CN" sz="2400" dirty="0"/>
          </a:p>
          <a:p>
            <a:r>
              <a:rPr lang="en-US" sz="2400" dirty="0"/>
              <a:t>Deep Learning </a:t>
            </a:r>
            <a:r>
              <a:rPr lang="en-US" altLang="zh-CN" sz="2400" dirty="0"/>
              <a:t>- </a:t>
            </a:r>
            <a:r>
              <a:rPr lang="en-US" sz="2400" dirty="0"/>
              <a:t> </a:t>
            </a:r>
            <a:r>
              <a:rPr lang="zh-CN" altLang="en-US" sz="2400" dirty="0"/>
              <a:t>深度学习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65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6CC1D0-0F89-43AD-AF38-1B9B4315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Review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="" xmlns:a16="http://schemas.microsoft.com/office/drawing/2014/main" id="{49C504AB-A276-4C9D-B9A1-68B81E5AAF34}"/>
              </a:ext>
            </a:extLst>
          </p:cNvPr>
          <p:cNvSpPr/>
          <p:nvPr/>
        </p:nvSpPr>
        <p:spPr>
          <a:xfrm>
            <a:off x="5864098" y="2971800"/>
            <a:ext cx="2796539" cy="2415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="" xmlns:a16="http://schemas.microsoft.com/office/drawing/2014/main" id="{DA2C82A2-3D4D-4E0E-8F2D-C3B89459763E}"/>
              </a:ext>
            </a:extLst>
          </p:cNvPr>
          <p:cNvSpPr/>
          <p:nvPr/>
        </p:nvSpPr>
        <p:spPr>
          <a:xfrm>
            <a:off x="493522" y="2971800"/>
            <a:ext cx="2796540" cy="2415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="" xmlns:a16="http://schemas.microsoft.com/office/drawing/2014/main" id="{76B57203-07EE-4D1D-9C2E-04E438B581EE}"/>
              </a:ext>
            </a:extLst>
          </p:cNvPr>
          <p:cNvSpPr/>
          <p:nvPr/>
        </p:nvSpPr>
        <p:spPr>
          <a:xfrm>
            <a:off x="3536189" y="2972562"/>
            <a:ext cx="2124710" cy="3009900"/>
          </a:xfrm>
          <a:custGeom>
            <a:avLst/>
            <a:gdLst/>
            <a:ahLst/>
            <a:cxnLst/>
            <a:rect l="l" t="t" r="r" b="b"/>
            <a:pathLst>
              <a:path w="2124710" h="3009900">
                <a:moveTo>
                  <a:pt x="1616837" y="0"/>
                </a:moveTo>
                <a:lnTo>
                  <a:pt x="0" y="0"/>
                </a:lnTo>
                <a:lnTo>
                  <a:pt x="0" y="3009900"/>
                </a:lnTo>
                <a:lnTo>
                  <a:pt x="1616837" y="3009900"/>
                </a:lnTo>
                <a:lnTo>
                  <a:pt x="2124456" y="1504950"/>
                </a:lnTo>
                <a:lnTo>
                  <a:pt x="1616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="" xmlns:a16="http://schemas.microsoft.com/office/drawing/2014/main" id="{05E674D1-91F4-4D66-85DC-0723794A79B0}"/>
              </a:ext>
            </a:extLst>
          </p:cNvPr>
          <p:cNvSpPr/>
          <p:nvPr/>
        </p:nvSpPr>
        <p:spPr>
          <a:xfrm>
            <a:off x="3536189" y="2972562"/>
            <a:ext cx="2124710" cy="3009900"/>
          </a:xfrm>
          <a:custGeom>
            <a:avLst/>
            <a:gdLst/>
            <a:ahLst/>
            <a:cxnLst/>
            <a:rect l="l" t="t" r="r" b="b"/>
            <a:pathLst>
              <a:path w="2124710" h="3009900">
                <a:moveTo>
                  <a:pt x="0" y="0"/>
                </a:moveTo>
                <a:lnTo>
                  <a:pt x="1616837" y="0"/>
                </a:lnTo>
                <a:lnTo>
                  <a:pt x="2124456" y="1504950"/>
                </a:lnTo>
                <a:lnTo>
                  <a:pt x="1616837" y="3009900"/>
                </a:lnTo>
                <a:lnTo>
                  <a:pt x="0" y="30099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="" xmlns:a16="http://schemas.microsoft.com/office/drawing/2014/main" id="{9EA69D08-3B77-413A-8E27-ECB156E01DB5}"/>
              </a:ext>
            </a:extLst>
          </p:cNvPr>
          <p:cNvSpPr txBox="1"/>
          <p:nvPr/>
        </p:nvSpPr>
        <p:spPr>
          <a:xfrm>
            <a:off x="3997579" y="4312411"/>
            <a:ext cx="94741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r>
              <a:rPr lang="en-US"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="" xmlns:a16="http://schemas.microsoft.com/office/drawing/2014/main" id="{2EF05E8E-F75C-4BA5-B351-BBEB5A7215A9}"/>
              </a:ext>
            </a:extLst>
          </p:cNvPr>
          <p:cNvSpPr txBox="1"/>
          <p:nvPr/>
        </p:nvSpPr>
        <p:spPr>
          <a:xfrm>
            <a:off x="526288" y="5375148"/>
            <a:ext cx="2764790" cy="6203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7480" rIns="0" bIns="0" rtlCol="0">
            <a:spAutoFit/>
          </a:bodyPr>
          <a:lstStyle/>
          <a:p>
            <a:pPr marL="50800" algn="ctr">
              <a:lnSpc>
                <a:spcPct val="100000"/>
              </a:lnSpc>
              <a:spcBef>
                <a:spcPts val="1240"/>
              </a:spcBef>
            </a:pP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="" xmlns:a16="http://schemas.microsoft.com/office/drawing/2014/main" id="{6592EB70-89FE-4E03-8053-49B917AE19A0}"/>
              </a:ext>
            </a:extLst>
          </p:cNvPr>
          <p:cNvSpPr txBox="1"/>
          <p:nvPr/>
        </p:nvSpPr>
        <p:spPr>
          <a:xfrm>
            <a:off x="5864860" y="5401055"/>
            <a:ext cx="2796540" cy="5943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31445" rIns="0" bIns="0" rtlCol="0">
            <a:spAutoFit/>
          </a:bodyPr>
          <a:lstStyle/>
          <a:p>
            <a:pPr marL="907415">
              <a:lnSpc>
                <a:spcPct val="100000"/>
              </a:lnSpc>
              <a:spcBef>
                <a:spcPts val="1035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(AI)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560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6CC1D0-0F89-43AD-AF38-1B9B4315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Review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5F7CB5-781E-4B6B-9A48-08A2F5F56596}"/>
              </a:ext>
            </a:extLst>
          </p:cNvPr>
          <p:cNvSpPr txBox="1"/>
          <p:nvPr/>
        </p:nvSpPr>
        <p:spPr>
          <a:xfrm>
            <a:off x="457200" y="2362200"/>
            <a:ext cx="69539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Classic Machine Learning </a:t>
            </a:r>
            <a:r>
              <a:rPr lang="zh-CN" altLang="en-US" sz="2400" dirty="0"/>
              <a:t>传统机器学习</a:t>
            </a:r>
            <a:endParaRPr lang="en-US" altLang="zh-CN" sz="2400" dirty="0"/>
          </a:p>
          <a:p>
            <a:r>
              <a:rPr lang="en-US" sz="2400" dirty="0"/>
              <a:t>	</a:t>
            </a:r>
            <a:r>
              <a:rPr lang="zh-CN" altLang="en-US" sz="2400" dirty="0"/>
              <a:t>算法？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altLang="zh-CN" sz="2400" dirty="0"/>
              <a:t>Deep Learning    </a:t>
            </a:r>
            <a:r>
              <a:rPr lang="zh-CN" altLang="en-US" sz="2400" dirty="0"/>
              <a:t>深度学习</a:t>
            </a:r>
            <a:endParaRPr lang="en-US" altLang="zh-CN" sz="2400" dirty="0"/>
          </a:p>
          <a:p>
            <a:endParaRPr lang="en-US" sz="2400" dirty="0"/>
          </a:p>
          <a:p>
            <a:r>
              <a:rPr lang="zh-CN" altLang="en-US" sz="2400" dirty="0"/>
              <a:t>他们的</a:t>
            </a:r>
            <a:r>
              <a:rPr lang="zh-CN" altLang="en-US" sz="2400" b="1" dirty="0">
                <a:solidFill>
                  <a:srgbClr val="FF0000"/>
                </a:solidFill>
              </a:rPr>
              <a:t>最大区别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4EC2A5B-BF9A-4ECE-A2E5-599A1F3D212B}"/>
              </a:ext>
            </a:extLst>
          </p:cNvPr>
          <p:cNvSpPr txBox="1"/>
          <p:nvPr/>
        </p:nvSpPr>
        <p:spPr>
          <a:xfrm>
            <a:off x="2431317" y="2819400"/>
            <a:ext cx="6725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SVM support vector machine </a:t>
            </a:r>
            <a:r>
              <a:rPr lang="zh-CN" altLang="en-US" sz="2400" dirty="0"/>
              <a:t>支持向量机</a:t>
            </a:r>
            <a:endParaRPr lang="en-US" altLang="zh-CN" sz="2400" dirty="0"/>
          </a:p>
          <a:p>
            <a:r>
              <a:rPr lang="en-US" altLang="zh-CN" sz="2400" dirty="0"/>
              <a:t>RF Random Forest </a:t>
            </a:r>
            <a:r>
              <a:rPr lang="zh-CN" altLang="en-US" sz="2400" dirty="0"/>
              <a:t>随机森林</a:t>
            </a:r>
            <a:endParaRPr lang="en-US" altLang="zh-CN" sz="2400" dirty="0"/>
          </a:p>
          <a:p>
            <a:r>
              <a:rPr lang="en-US" altLang="zh-CN" sz="2400" dirty="0"/>
              <a:t>KNN K-nearest Neighbor K-</a:t>
            </a:r>
            <a:r>
              <a:rPr lang="zh-CN" altLang="en-US" sz="2400" dirty="0"/>
              <a:t>近邻</a:t>
            </a:r>
            <a:endParaRPr lang="en-US" altLang="zh-CN" sz="2400" dirty="0"/>
          </a:p>
          <a:p>
            <a:r>
              <a:rPr lang="en-US" altLang="zh-CN" sz="2400" dirty="0"/>
              <a:t>Linear Regression </a:t>
            </a:r>
            <a:r>
              <a:rPr lang="zh-CN" altLang="en-US" sz="2400" dirty="0"/>
              <a:t>线性回归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19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58004</TotalTime>
  <Words>2169</Words>
  <Application>Microsoft Office PowerPoint</Application>
  <PresentationFormat>全屏显示(4:3)</PresentationFormat>
  <Paragraphs>283</Paragraphs>
  <Slides>50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Urban</vt:lpstr>
      <vt:lpstr>Review</vt:lpstr>
      <vt:lpstr>PowerPoint 演示文稿</vt:lpstr>
      <vt:lpstr>Assignment Review</vt:lpstr>
      <vt:lpstr>Assignment Review</vt:lpstr>
      <vt:lpstr>Review and Introduction to Machine learning</vt:lpstr>
      <vt:lpstr>Coverage</vt:lpstr>
      <vt:lpstr>Review</vt:lpstr>
      <vt:lpstr>Review</vt:lpstr>
      <vt:lpstr>Review</vt:lpstr>
      <vt:lpstr>Review</vt:lpstr>
      <vt:lpstr>Conception of Machine Learning </vt:lpstr>
      <vt:lpstr>Raw Data 原始数据</vt:lpstr>
      <vt:lpstr>Raw Data 原始数据 工程目的：黑白手写体0-9的识别</vt:lpstr>
      <vt:lpstr>PowerPoint 演示文稿</vt:lpstr>
      <vt:lpstr>Data Preparation</vt:lpstr>
      <vt:lpstr>Data Preparation</vt:lpstr>
      <vt:lpstr>特征归一化</vt:lpstr>
      <vt:lpstr>特征归一化</vt:lpstr>
      <vt:lpstr>特征归一化</vt:lpstr>
      <vt:lpstr>Data Preparation</vt:lpstr>
      <vt:lpstr>Data Preparation</vt:lpstr>
      <vt:lpstr>one-hot特征</vt:lpstr>
      <vt:lpstr>Evaluation</vt:lpstr>
      <vt:lpstr>Evaluation</vt:lpstr>
      <vt:lpstr>Learning Curves 学习曲线</vt:lpstr>
      <vt:lpstr>PowerPoint 演示文稿</vt:lpstr>
      <vt:lpstr>单一训练-测试集合的局限性</vt:lpstr>
      <vt:lpstr>单一训练-测试集合的局限性</vt:lpstr>
      <vt:lpstr>单一训练-测试集合的局限性</vt:lpstr>
      <vt:lpstr>Cross validation 交叉验证</vt:lpstr>
      <vt:lpstr>Cross validation 交叉验证</vt:lpstr>
      <vt:lpstr>Cross validation 交叉验证</vt:lpstr>
      <vt:lpstr>Cross validation 交叉验证</vt:lpstr>
      <vt:lpstr>Confusion Matrix for 2-class problem</vt:lpstr>
      <vt:lpstr>Confusion Matrix for 2-class problem</vt:lpstr>
      <vt:lpstr>Confusion Matrix for 2-class problem</vt:lpstr>
      <vt:lpstr>Confusion Matrix for 2-class problem</vt:lpstr>
      <vt:lpstr>混淆矩阵里面统计的是个数，有时候面对大量的数据，光凭算个数，很难衡量模型的优劣。因此混淆矩阵在基本的统计结果上又延伸了如下4个指标，我称他们是二级指标（通过最底层指标加减乘除得到的）： 准确率（Accuracy）—— 针对整个模型 精确率（Precision） 灵敏度（Sensitivity）：就是召回率（Recall） 特异度（Specificity） </vt:lpstr>
      <vt:lpstr>混淆矩阵的实例</vt:lpstr>
      <vt:lpstr>PowerPoint 演示文稿</vt:lpstr>
      <vt:lpstr>PowerPoint 演示文稿</vt:lpstr>
      <vt:lpstr>Precision-Recall</vt:lpstr>
      <vt:lpstr> roc曲线</vt:lpstr>
      <vt:lpstr>Example</vt:lpstr>
      <vt:lpstr>Example</vt:lpstr>
      <vt:lpstr>PowerPoint 演示文稿</vt:lpstr>
      <vt:lpstr>PowerPoint 演示文稿</vt:lpstr>
      <vt:lpstr>PowerPoint 演示文稿</vt:lpstr>
      <vt:lpstr>PowerPoint 演示文稿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Informatics Research Overview</dc:title>
  <dc:creator>Joshi, Trupti</dc:creator>
  <cp:lastModifiedBy>PC</cp:lastModifiedBy>
  <cp:revision>790</cp:revision>
  <dcterms:created xsi:type="dcterms:W3CDTF">2006-08-16T00:00:00Z</dcterms:created>
  <dcterms:modified xsi:type="dcterms:W3CDTF">2019-10-31T07:48:37Z</dcterms:modified>
</cp:coreProperties>
</file>