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17"/>
  </p:handoutMasterIdLst>
  <p:sldIdLst>
    <p:sldId id="290" r:id="rId3"/>
    <p:sldId id="257" r:id="rId4"/>
    <p:sldId id="258" r:id="rId5"/>
    <p:sldId id="369" r:id="rId6"/>
    <p:sldId id="391" r:id="rId7"/>
    <p:sldId id="411" r:id="rId8"/>
    <p:sldId id="412" r:id="rId9"/>
    <p:sldId id="373" r:id="rId10"/>
    <p:sldId id="380" r:id="rId11"/>
    <p:sldId id="266" r:id="rId12"/>
    <p:sldId id="414" r:id="rId13"/>
    <p:sldId id="372" r:id="rId14"/>
    <p:sldId id="413" r:id="rId15"/>
    <p:sldId id="274" r:id="rId16"/>
  </p:sldIdLst>
  <p:sldSz cx="9144000" cy="5143500" type="screen16x9"/>
  <p:notesSz cx="6858000" cy="9144000"/>
  <p:defaultTex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B134"/>
    <a:srgbClr val="FEC160"/>
    <a:srgbClr val="0590BB"/>
    <a:srgbClr val="F53DB8"/>
    <a:srgbClr val="FF7862"/>
    <a:srgbClr val="FF5033"/>
    <a:srgbClr val="9F03B9"/>
    <a:srgbClr val="F7F5FA"/>
    <a:srgbClr val="B28743"/>
    <a:srgbClr val="9295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96" autoAdjust="0"/>
    <p:restoredTop sz="94660"/>
  </p:normalViewPr>
  <p:slideViewPr>
    <p:cSldViewPr snapToGrid="0" showGuides="1">
      <p:cViewPr>
        <p:scale>
          <a:sx n="70" d="100"/>
          <a:sy n="70" d="100"/>
        </p:scale>
        <p:origin x="-1698" y="-498"/>
      </p:cViewPr>
      <p:guideLst>
        <p:guide orient="horz" pos="72"/>
        <p:guide orient="horz" pos="1606"/>
        <p:guide orient="horz" pos="3150"/>
        <p:guide orient="horz" pos="1762"/>
        <p:guide pos="2885"/>
        <p:guide pos="272"/>
        <p:guide pos="5527"/>
      </p:guideLst>
    </p:cSldViewPr>
  </p:slideViewPr>
  <p:notesTextViewPr>
    <p:cViewPr>
      <p:scale>
        <a:sx n="1" d="1"/>
        <a:sy n="1" d="1"/>
      </p:scale>
      <p:origin x="0" y="0"/>
    </p:cViewPr>
  </p:notesTextViewPr>
  <p:notesViewPr>
    <p:cSldViewPr snapToGrid="0">
      <p:cViewPr varScale="1">
        <p:scale>
          <a:sx n="65" d="100"/>
          <a:sy n="65" d="100"/>
        </p:scale>
        <p:origin x="3082" y="43"/>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4B9D10-E8FB-4D02-840A-71DC6B10B071}"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E13031-F953-48DA-BD81-EFC398A6DED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AE59AF5-EF36-4F21-887F-7A877F93772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9F9B4AC-B2A5-48F4-A5C5-DC31374EFE7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5"/>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1" y="273845"/>
            <a:ext cx="5800725" cy="435887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AE59AF5-EF36-4F21-887F-7A877F93772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9F9B4AC-B2A5-48F4-A5C5-DC31374EFE7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AE59AF5-EF36-4F21-887F-7A877F937721}"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9F9B4AC-B2A5-48F4-A5C5-DC31374EFE7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E59AF5-EF36-4F21-887F-7A877F937721}"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9F9B4AC-B2A5-48F4-A5C5-DC31374EFE7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1"/>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1543051"/>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CAE59AF5-EF36-4F21-887F-7A877F93772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9F9B4AC-B2A5-48F4-A5C5-DC31374EFE7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1"/>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1"/>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CAE59AF5-EF36-4F21-887F-7A877F93772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9F9B4AC-B2A5-48F4-A5C5-DC31374EFE7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26" tIns="45712" rIns="91426" bIns="45712"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26" tIns="45712" rIns="91426" bIns="45712"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26" tIns="45712" rIns="91426" bIns="45712" rtlCol="0" anchor="ctr"/>
          <a:lstStyle>
            <a:lvl1pPr algn="l">
              <a:defRPr sz="900">
                <a:solidFill>
                  <a:schemeClr val="tx1">
                    <a:tint val="75000"/>
                  </a:schemeClr>
                </a:solidFill>
              </a:defRPr>
            </a:lvl1pPr>
          </a:lstStyle>
          <a:p>
            <a:fld id="{CAE59AF5-EF36-4F21-887F-7A877F937721}"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26" tIns="45712" rIns="91426" bIns="45712"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26" tIns="45712" rIns="91426" bIns="45712" rtlCol="0" anchor="ctr"/>
          <a:lstStyle>
            <a:lvl1pPr algn="r">
              <a:defRPr sz="900">
                <a:solidFill>
                  <a:schemeClr val="tx1">
                    <a:tint val="75000"/>
                  </a:schemeClr>
                </a:solidFill>
              </a:defRPr>
            </a:lvl1pPr>
          </a:lstStyle>
          <a:p>
            <a:fld id="{F9F9B4AC-B2A5-48F4-A5C5-DC31374EFE7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txStyles>
    <p:titleStyle>
      <a:lvl1pPr algn="l" defTabSz="685165"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165"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165"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165"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microsoft.com/office/2007/relationships/media" Target="file:///C:\Users\Administrator\Desktop\&#21271;&#26449;&#21451;&#39321;%20-%20DARK%20SOULS%20III.mp3" TargetMode="External"/><Relationship Id="rId2" Type="http://schemas.openxmlformats.org/officeDocument/2006/relationships/audio" Target="file:///C:\Users\Administrator\Desktop\&#21271;&#26449;&#21451;&#39321;%20-%20DARK%20SOULS%20III.mp3" TargetMode="Externa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timg"/>
          <p:cNvPicPr>
            <a:picLocks noChangeAspect="1"/>
          </p:cNvPicPr>
          <p:nvPr/>
        </p:nvPicPr>
        <p:blipFill>
          <a:blip r:embed="rId1"/>
          <a:stretch>
            <a:fillRect/>
          </a:stretch>
        </p:blipFill>
        <p:spPr>
          <a:xfrm>
            <a:off x="-3810" y="-6350"/>
            <a:ext cx="9163050" cy="5149850"/>
          </a:xfrm>
          <a:prstGeom prst="rect">
            <a:avLst/>
          </a:prstGeom>
        </p:spPr>
      </p:pic>
      <p:sp>
        <p:nvSpPr>
          <p:cNvPr id="4" name="文本框 6"/>
          <p:cNvSpPr txBox="1">
            <a:spLocks noChangeArrowheads="1"/>
          </p:cNvSpPr>
          <p:nvPr/>
        </p:nvSpPr>
        <p:spPr bwMode="auto">
          <a:xfrm>
            <a:off x="6355161" y="2494821"/>
            <a:ext cx="2419350" cy="33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6" tIns="45712" rIns="91426" bIns="45712">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dist" fontAlgn="base">
              <a:spcBef>
                <a:spcPct val="0"/>
              </a:spcBef>
              <a:spcAft>
                <a:spcPct val="0"/>
              </a:spcAft>
              <a:defRPr/>
            </a:pP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The will of the holy evil</a:t>
            </a:r>
            <a:endPar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6" name="文本框 8"/>
          <p:cNvSpPr txBox="1">
            <a:spLocks noChangeArrowheads="1"/>
          </p:cNvSpPr>
          <p:nvPr/>
        </p:nvSpPr>
        <p:spPr bwMode="auto">
          <a:xfrm>
            <a:off x="5865365" y="3219693"/>
            <a:ext cx="302641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6" tIns="45712" rIns="91426" bIns="45712">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400" dirty="0">
                <a:solidFill>
                  <a:schemeClr val="tx1"/>
                </a:solidFill>
                <a:latin typeface="微软雅黑" panose="020B0503020204020204" pitchFamily="34" charset="-122"/>
                <a:ea typeface="微软雅黑" panose="020B0503020204020204" pitchFamily="34" charset="-122"/>
              </a:rPr>
              <a:t>开发人员：胡子昂，胡宇杰，胡泽华</a:t>
            </a:r>
            <a:endParaRPr lang="zh-CN" altLang="en-US" sz="1400" dirty="0">
              <a:solidFill>
                <a:schemeClr val="tx1"/>
              </a:solidFill>
              <a:latin typeface="微软雅黑" panose="020B0503020204020204" pitchFamily="34" charset="-122"/>
              <a:ea typeface="微软雅黑" panose="020B0503020204020204" pitchFamily="34" charset="-122"/>
            </a:endParaRPr>
          </a:p>
          <a:p>
            <a:pPr algn="ctr" fontAlgn="base">
              <a:spcBef>
                <a:spcPct val="0"/>
              </a:spcBef>
              <a:spcAft>
                <a:spcPct val="0"/>
              </a:spcAft>
              <a:defRPr/>
            </a:pPr>
            <a:r>
              <a:rPr lang="zh-CN" altLang="en-US" sz="1400" dirty="0">
                <a:solidFill>
                  <a:schemeClr val="tx1"/>
                </a:solidFill>
                <a:latin typeface="微软雅黑" panose="020B0503020204020204" pitchFamily="34" charset="-122"/>
                <a:ea typeface="微软雅黑" panose="020B0503020204020204" pitchFamily="34" charset="-122"/>
              </a:rPr>
              <a:t>胡志通，何鸿轩，蒋雪瑨</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3" name="文本框 5"/>
          <p:cNvSpPr txBox="1">
            <a:spLocks noChangeArrowheads="1"/>
          </p:cNvSpPr>
          <p:nvPr/>
        </p:nvSpPr>
        <p:spPr bwMode="auto">
          <a:xfrm>
            <a:off x="2479251" y="1740029"/>
            <a:ext cx="6412953" cy="859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6" tIns="45712" rIns="91426" bIns="45712">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5000" b="1" dirty="0">
                <a:solidFill>
                  <a:schemeClr val="tx1">
                    <a:lumMod val="95000"/>
                    <a:lumOff val="5000"/>
                  </a:schemeClr>
                </a:solidFill>
                <a:latin typeface="微软雅黑" panose="020B0503020204020204" pitchFamily="34" charset="-122"/>
                <a:ea typeface="微软雅黑" panose="020B0503020204020204" pitchFamily="34" charset="-122"/>
              </a:rPr>
              <a:t>圣邪的意志</a:t>
            </a:r>
            <a:endParaRPr lang="zh-CN" altLang="en-US" sz="50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8" name="文本框 8"/>
          <p:cNvSpPr txBox="1">
            <a:spLocks noChangeArrowheads="1"/>
          </p:cNvSpPr>
          <p:nvPr/>
        </p:nvSpPr>
        <p:spPr bwMode="auto">
          <a:xfrm>
            <a:off x="7288194" y="1341336"/>
            <a:ext cx="160401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6" tIns="45712" rIns="91426" bIns="45712">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a:buNone/>
            </a:pPr>
            <a:r>
              <a:rPr lang="zh-CN" altLang="en-US" sz="2800" cap="all"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游戏介绍</a:t>
            </a:r>
            <a:endParaRPr lang="zh-CN" altLang="en-US" sz="2800" cap="all"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7" name="北村友香 - DARK SOULS III">
            <a:hlinkClick r:id="" action="ppaction://media"/>
          </p:cNvPr>
          <p:cNvPicPr/>
          <p:nvPr>
            <a:audioFile r:link="rId2"/>
            <p:extLst>
              <p:ext uri="{DAA4B4D4-6D71-4841-9C94-3DE7FCFB9230}">
                <p14:media xmlns:p14="http://schemas.microsoft.com/office/powerpoint/2010/main" r:link="rId3"/>
              </p:ext>
            </p:extLst>
          </p:nvPr>
        </p:nvPicPr>
        <p:blipFill>
          <a:blip r:embed="rId4"/>
          <a:stretch>
            <a:fillRect/>
          </a:stretch>
        </p:blipFill>
        <p:spPr>
          <a:xfrm>
            <a:off x="4262120" y="1884680"/>
            <a:ext cx="619125" cy="6191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1" fill="hold"/>
                                        <p:tgtEl>
                                          <p:spTgt spid="7"/>
                                        </p:tgtEl>
                                      </p:cBhvr>
                                    </p:cmd>
                                  </p:childTnLst>
                                </p:cTn>
                              </p:par>
                              <p:par>
                                <p:cTn id="7" presetID="56" presetClass="entr" presetSubtype="0" fill="hold" grpId="0" nodeType="withEffect">
                                  <p:stCondLst>
                                    <p:cond delay="0"/>
                                  </p:stCondLst>
                                  <p:iterate type="lt">
                                    <p:tmPct val="10000"/>
                                  </p:iterate>
                                  <p:childTnLst>
                                    <p:set>
                                      <p:cBhvr>
                                        <p:cTn id="8" dur="1" fill="hold">
                                          <p:stCondLst>
                                            <p:cond delay="0"/>
                                          </p:stCondLst>
                                        </p:cTn>
                                        <p:tgtEl>
                                          <p:spTgt spid="3"/>
                                        </p:tgtEl>
                                        <p:attrNameLst>
                                          <p:attrName>style.visibility</p:attrName>
                                        </p:attrNameLst>
                                      </p:cBhvr>
                                      <p:to>
                                        <p:strVal val="visible"/>
                                      </p:to>
                                    </p:set>
                                    <p:anim by="(-#ppt_w*2)" calcmode="lin" valueType="num">
                                      <p:cBhvr rctx="PPT">
                                        <p:cTn id="9" dur="500" autoRev="1" fill="hold">
                                          <p:stCondLst>
                                            <p:cond delay="0"/>
                                          </p:stCondLst>
                                        </p:cTn>
                                        <p:tgtEl>
                                          <p:spTgt spid="3"/>
                                        </p:tgtEl>
                                        <p:attrNameLst>
                                          <p:attrName>ppt_w</p:attrName>
                                        </p:attrNameLst>
                                      </p:cBhvr>
                                    </p:anim>
                                    <p:anim by="(#ppt_w*0.50)" calcmode="lin" valueType="num">
                                      <p:cBhvr>
                                        <p:cTn id="10" dur="500" decel="50000" autoRev="1" fill="hold">
                                          <p:stCondLst>
                                            <p:cond delay="0"/>
                                          </p:stCondLst>
                                        </p:cTn>
                                        <p:tgtEl>
                                          <p:spTgt spid="3"/>
                                        </p:tgtEl>
                                        <p:attrNameLst>
                                          <p:attrName>ppt_x</p:attrName>
                                        </p:attrNameLst>
                                      </p:cBhvr>
                                    </p:anim>
                                    <p:anim from="(-#ppt_h/2)" to="(#ppt_y)" calcmode="lin" valueType="num">
                                      <p:cBhvr>
                                        <p:cTn id="11" dur="1000" fill="hold">
                                          <p:stCondLst>
                                            <p:cond delay="0"/>
                                          </p:stCondLst>
                                        </p:cTn>
                                        <p:tgtEl>
                                          <p:spTgt spid="3"/>
                                        </p:tgtEl>
                                        <p:attrNameLst>
                                          <p:attrName>ppt_y</p:attrName>
                                        </p:attrNameLst>
                                      </p:cBhvr>
                                    </p:anim>
                                    <p:animRot by="21600000">
                                      <p:cBhvr>
                                        <p:cTn id="12" dur="1000" fill="hold">
                                          <p:stCondLst>
                                            <p:cond delay="0"/>
                                          </p:stCondLst>
                                        </p:cTn>
                                        <p:tgtEl>
                                          <p:spTgt spid="3"/>
                                        </p:tgtEl>
                                        <p:attrNameLst>
                                          <p:attrName>r</p:attrName>
                                        </p:attrNameLst>
                                      </p:cBhvr>
                                    </p:animRot>
                                  </p:childTnLst>
                                </p:cTn>
                              </p:par>
                              <p:par>
                                <p:cTn id="13" presetID="42"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par>
                          <p:cTn id="22" fill="hold">
                            <p:stCondLst>
                              <p:cond delay="1399"/>
                            </p:stCondLst>
                            <p:childTnLst>
                              <p:par>
                                <p:cTn id="23" presetID="53" presetClass="entr" presetSubtype="16"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12000" numSld="999" showWhenStopped="0">
                <p:cTn id="28" repeatCount="indefinite" fill="hold" display="1">
                  <p:stCondLst>
                    <p:cond delay="indefinite"/>
                  </p:stCondLst>
                  <p:endCondLst>
                    <p:cond evt="onNext">
                      <p:tgtEl>
                        <p:sldTgt/>
                      </p:tgtEl>
                    </p:cond>
                    <p:cond evt="onPrev">
                      <p:tgtEl>
                        <p:sldTgt/>
                      </p:tgtEl>
                    </p:cond>
                    <p:cond evt="onStopAudio">
                      <p:tgtEl>
                        <p:sldTgt/>
                      </p:tgtEl>
                    </p:cond>
                  </p:endCondLst>
                </p:cTn>
                <p:tgtEl>
                  <p:spTgt spid="7"/>
                </p:tgtEl>
              </p:cMediaNode>
            </p:audio>
          </p:childTnLst>
        </p:cTn>
      </p:par>
    </p:tnLst>
    <p:bldLst>
      <p:bldP spid="4" grpId="0"/>
      <p:bldP spid="6" grpId="0"/>
      <p:bldP spid="3"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timg (1)"/>
          <p:cNvPicPr>
            <a:picLocks noChangeAspect="1"/>
          </p:cNvPicPr>
          <p:nvPr/>
        </p:nvPicPr>
        <p:blipFill>
          <a:blip r:embed="rId1"/>
          <a:stretch>
            <a:fillRect/>
          </a:stretch>
        </p:blipFill>
        <p:spPr>
          <a:xfrm>
            <a:off x="1905" y="1905"/>
            <a:ext cx="9156700" cy="5149850"/>
          </a:xfrm>
          <a:prstGeom prst="rect">
            <a:avLst/>
          </a:prstGeom>
        </p:spPr>
      </p:pic>
      <p:sp>
        <p:nvSpPr>
          <p:cNvPr id="9" name="文本框 5"/>
          <p:cNvSpPr txBox="1">
            <a:spLocks noChangeArrowheads="1"/>
          </p:cNvSpPr>
          <p:nvPr/>
        </p:nvSpPr>
        <p:spPr bwMode="auto">
          <a:xfrm>
            <a:off x="-879770" y="670090"/>
            <a:ext cx="5567265" cy="2490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6" tIns="45712" rIns="91426" bIns="45712">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6000" dirty="0" smtClean="0">
                <a:solidFill>
                  <a:srgbClr val="FFC000"/>
                </a:solidFill>
                <a:latin typeface="Modern No. 20" pitchFamily="18" charset="0"/>
                <a:ea typeface="微软雅黑" panose="020B0503020204020204" pitchFamily="34" charset="-122"/>
              </a:rPr>
              <a:t>PART </a:t>
            </a:r>
            <a:endParaRPr lang="en-US" altLang="zh-CN" sz="6000" dirty="0" smtClean="0">
              <a:solidFill>
                <a:srgbClr val="FFC000"/>
              </a:solidFill>
              <a:latin typeface="Modern No. 20" pitchFamily="18" charset="0"/>
              <a:ea typeface="微软雅黑" panose="020B0503020204020204" pitchFamily="34" charset="-122"/>
            </a:endParaRPr>
          </a:p>
          <a:p>
            <a:pPr algn="ctr" fontAlgn="base">
              <a:spcBef>
                <a:spcPct val="0"/>
              </a:spcBef>
              <a:spcAft>
                <a:spcPct val="0"/>
              </a:spcAft>
              <a:defRPr/>
            </a:pPr>
            <a:r>
              <a:rPr lang="en-US" altLang="zh-CN" sz="9600" dirty="0" smtClean="0">
                <a:solidFill>
                  <a:srgbClr val="FFC000"/>
                </a:solidFill>
                <a:latin typeface="Modern No. 20" pitchFamily="18" charset="0"/>
                <a:ea typeface="微软雅黑" panose="020B0503020204020204" pitchFamily="34" charset="-122"/>
              </a:rPr>
              <a:t>04</a:t>
            </a:r>
            <a:endParaRPr lang="zh-CN" altLang="en-US" sz="9600" dirty="0">
              <a:solidFill>
                <a:srgbClr val="FFC000"/>
              </a:solidFill>
              <a:latin typeface="Modern No. 20" pitchFamily="18" charset="0"/>
              <a:ea typeface="微软雅黑" panose="020B0503020204020204" pitchFamily="34" charset="-122"/>
            </a:endParaRPr>
          </a:p>
        </p:txBody>
      </p:sp>
      <p:cxnSp>
        <p:nvCxnSpPr>
          <p:cNvPr id="16" name="直接连接符 15"/>
          <p:cNvCxnSpPr/>
          <p:nvPr/>
        </p:nvCxnSpPr>
        <p:spPr>
          <a:xfrm flipH="1">
            <a:off x="516203" y="3226169"/>
            <a:ext cx="285479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57147" y="3381498"/>
            <a:ext cx="1145540" cy="372110"/>
          </a:xfrm>
          <a:prstGeom prst="rect">
            <a:avLst/>
          </a:prstGeom>
          <a:effectLst/>
        </p:spPr>
        <p:txBody>
          <a:bodyPr wrap="none" lIns="65023" tIns="32511" rIns="65023" bIns="32511">
            <a:spAutoFit/>
          </a:bodyPr>
          <a:lstStyle/>
          <a:p>
            <a:pPr fontAlgn="auto">
              <a:spcBef>
                <a:spcPts val="0"/>
              </a:spcBef>
              <a:spcAft>
                <a:spcPts val="0"/>
              </a:spcAft>
              <a:defRPr/>
            </a:pPr>
            <a:r>
              <a:rPr lang="zh-CN" altLang="en-US" sz="2000" b="1" dirty="0">
                <a:solidFill>
                  <a:schemeClr val="bg1"/>
                </a:solidFill>
                <a:latin typeface="Franklin Gothic Medium" panose="020B0603020102020204" pitchFamily="34" charset="0"/>
                <a:ea typeface="微软雅黑" panose="020B0503020204020204" pitchFamily="34" charset="-122"/>
              </a:rPr>
              <a:t>游戏机制</a:t>
            </a:r>
            <a:endParaRPr lang="zh-CN" altLang="en-US" sz="2000" b="1" dirty="0">
              <a:solidFill>
                <a:schemeClr val="bg1"/>
              </a:solidFill>
              <a:latin typeface="Franklin Gothic Medium" panose="020B0603020102020204" pitchFamily="34" charset="0"/>
              <a:ea typeface="微软雅黑" panose="020B0503020204020204" pitchFamily="34" charset="-122"/>
            </a:endParaRPr>
          </a:p>
        </p:txBody>
      </p:sp>
      <p:cxnSp>
        <p:nvCxnSpPr>
          <p:cNvPr id="18" name="直接连接符 17"/>
          <p:cNvCxnSpPr/>
          <p:nvPr/>
        </p:nvCxnSpPr>
        <p:spPr>
          <a:xfrm flipH="1">
            <a:off x="516203" y="3908557"/>
            <a:ext cx="285479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withEffect">
                                  <p:stCondLst>
                                    <p:cond delay="0"/>
                                  </p:stCondLst>
                                  <p:iterate type="lt">
                                    <p:tmPct val="50000"/>
                                  </p:iterate>
                                  <p:childTnLst>
                                    <p:set>
                                      <p:cBhvr>
                                        <p:cTn id="6" dur="1" fill="hold">
                                          <p:stCondLst>
                                            <p:cond delay="0"/>
                                          </p:stCondLst>
                                        </p:cTn>
                                        <p:tgtEl>
                                          <p:spTgt spid="9"/>
                                        </p:tgtEl>
                                        <p:attrNameLst>
                                          <p:attrName>style.visibility</p:attrName>
                                        </p:attrNameLst>
                                      </p:cBhvr>
                                      <p:to>
                                        <p:strVal val="visible"/>
                                      </p:to>
                                    </p:set>
                                    <p:set>
                                      <p:cBhvr>
                                        <p:cTn id="7" dur="227" fill="hold">
                                          <p:stCondLst>
                                            <p:cond delay="0"/>
                                          </p:stCondLst>
                                        </p:cTn>
                                        <p:tgtEl>
                                          <p:spTgt spid="9"/>
                                        </p:tgtEl>
                                        <p:attrNameLst>
                                          <p:attrName>style.rotation</p:attrName>
                                        </p:attrNameLst>
                                      </p:cBhvr>
                                      <p:to>
                                        <p:strVal val="-45.0"/>
                                      </p:to>
                                    </p:set>
                                    <p:anim calcmode="lin" valueType="num">
                                      <p:cBhvr>
                                        <p:cTn id="8" dur="227" fill="hold">
                                          <p:stCondLst>
                                            <p:cond delay="227"/>
                                          </p:stCondLst>
                                        </p:cTn>
                                        <p:tgtEl>
                                          <p:spTgt spid="9"/>
                                        </p:tgtEl>
                                        <p:attrNameLst>
                                          <p:attrName>style.rotation</p:attrName>
                                        </p:attrNameLst>
                                      </p:cBhvr>
                                      <p:tavLst>
                                        <p:tav tm="0">
                                          <p:val>
                                            <p:fltVal val="-45"/>
                                          </p:val>
                                        </p:tav>
                                        <p:tav tm="69900">
                                          <p:val>
                                            <p:fltVal val="45"/>
                                          </p:val>
                                        </p:tav>
                                        <p:tav tm="100000">
                                          <p:val>
                                            <p:fltVal val="0"/>
                                          </p:val>
                                        </p:tav>
                                      </p:tavLst>
                                    </p:anim>
                                    <p:anim calcmode="lin" valueType="num">
                                      <p:cBhvr>
                                        <p:cTn id="9" dur="227" fill="hold">
                                          <p:stCondLst>
                                            <p:cond delay="0"/>
                                          </p:stCondLst>
                                        </p:cTn>
                                        <p:tgtEl>
                                          <p:spTgt spid="9"/>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7"/>
                                          </p:stCondLst>
                                        </p:cTn>
                                        <p:tgtEl>
                                          <p:spTgt spid="9"/>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9"/>
                                        </p:tgtEl>
                                        <p:attrNameLst>
                                          <p:attrName>ppt_y</p:attrName>
                                        </p:attrNameLst>
                                      </p:cBhvr>
                                      <p:tavLst>
                                        <p:tav tm="0">
                                          <p:val>
                                            <p:strVal val="#ppt_y-(0.354*#ppt_w-0.172*#ppt_h)"/>
                                          </p:val>
                                        </p:tav>
                                        <p:tav tm="100000">
                                          <p:val>
                                            <p:strVal val="#ppt_y"/>
                                          </p:val>
                                        </p:tav>
                                      </p:tavLst>
                                    </p:anim>
                                  </p:childTnLst>
                                </p:cTn>
                              </p:par>
                              <p:par>
                                <p:cTn id="12" presetID="6" presetClass="entr" presetSubtype="16"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circle(in)">
                                      <p:cBhvr>
                                        <p:cTn id="14" dur="1000"/>
                                        <p:tgtEl>
                                          <p:spTgt spid="1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750" fill="hold"/>
                                        <p:tgtEl>
                                          <p:spTgt spid="17"/>
                                        </p:tgtEl>
                                        <p:attrNameLst>
                                          <p:attrName>ppt_w</p:attrName>
                                        </p:attrNameLst>
                                      </p:cBhvr>
                                      <p:tavLst>
                                        <p:tav tm="0">
                                          <p:val>
                                            <p:fltVal val="0"/>
                                          </p:val>
                                        </p:tav>
                                        <p:tav tm="100000">
                                          <p:val>
                                            <p:strVal val="#ppt_w"/>
                                          </p:val>
                                        </p:tav>
                                      </p:tavLst>
                                    </p:anim>
                                    <p:anim calcmode="lin" valueType="num">
                                      <p:cBhvr>
                                        <p:cTn id="18" dur="750" fill="hold"/>
                                        <p:tgtEl>
                                          <p:spTgt spid="17"/>
                                        </p:tgtEl>
                                        <p:attrNameLst>
                                          <p:attrName>ppt_h</p:attrName>
                                        </p:attrNameLst>
                                      </p:cBhvr>
                                      <p:tavLst>
                                        <p:tav tm="0">
                                          <p:val>
                                            <p:fltVal val="0"/>
                                          </p:val>
                                        </p:tav>
                                        <p:tav tm="100000">
                                          <p:val>
                                            <p:strVal val="#ppt_h"/>
                                          </p:val>
                                        </p:tav>
                                      </p:tavLst>
                                    </p:anim>
                                    <p:animEffect transition="in" filter="fade">
                                      <p:cBhvr>
                                        <p:cTn id="19" dur="750"/>
                                        <p:tgtEl>
                                          <p:spTgt spid="17"/>
                                        </p:tgtEl>
                                      </p:cBhvr>
                                    </p:animEffect>
                                  </p:childTnLst>
                                </p:cTn>
                              </p:par>
                              <p:par>
                                <p:cTn id="20" presetID="6" presetClass="entr" presetSubtype="16"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circle(in)">
                                      <p:cBhvr>
                                        <p:cTn id="22"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timg (1)"/>
          <p:cNvPicPr>
            <a:picLocks noChangeAspect="1"/>
          </p:cNvPicPr>
          <p:nvPr/>
        </p:nvPicPr>
        <p:blipFill>
          <a:blip r:embed="rId1"/>
          <a:stretch>
            <a:fillRect/>
          </a:stretch>
        </p:blipFill>
        <p:spPr>
          <a:xfrm>
            <a:off x="1905" y="1905"/>
            <a:ext cx="9156700" cy="5149850"/>
          </a:xfrm>
          <a:prstGeom prst="rect">
            <a:avLst/>
          </a:prstGeom>
        </p:spPr>
      </p:pic>
      <p:sp>
        <p:nvSpPr>
          <p:cNvPr id="17" name="矩形 16"/>
          <p:cNvSpPr/>
          <p:nvPr/>
        </p:nvSpPr>
        <p:spPr>
          <a:xfrm>
            <a:off x="809877" y="601468"/>
            <a:ext cx="6797040" cy="1603375"/>
          </a:xfrm>
          <a:prstGeom prst="rect">
            <a:avLst/>
          </a:prstGeom>
          <a:effectLst/>
        </p:spPr>
        <p:txBody>
          <a:bodyPr wrap="none" lIns="65023" tIns="32511" rIns="65023" bIns="32511">
            <a:spAutoFit/>
          </a:bodyPr>
          <a:p>
            <a:pPr fontAlgn="auto">
              <a:spcBef>
                <a:spcPts val="0"/>
              </a:spcBef>
              <a:spcAft>
                <a:spcPts val="0"/>
              </a:spcAft>
              <a:defRPr/>
            </a:pPr>
            <a:r>
              <a:rPr lang="zh-CN" altLang="en-US" sz="2000" b="1" dirty="0">
                <a:solidFill>
                  <a:schemeClr val="bg1"/>
                </a:solidFill>
                <a:latin typeface="Franklin Gothic Medium" panose="020B0603020102020204" pitchFamily="34" charset="0"/>
                <a:ea typeface="微软雅黑" panose="020B0503020204020204" pitchFamily="34" charset="-122"/>
              </a:rPr>
              <a:t>游戏将会摒弃传统的战棋类玩法，把三消玩法融入其中</a:t>
            </a:r>
            <a:endParaRPr lang="zh-CN" altLang="en-US" sz="2000" b="1" dirty="0">
              <a:solidFill>
                <a:schemeClr val="bg1"/>
              </a:solidFill>
              <a:latin typeface="Franklin Gothic Medium" panose="020B0603020102020204" pitchFamily="34" charset="0"/>
              <a:ea typeface="微软雅黑" panose="020B0503020204020204" pitchFamily="34" charset="-122"/>
            </a:endParaRPr>
          </a:p>
          <a:p>
            <a:pPr fontAlgn="auto">
              <a:spcBef>
                <a:spcPts val="0"/>
              </a:spcBef>
              <a:spcAft>
                <a:spcPts val="0"/>
              </a:spcAft>
              <a:defRPr/>
            </a:pPr>
            <a:r>
              <a:rPr lang="zh-CN" altLang="en-US" sz="2000" b="1" dirty="0">
                <a:solidFill>
                  <a:schemeClr val="bg1"/>
                </a:solidFill>
                <a:latin typeface="Franklin Gothic Medium" panose="020B0603020102020204" pitchFamily="34" charset="0"/>
                <a:ea typeface="微软雅黑" panose="020B0503020204020204" pitchFamily="34" charset="-122"/>
              </a:rPr>
              <a:t>用三消游戏机制来模拟战场上的调兵遣将，给玩家不一样的</a:t>
            </a:r>
            <a:endParaRPr lang="zh-CN" altLang="en-US" sz="2000" b="1" dirty="0">
              <a:solidFill>
                <a:schemeClr val="bg1"/>
              </a:solidFill>
              <a:latin typeface="Franklin Gothic Medium" panose="020B0603020102020204" pitchFamily="34" charset="0"/>
              <a:ea typeface="微软雅黑" panose="020B0503020204020204" pitchFamily="34" charset="-122"/>
            </a:endParaRPr>
          </a:p>
          <a:p>
            <a:pPr fontAlgn="auto">
              <a:spcBef>
                <a:spcPts val="0"/>
              </a:spcBef>
              <a:spcAft>
                <a:spcPts val="0"/>
              </a:spcAft>
              <a:defRPr/>
            </a:pPr>
            <a:r>
              <a:rPr lang="zh-CN" altLang="en-US" sz="2000" b="1" dirty="0">
                <a:solidFill>
                  <a:schemeClr val="bg1"/>
                </a:solidFill>
                <a:latin typeface="Franklin Gothic Medium" panose="020B0603020102020204" pitchFamily="34" charset="0"/>
                <a:ea typeface="微软雅黑" panose="020B0503020204020204" pitchFamily="34" charset="-122"/>
              </a:rPr>
              <a:t>策略类游戏体验</a:t>
            </a:r>
            <a:endParaRPr lang="zh-CN" altLang="en-US" sz="2000" b="1" dirty="0">
              <a:solidFill>
                <a:schemeClr val="bg1"/>
              </a:solidFill>
              <a:latin typeface="Franklin Gothic Medium" panose="020B0603020102020204" pitchFamily="34" charset="0"/>
              <a:ea typeface="微软雅黑" panose="020B0503020204020204" pitchFamily="34" charset="-122"/>
            </a:endParaRPr>
          </a:p>
          <a:p>
            <a:pPr fontAlgn="auto">
              <a:spcBef>
                <a:spcPts val="0"/>
              </a:spcBef>
              <a:spcAft>
                <a:spcPts val="0"/>
              </a:spcAft>
              <a:defRPr/>
            </a:pPr>
            <a:r>
              <a:rPr lang="zh-CN" altLang="en-US" sz="2000" b="1" dirty="0">
                <a:solidFill>
                  <a:schemeClr val="bg1"/>
                </a:solidFill>
                <a:latin typeface="Franklin Gothic Medium" panose="020B0603020102020204" pitchFamily="34" charset="0"/>
                <a:ea typeface="微软雅黑" panose="020B0503020204020204" pitchFamily="34" charset="-122"/>
              </a:rPr>
              <a:t>同时，我们还将使用</a:t>
            </a:r>
            <a:r>
              <a:rPr lang="en-US" altLang="zh-CN" sz="2000" b="1" dirty="0">
                <a:solidFill>
                  <a:schemeClr val="bg1"/>
                </a:solidFill>
                <a:latin typeface="Franklin Gothic Medium" panose="020B0603020102020204" pitchFamily="34" charset="0"/>
                <a:ea typeface="微软雅黑" panose="020B0503020204020204" pitchFamily="34" charset="-122"/>
              </a:rPr>
              <a:t>AR</a:t>
            </a:r>
            <a:r>
              <a:rPr lang="zh-CN" altLang="en-US" sz="2000" b="1" dirty="0">
                <a:solidFill>
                  <a:schemeClr val="bg1"/>
                </a:solidFill>
                <a:latin typeface="Franklin Gothic Medium" panose="020B0603020102020204" pitchFamily="34" charset="0"/>
                <a:ea typeface="微软雅黑" panose="020B0503020204020204" pitchFamily="34" charset="-122"/>
              </a:rPr>
              <a:t>技术，让玩家有亲临战场指挥作战的</a:t>
            </a:r>
            <a:endParaRPr lang="zh-CN" altLang="en-US" sz="2000" b="1" dirty="0">
              <a:solidFill>
                <a:schemeClr val="bg1"/>
              </a:solidFill>
              <a:latin typeface="Franklin Gothic Medium" panose="020B0603020102020204" pitchFamily="34" charset="0"/>
              <a:ea typeface="微软雅黑" panose="020B0503020204020204" pitchFamily="34" charset="-122"/>
            </a:endParaRPr>
          </a:p>
          <a:p>
            <a:pPr fontAlgn="auto">
              <a:spcBef>
                <a:spcPts val="0"/>
              </a:spcBef>
              <a:spcAft>
                <a:spcPts val="0"/>
              </a:spcAft>
              <a:defRPr/>
            </a:pPr>
            <a:r>
              <a:rPr lang="zh-CN" altLang="en-US" sz="2000" b="1" dirty="0">
                <a:solidFill>
                  <a:schemeClr val="bg1"/>
                </a:solidFill>
                <a:latin typeface="Franklin Gothic Medium" panose="020B0603020102020204" pitchFamily="34" charset="0"/>
                <a:ea typeface="微软雅黑" panose="020B0503020204020204" pitchFamily="34" charset="-122"/>
              </a:rPr>
              <a:t>体验。</a:t>
            </a:r>
            <a:endParaRPr lang="zh-CN" altLang="en-US" sz="2000" b="1" dirty="0">
              <a:solidFill>
                <a:schemeClr val="bg1"/>
              </a:solidFill>
              <a:latin typeface="Franklin Gothic Medium" panose="020B06030201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750" fill="hold"/>
                                        <p:tgtEl>
                                          <p:spTgt spid="17"/>
                                        </p:tgtEl>
                                        <p:attrNameLst>
                                          <p:attrName>ppt_w</p:attrName>
                                        </p:attrNameLst>
                                      </p:cBhvr>
                                      <p:tavLst>
                                        <p:tav tm="0">
                                          <p:val>
                                            <p:fltVal val="0"/>
                                          </p:val>
                                        </p:tav>
                                        <p:tav tm="100000">
                                          <p:val>
                                            <p:strVal val="#ppt_w"/>
                                          </p:val>
                                        </p:tav>
                                      </p:tavLst>
                                    </p:anim>
                                    <p:anim calcmode="lin" valueType="num">
                                      <p:cBhvr>
                                        <p:cTn id="8" dur="750" fill="hold"/>
                                        <p:tgtEl>
                                          <p:spTgt spid="17"/>
                                        </p:tgtEl>
                                        <p:attrNameLst>
                                          <p:attrName>ppt_h</p:attrName>
                                        </p:attrNameLst>
                                      </p:cBhvr>
                                      <p:tavLst>
                                        <p:tav tm="0">
                                          <p:val>
                                            <p:fltVal val="0"/>
                                          </p:val>
                                        </p:tav>
                                        <p:tav tm="100000">
                                          <p:val>
                                            <p:strVal val="#ppt_h"/>
                                          </p:val>
                                        </p:tav>
                                      </p:tavLst>
                                    </p:anim>
                                    <p:animEffect transition="in" filter="fade">
                                      <p:cBhvr>
                                        <p:cTn id="9"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u=927626046,2780036584&amp;fm=27&amp;gp=0"/>
          <p:cNvPicPr>
            <a:picLocks noChangeAspect="1"/>
          </p:cNvPicPr>
          <p:nvPr/>
        </p:nvPicPr>
        <p:blipFill>
          <a:blip r:embed="rId1"/>
          <a:stretch>
            <a:fillRect/>
          </a:stretch>
        </p:blipFill>
        <p:spPr>
          <a:xfrm>
            <a:off x="-13970" y="0"/>
            <a:ext cx="9145270" cy="5143500"/>
          </a:xfrm>
          <a:prstGeom prst="rect">
            <a:avLst/>
          </a:prstGeom>
        </p:spPr>
      </p:pic>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620103" y="27296"/>
            <a:ext cx="6275070" cy="5143500"/>
          </a:xfrm>
          <a:prstGeom prst="rect">
            <a:avLst/>
          </a:prstGeom>
        </p:spPr>
      </p:pic>
      <p:sp>
        <p:nvSpPr>
          <p:cNvPr id="2" name="矩形 1"/>
          <p:cNvSpPr/>
          <p:nvPr/>
        </p:nvSpPr>
        <p:spPr>
          <a:xfrm>
            <a:off x="177419" y="0"/>
            <a:ext cx="1487607" cy="2320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延期 3"/>
          <p:cNvSpPr/>
          <p:nvPr/>
        </p:nvSpPr>
        <p:spPr>
          <a:xfrm rot="5400000">
            <a:off x="266131" y="225188"/>
            <a:ext cx="1310185" cy="1487607"/>
          </a:xfrm>
          <a:prstGeom prst="flowChartDelay">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58934" y="559511"/>
            <a:ext cx="1097280" cy="368300"/>
          </a:xfrm>
          <a:prstGeom prst="rect">
            <a:avLst/>
          </a:prstGeom>
        </p:spPr>
        <p:txBody>
          <a:bodyPr wrap="none">
            <a:spAutoFit/>
          </a:bodyPr>
          <a:lstStyle/>
          <a:p>
            <a:pPr algn="ctr" defTabSz="1087755"/>
            <a:r>
              <a:rPr lang="zh-CN" sz="1800" b="1" dirty="0">
                <a:latin typeface="微软雅黑" panose="020B0503020204020204" pitchFamily="34" charset="-122"/>
                <a:ea typeface="微软雅黑" panose="020B0503020204020204" pitchFamily="34" charset="-122"/>
                <a:cs typeface="Open Sans" pitchFamily="34" charset="0"/>
              </a:rPr>
              <a:t>筹备阶段</a:t>
            </a:r>
            <a:endParaRPr lang="zh-CN" sz="1800" b="1" dirty="0">
              <a:latin typeface="微软雅黑" panose="020B0503020204020204" pitchFamily="34" charset="-122"/>
              <a:ea typeface="微软雅黑" panose="020B0503020204020204" pitchFamily="34" charset="-122"/>
              <a:cs typeface="Open Sans" pitchFamily="34" charset="0"/>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855285" y="0"/>
            <a:ext cx="6275070" cy="5143500"/>
          </a:xfrm>
          <a:prstGeom prst="rect">
            <a:avLst/>
          </a:prstGeom>
        </p:spPr>
      </p:pic>
      <p:sp>
        <p:nvSpPr>
          <p:cNvPr id="9" name="Text Box 10"/>
          <p:cNvSpPr txBox="1">
            <a:spLocks noChangeArrowheads="1"/>
          </p:cNvSpPr>
          <p:nvPr/>
        </p:nvSpPr>
        <p:spPr bwMode="auto">
          <a:xfrm>
            <a:off x="4746625" y="231775"/>
            <a:ext cx="4149090" cy="2584450"/>
          </a:xfrm>
          <a:prstGeom prst="rect">
            <a:avLst/>
          </a:prstGeom>
          <a:noFill/>
          <a:ln w="9525">
            <a:noFill/>
            <a:miter lim="800000"/>
          </a:ln>
        </p:spPr>
        <p:txBody>
          <a:bodyPr wrap="square" lIns="45720" tIns="22860" rIns="45720" bIns="22860">
            <a:spAutoFit/>
          </a:bodyPr>
          <a:lstStyle/>
          <a:p>
            <a:pPr defTabSz="1087755">
              <a:lnSpc>
                <a:spcPct val="150000"/>
              </a:lnSpc>
            </a:pPr>
            <a:r>
              <a:rPr lang="en-US" altLang="zh-CN" sz="1000" dirty="0">
                <a:latin typeface="微软雅黑" panose="020B0503020204020204" pitchFamily="34" charset="-122"/>
                <a:ea typeface="微软雅黑" panose="020B0503020204020204" pitchFamily="34" charset="-122"/>
                <a:cs typeface="Open Sans" pitchFamily="34" charset="0"/>
              </a:rPr>
              <a:t>       </a:t>
            </a:r>
            <a:r>
              <a:rPr lang="zh-CN" altLang="en-US" sz="1000" dirty="0">
                <a:latin typeface="微软雅黑" panose="020B0503020204020204" pitchFamily="34" charset="-122"/>
                <a:ea typeface="微软雅黑" panose="020B0503020204020204" pitchFamily="34" charset="-122"/>
                <a:cs typeface="Open Sans" pitchFamily="34" charset="0"/>
              </a:rPr>
              <a:t>玩家将会在一个5*5的沙盘上进行一个三消的游戏，玩家可以将其中的一个格子与其它任意一个格子换位，如果三个格子相同，三个格子会合并成一个并且格子颜色改变但格子大小不变，多出的空位会下落让新的格子落入沙盘中，格子的颜色有绿，蓝，紫，金，四个等级，三个绿格子可以合成一个蓝格子，以此类推，筹备过程中玩家能使用的步数有限，玩家可以消耗一个步数对格子进行拖动换位使其合并升级，也可以消耗一个步数，把一个格子拖出沙盘，拖出沙盘的格子，就会在战斗阶段变成一个对应的士兵，格子的颜色等级越高，那么士兵的战斗力越强，如果玩家合成了金色的格子，那么就会不消耗步数，金色格子自动离开沙盘变成强力的士兵，玩家用完所有步数后自动进入战斗阶段，也可以在步数用完之前提前进入战斗阶段。</a:t>
            </a:r>
            <a:endParaRPr lang="zh-CN" altLang="en-US" sz="1000" dirty="0">
              <a:latin typeface="微软雅黑" panose="020B0503020204020204" pitchFamily="34" charset="-122"/>
              <a:ea typeface="微软雅黑" panose="020B0503020204020204" pitchFamily="34" charset="-122"/>
              <a:cs typeface="Open Sans"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41" presetClass="entr" presetSubtype="0" fill="hold" grpId="0" nodeType="withEffect">
                                  <p:stCondLst>
                                    <p:cond delay="0"/>
                                  </p:stCondLst>
                                  <p:iterate type="lt">
                                    <p:tmPct val="10000"/>
                                  </p:iterate>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5"/>
                                        </p:tgtEl>
                                        <p:attrNameLst>
                                          <p:attrName>ppt_y</p:attrName>
                                        </p:attrNameLst>
                                      </p:cBhvr>
                                      <p:tavLst>
                                        <p:tav tm="0">
                                          <p:val>
                                            <p:strVal val="#ppt_y"/>
                                          </p:val>
                                        </p:tav>
                                        <p:tav tm="100000">
                                          <p:val>
                                            <p:strVal val="#ppt_y"/>
                                          </p:val>
                                        </p:tav>
                                      </p:tavLst>
                                    </p:anim>
                                    <p:anim calcmode="lin" valueType="num">
                                      <p:cBhvr>
                                        <p:cTn id="12"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5"/>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par>
                                <p:cTn id="18" presetID="14" presetClass="entr" presetSubtype="1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randombar(horizontal)">
                                      <p:cBhvr>
                                        <p:cTn id="20" dur="1000"/>
                                        <p:tgtEl>
                                          <p:spTgt spid="10"/>
                                        </p:tgtEl>
                                      </p:cBhvr>
                                    </p:animEffect>
                                  </p:childTnLst>
                                </p:cTn>
                              </p:par>
                              <p:par>
                                <p:cTn id="21" presetID="14" presetClass="entr" presetSubtype="1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randombar(horizontal)">
                                      <p:cBhvr>
                                        <p:cTn id="23" dur="1000"/>
                                        <p:tgtEl>
                                          <p:spTgt spid="7"/>
                                        </p:tgtEl>
                                      </p:cBhvr>
                                    </p:animEffect>
                                  </p:childTnLst>
                                </p:cTn>
                              </p:par>
                            </p:childTnLst>
                          </p:cTn>
                        </p:par>
                        <p:par>
                          <p:cTn id="24" fill="hold">
                            <p:stCondLst>
                              <p:cond delay="0"/>
                            </p:stCondLst>
                            <p:childTnLst>
                              <p:par>
                                <p:cTn id="25" presetID="53" presetClass="entr" presetSubtype="16"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timg (2)"/>
          <p:cNvPicPr>
            <a:picLocks noChangeAspect="1"/>
          </p:cNvPicPr>
          <p:nvPr/>
        </p:nvPicPr>
        <p:blipFill>
          <a:blip r:embed="rId1"/>
          <a:stretch>
            <a:fillRect/>
          </a:stretch>
        </p:blipFill>
        <p:spPr>
          <a:xfrm>
            <a:off x="1905" y="0"/>
            <a:ext cx="9128760" cy="5150485"/>
          </a:xfrm>
          <a:prstGeom prst="rect">
            <a:avLst/>
          </a:prstGeom>
        </p:spPr>
      </p:pic>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620103" y="27296"/>
            <a:ext cx="6275070" cy="5143500"/>
          </a:xfrm>
          <a:prstGeom prst="rect">
            <a:avLst/>
          </a:prstGeom>
        </p:spPr>
      </p:pic>
      <p:sp>
        <p:nvSpPr>
          <p:cNvPr id="2" name="矩形 1"/>
          <p:cNvSpPr/>
          <p:nvPr/>
        </p:nvSpPr>
        <p:spPr>
          <a:xfrm>
            <a:off x="177419" y="0"/>
            <a:ext cx="1487607" cy="2320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延期 3"/>
          <p:cNvSpPr/>
          <p:nvPr/>
        </p:nvSpPr>
        <p:spPr>
          <a:xfrm rot="5400000">
            <a:off x="266131" y="225188"/>
            <a:ext cx="1310185" cy="1487607"/>
          </a:xfrm>
          <a:prstGeom prst="flowChartDelay">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58934" y="559511"/>
            <a:ext cx="1097280" cy="368300"/>
          </a:xfrm>
          <a:prstGeom prst="rect">
            <a:avLst/>
          </a:prstGeom>
        </p:spPr>
        <p:txBody>
          <a:bodyPr wrap="none">
            <a:spAutoFit/>
          </a:bodyPr>
          <a:lstStyle/>
          <a:p>
            <a:pPr algn="ctr" defTabSz="1087755"/>
            <a:r>
              <a:rPr lang="zh-CN" sz="1800" b="1" dirty="0">
                <a:latin typeface="微软雅黑" panose="020B0503020204020204" pitchFamily="34" charset="-122"/>
                <a:ea typeface="微软雅黑" panose="020B0503020204020204" pitchFamily="34" charset="-122"/>
                <a:cs typeface="Open Sans" pitchFamily="34" charset="0"/>
              </a:rPr>
              <a:t>战斗阶段</a:t>
            </a:r>
            <a:endParaRPr lang="zh-CN" sz="1800" b="1" dirty="0">
              <a:latin typeface="微软雅黑" panose="020B0503020204020204" pitchFamily="34" charset="-122"/>
              <a:ea typeface="微软雅黑" panose="020B0503020204020204" pitchFamily="34" charset="-122"/>
              <a:cs typeface="Open Sans" pitchFamily="34" charset="0"/>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855285" y="0"/>
            <a:ext cx="6275070" cy="5143500"/>
          </a:xfrm>
          <a:prstGeom prst="rect">
            <a:avLst/>
          </a:prstGeom>
        </p:spPr>
      </p:pic>
      <p:sp>
        <p:nvSpPr>
          <p:cNvPr id="9" name="Text Box 10"/>
          <p:cNvSpPr txBox="1">
            <a:spLocks noChangeArrowheads="1"/>
          </p:cNvSpPr>
          <p:nvPr/>
        </p:nvSpPr>
        <p:spPr bwMode="auto">
          <a:xfrm>
            <a:off x="4746625" y="231775"/>
            <a:ext cx="4149090" cy="1199515"/>
          </a:xfrm>
          <a:prstGeom prst="rect">
            <a:avLst/>
          </a:prstGeom>
          <a:noFill/>
          <a:ln w="9525">
            <a:noFill/>
            <a:miter lim="800000"/>
          </a:ln>
        </p:spPr>
        <p:txBody>
          <a:bodyPr wrap="square" lIns="45720" tIns="22860" rIns="45720" bIns="22860">
            <a:spAutoFit/>
          </a:bodyPr>
          <a:lstStyle/>
          <a:p>
            <a:pPr defTabSz="1087755">
              <a:lnSpc>
                <a:spcPct val="150000"/>
              </a:lnSpc>
            </a:pPr>
            <a:r>
              <a:rPr lang="en-US" altLang="zh-CN" sz="1000" dirty="0">
                <a:latin typeface="微软雅黑" panose="020B0503020204020204" pitchFamily="34" charset="-122"/>
                <a:ea typeface="微软雅黑" panose="020B0503020204020204" pitchFamily="34" charset="-122"/>
                <a:cs typeface="Open Sans" pitchFamily="34" charset="0"/>
              </a:rPr>
              <a:t>       </a:t>
            </a:r>
            <a:r>
              <a:rPr lang="zh-CN" altLang="en-US" sz="1000" dirty="0">
                <a:latin typeface="微软雅黑" panose="020B0503020204020204" pitchFamily="34" charset="-122"/>
                <a:ea typeface="微软雅黑" panose="020B0503020204020204" pitchFamily="34" charset="-122"/>
                <a:cs typeface="Open Sans" pitchFamily="34" charset="0"/>
              </a:rPr>
              <a:t>筹备阶段从沙盘中拖出的格子，就变成了战斗阶段的有效战斗力量，将在战场上前进，遇到敌人进入自己的攻击范围后停下进行攻击，敌人死亡后继续前进，一直战斗到自己血条为空时倒下，不同关卡的敌人士兵数量和种类都不一样。战斗将在</a:t>
            </a:r>
            <a:r>
              <a:rPr lang="en-US" altLang="zh-CN" sz="1000" dirty="0">
                <a:latin typeface="微软雅黑" panose="020B0503020204020204" pitchFamily="34" charset="-122"/>
                <a:ea typeface="微软雅黑" panose="020B0503020204020204" pitchFamily="34" charset="-122"/>
                <a:cs typeface="Open Sans" pitchFamily="34" charset="0"/>
              </a:rPr>
              <a:t>AR</a:t>
            </a:r>
            <a:r>
              <a:rPr lang="zh-CN" altLang="en-US" sz="1000" dirty="0">
                <a:latin typeface="微软雅黑" panose="020B0503020204020204" pitchFamily="34" charset="-122"/>
                <a:ea typeface="微软雅黑" panose="020B0503020204020204" pitchFamily="34" charset="-122"/>
                <a:cs typeface="Open Sans" pitchFamily="34" charset="0"/>
              </a:rPr>
              <a:t>界面上进行，带给玩家更刺激的体验</a:t>
            </a:r>
            <a:endParaRPr lang="zh-CN" altLang="en-US" sz="1000" dirty="0">
              <a:latin typeface="微软雅黑" panose="020B0503020204020204" pitchFamily="34" charset="-122"/>
              <a:ea typeface="微软雅黑" panose="020B0503020204020204" pitchFamily="34" charset="-122"/>
              <a:cs typeface="Open Sans"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41" presetClass="entr" presetSubtype="0" fill="hold" grpId="0" nodeType="withEffect">
                                  <p:stCondLst>
                                    <p:cond delay="0"/>
                                  </p:stCondLst>
                                  <p:iterate type="lt">
                                    <p:tmPct val="10000"/>
                                  </p:iterate>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5"/>
                                        </p:tgtEl>
                                        <p:attrNameLst>
                                          <p:attrName>ppt_y</p:attrName>
                                        </p:attrNameLst>
                                      </p:cBhvr>
                                      <p:tavLst>
                                        <p:tav tm="0">
                                          <p:val>
                                            <p:strVal val="#ppt_y"/>
                                          </p:val>
                                        </p:tav>
                                        <p:tav tm="100000">
                                          <p:val>
                                            <p:strVal val="#ppt_y"/>
                                          </p:val>
                                        </p:tav>
                                      </p:tavLst>
                                    </p:anim>
                                    <p:anim calcmode="lin" valueType="num">
                                      <p:cBhvr>
                                        <p:cTn id="12"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5"/>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par>
                                <p:cTn id="18" presetID="14" presetClass="entr" presetSubtype="1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randombar(horizontal)">
                                      <p:cBhvr>
                                        <p:cTn id="20" dur="1000"/>
                                        <p:tgtEl>
                                          <p:spTgt spid="10"/>
                                        </p:tgtEl>
                                      </p:cBhvr>
                                    </p:animEffect>
                                  </p:childTnLst>
                                </p:cTn>
                              </p:par>
                              <p:par>
                                <p:cTn id="21" presetID="14" presetClass="entr" presetSubtype="1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randombar(horizontal)">
                                      <p:cBhvr>
                                        <p:cTn id="23" dur="1000"/>
                                        <p:tgtEl>
                                          <p:spTgt spid="7"/>
                                        </p:tgtEl>
                                      </p:cBhvr>
                                    </p:animEffect>
                                  </p:childTnLst>
                                </p:cTn>
                              </p:par>
                            </p:childTnLst>
                          </p:cTn>
                        </p:par>
                        <p:par>
                          <p:cTn id="24" fill="hold">
                            <p:stCondLst>
                              <p:cond delay="0"/>
                            </p:stCondLst>
                            <p:childTnLst>
                              <p:par>
                                <p:cTn id="25" presetID="53" presetClass="entr" presetSubtype="16"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bldLvl="0" animBg="1"/>
      <p:bldP spid="5"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timg (9)"/>
          <p:cNvPicPr>
            <a:picLocks noChangeAspect="1"/>
          </p:cNvPicPr>
          <p:nvPr/>
        </p:nvPicPr>
        <p:blipFill>
          <a:blip r:embed="rId1"/>
          <a:stretch>
            <a:fillRect/>
          </a:stretch>
        </p:blipFill>
        <p:spPr>
          <a:xfrm>
            <a:off x="6985" y="1270"/>
            <a:ext cx="9147175" cy="5139690"/>
          </a:xfrm>
          <a:prstGeom prst="rect">
            <a:avLst/>
          </a:prstGeom>
        </p:spPr>
      </p:pic>
      <p:sp>
        <p:nvSpPr>
          <p:cNvPr id="10" name="文本框 5"/>
          <p:cNvSpPr txBox="1">
            <a:spLocks noChangeArrowheads="1"/>
          </p:cNvSpPr>
          <p:nvPr/>
        </p:nvSpPr>
        <p:spPr bwMode="auto">
          <a:xfrm>
            <a:off x="1969543" y="1725701"/>
            <a:ext cx="6412953" cy="705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6" tIns="45712" rIns="91426" bIns="45712">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4000" b="1" dirty="0">
                <a:solidFill>
                  <a:schemeClr val="tx1">
                    <a:lumMod val="95000"/>
                    <a:lumOff val="5000"/>
                  </a:schemeClr>
                </a:solidFill>
                <a:latin typeface="微软雅黑" panose="020B0503020204020204" pitchFamily="34" charset="-122"/>
                <a:ea typeface="微软雅黑" panose="020B0503020204020204" pitchFamily="34" charset="-122"/>
              </a:rPr>
              <a:t>谢谢聆听 </a:t>
            </a:r>
            <a:endParaRPr lang="zh-CN" altLang="en-US" sz="40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by="(-#ppt_w*2)" calcmode="lin" valueType="num">
                                      <p:cBhvr rctx="PPT">
                                        <p:cTn id="7" dur="500" autoRev="1" fill="hold">
                                          <p:stCondLst>
                                            <p:cond delay="0"/>
                                          </p:stCondLst>
                                        </p:cTn>
                                        <p:tgtEl>
                                          <p:spTgt spid="10"/>
                                        </p:tgtEl>
                                        <p:attrNameLst>
                                          <p:attrName>ppt_w</p:attrName>
                                        </p:attrNameLst>
                                      </p:cBhvr>
                                    </p:anim>
                                    <p:anim by="(#ppt_w*0.50)" calcmode="lin" valueType="num">
                                      <p:cBhvr>
                                        <p:cTn id="8" dur="500" decel="50000" autoRev="1" fill="hold">
                                          <p:stCondLst>
                                            <p:cond delay="0"/>
                                          </p:stCondLst>
                                        </p:cTn>
                                        <p:tgtEl>
                                          <p:spTgt spid="10"/>
                                        </p:tgtEl>
                                        <p:attrNameLst>
                                          <p:attrName>ppt_x</p:attrName>
                                        </p:attrNameLst>
                                      </p:cBhvr>
                                    </p:anim>
                                    <p:anim from="(-#ppt_h/2)" to="(#ppt_y)" calcmode="lin" valueType="num">
                                      <p:cBhvr>
                                        <p:cTn id="9" dur="1000" fill="hold">
                                          <p:stCondLst>
                                            <p:cond delay="0"/>
                                          </p:stCondLst>
                                        </p:cTn>
                                        <p:tgtEl>
                                          <p:spTgt spid="10"/>
                                        </p:tgtEl>
                                        <p:attrNameLst>
                                          <p:attrName>ppt_y</p:attrName>
                                        </p:attrNameLst>
                                      </p:cBhvr>
                                    </p:anim>
                                    <p:animRot by="21600000">
                                      <p:cBhvr>
                                        <p:cTn id="10" dur="1000" fill="hold">
                                          <p:stCondLst>
                                            <p:cond delay="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timg (1)"/>
          <p:cNvPicPr>
            <a:picLocks noChangeAspect="1"/>
          </p:cNvPicPr>
          <p:nvPr/>
        </p:nvPicPr>
        <p:blipFill>
          <a:blip r:embed="rId1"/>
          <a:stretch>
            <a:fillRect/>
          </a:stretch>
        </p:blipFill>
        <p:spPr>
          <a:xfrm>
            <a:off x="1905" y="1905"/>
            <a:ext cx="9156700" cy="5149850"/>
          </a:xfrm>
          <a:prstGeom prst="rect">
            <a:avLst/>
          </a:prstGeom>
        </p:spPr>
      </p:pic>
      <p:sp>
        <p:nvSpPr>
          <p:cNvPr id="72" name="文本框 5"/>
          <p:cNvSpPr txBox="1">
            <a:spLocks noChangeArrowheads="1"/>
          </p:cNvSpPr>
          <p:nvPr/>
        </p:nvSpPr>
        <p:spPr bwMode="auto">
          <a:xfrm>
            <a:off x="-2831" y="852421"/>
            <a:ext cx="4656719" cy="64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6" tIns="45712" rIns="91426" bIns="45712">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dirty="0" smtClean="0">
                <a:solidFill>
                  <a:schemeClr val="bg1"/>
                </a:solidFill>
                <a:latin typeface="微软雅黑" panose="020B0503020204020204" pitchFamily="34" charset="-122"/>
                <a:ea typeface="微软雅黑" panose="020B0503020204020204" pitchFamily="34" charset="-122"/>
              </a:rPr>
              <a:t>目录</a:t>
            </a:r>
            <a:r>
              <a:rPr lang="en-US" altLang="zh-CN" sz="3600" b="1" dirty="0">
                <a:solidFill>
                  <a:schemeClr val="bg1"/>
                </a:solidFill>
                <a:latin typeface="微软雅黑" panose="020B0503020204020204" pitchFamily="34" charset="-122"/>
                <a:ea typeface="微软雅黑" panose="020B0503020204020204" pitchFamily="34" charset="-122"/>
              </a:rPr>
              <a:t> </a:t>
            </a:r>
            <a:r>
              <a:rPr lang="en-US" altLang="zh-CN" sz="3600" dirty="0" smtClean="0">
                <a:solidFill>
                  <a:schemeClr val="bg1"/>
                </a:solidFill>
                <a:latin typeface="Modern No. 20" pitchFamily="18" charset="0"/>
                <a:ea typeface="微软雅黑" panose="020B0503020204020204" pitchFamily="34" charset="-122"/>
              </a:rPr>
              <a:t>CONTENTS</a:t>
            </a:r>
            <a:endParaRPr lang="zh-CN" altLang="en-US" sz="3600" dirty="0">
              <a:solidFill>
                <a:schemeClr val="bg1"/>
              </a:solidFill>
              <a:latin typeface="Modern No. 20" pitchFamily="18" charset="0"/>
              <a:ea typeface="微软雅黑" panose="020B0503020204020204" pitchFamily="34" charset="-122"/>
            </a:endParaRPr>
          </a:p>
        </p:txBody>
      </p:sp>
      <p:sp>
        <p:nvSpPr>
          <p:cNvPr id="36" name="矩形 35"/>
          <p:cNvSpPr/>
          <p:nvPr/>
        </p:nvSpPr>
        <p:spPr>
          <a:xfrm>
            <a:off x="1296537" y="1955981"/>
            <a:ext cx="1145540" cy="372110"/>
          </a:xfrm>
          <a:prstGeom prst="rect">
            <a:avLst/>
          </a:prstGeom>
          <a:effectLst/>
        </p:spPr>
        <p:txBody>
          <a:bodyPr wrap="none" lIns="65023" tIns="32511" rIns="65023" bIns="32511">
            <a:spAutoFit/>
          </a:bodyPr>
          <a:lstStyle/>
          <a:p>
            <a:pPr fontAlgn="auto">
              <a:spcBef>
                <a:spcPts val="0"/>
              </a:spcBef>
              <a:spcAft>
                <a:spcPts val="0"/>
              </a:spcAft>
              <a:defRPr/>
            </a:pPr>
            <a:r>
              <a:rPr lang="zh-CN" sz="2000" b="1" dirty="0" smtClean="0">
                <a:solidFill>
                  <a:schemeClr val="bg1"/>
                </a:solidFill>
                <a:latin typeface="Franklin Gothic Medium" panose="020B0603020102020204" pitchFamily="34" charset="0"/>
                <a:ea typeface="微软雅黑" panose="020B0503020204020204" pitchFamily="34" charset="-122"/>
              </a:rPr>
              <a:t>游戏简介</a:t>
            </a:r>
            <a:endParaRPr lang="zh-CN" sz="2000" b="1" dirty="0">
              <a:solidFill>
                <a:schemeClr val="bg1"/>
              </a:solidFill>
              <a:latin typeface="Franklin Gothic Medium" panose="020B0603020102020204" pitchFamily="34" charset="0"/>
              <a:ea typeface="微软雅黑" panose="020B0503020204020204" pitchFamily="34" charset="-122"/>
            </a:endParaRPr>
          </a:p>
        </p:txBody>
      </p:sp>
      <p:cxnSp>
        <p:nvCxnSpPr>
          <p:cNvPr id="5" name="直接连接符 4"/>
          <p:cNvCxnSpPr/>
          <p:nvPr/>
        </p:nvCxnSpPr>
        <p:spPr>
          <a:xfrm>
            <a:off x="1375423" y="2445432"/>
            <a:ext cx="25354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698730" y="1908205"/>
            <a:ext cx="496283" cy="49628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Modern No. 20" pitchFamily="18" charset="0"/>
              </a:rPr>
              <a:t>1</a:t>
            </a:r>
            <a:endParaRPr lang="zh-CN" altLang="en-US" dirty="0">
              <a:solidFill>
                <a:schemeClr val="tx1"/>
              </a:solidFill>
              <a:latin typeface="Modern No. 20" pitchFamily="18" charset="0"/>
            </a:endParaRPr>
          </a:p>
        </p:txBody>
      </p:sp>
      <p:sp>
        <p:nvSpPr>
          <p:cNvPr id="13" name="矩形 12"/>
          <p:cNvSpPr/>
          <p:nvPr/>
        </p:nvSpPr>
        <p:spPr>
          <a:xfrm>
            <a:off x="1296537" y="2597424"/>
            <a:ext cx="1145540" cy="372110"/>
          </a:xfrm>
          <a:prstGeom prst="rect">
            <a:avLst/>
          </a:prstGeom>
          <a:effectLst/>
        </p:spPr>
        <p:txBody>
          <a:bodyPr wrap="none" lIns="65023" tIns="32511" rIns="65023" bIns="32511">
            <a:spAutoFit/>
          </a:bodyPr>
          <a:lstStyle/>
          <a:p>
            <a:pPr fontAlgn="auto">
              <a:spcBef>
                <a:spcPts val="0"/>
              </a:spcBef>
              <a:spcAft>
                <a:spcPts val="0"/>
              </a:spcAft>
              <a:defRPr/>
            </a:pPr>
            <a:r>
              <a:rPr lang="zh-CN" sz="2000" b="1" dirty="0" smtClean="0">
                <a:solidFill>
                  <a:schemeClr val="bg1"/>
                </a:solidFill>
                <a:latin typeface="Franklin Gothic Medium" panose="020B0603020102020204" pitchFamily="34" charset="0"/>
                <a:ea typeface="微软雅黑" panose="020B0503020204020204" pitchFamily="34" charset="-122"/>
              </a:rPr>
              <a:t>故事背景</a:t>
            </a:r>
            <a:endParaRPr lang="zh-CN" sz="2000" b="1" dirty="0">
              <a:solidFill>
                <a:schemeClr val="bg1"/>
              </a:solidFill>
              <a:latin typeface="Franklin Gothic Medium" panose="020B0603020102020204" pitchFamily="34" charset="0"/>
              <a:ea typeface="微软雅黑" panose="020B0503020204020204" pitchFamily="34" charset="-122"/>
            </a:endParaRPr>
          </a:p>
        </p:txBody>
      </p:sp>
      <p:sp>
        <p:nvSpPr>
          <p:cNvPr id="14" name="椭圆 13"/>
          <p:cNvSpPr/>
          <p:nvPr/>
        </p:nvSpPr>
        <p:spPr>
          <a:xfrm>
            <a:off x="698730" y="2549648"/>
            <a:ext cx="496283" cy="49628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Modern No. 20" pitchFamily="18" charset="0"/>
              </a:rPr>
              <a:t>2</a:t>
            </a:r>
            <a:endParaRPr lang="zh-CN" altLang="en-US" dirty="0">
              <a:solidFill>
                <a:schemeClr val="tx1"/>
              </a:solidFill>
              <a:latin typeface="Modern No. 20" pitchFamily="18" charset="0"/>
            </a:endParaRPr>
          </a:p>
        </p:txBody>
      </p:sp>
      <p:sp>
        <p:nvSpPr>
          <p:cNvPr id="16" name="矩形 15"/>
          <p:cNvSpPr/>
          <p:nvPr/>
        </p:nvSpPr>
        <p:spPr>
          <a:xfrm>
            <a:off x="1296537" y="3238868"/>
            <a:ext cx="1145540" cy="372110"/>
          </a:xfrm>
          <a:prstGeom prst="rect">
            <a:avLst/>
          </a:prstGeom>
          <a:effectLst/>
        </p:spPr>
        <p:txBody>
          <a:bodyPr wrap="none" lIns="65023" tIns="32511" rIns="65023" bIns="32511">
            <a:spAutoFit/>
          </a:bodyPr>
          <a:lstStyle/>
          <a:p>
            <a:pPr fontAlgn="auto">
              <a:spcBef>
                <a:spcPts val="0"/>
              </a:spcBef>
              <a:spcAft>
                <a:spcPts val="0"/>
              </a:spcAft>
              <a:defRPr/>
            </a:pPr>
            <a:r>
              <a:rPr lang="zh-CN" sz="2000" b="1" dirty="0" smtClean="0">
                <a:solidFill>
                  <a:schemeClr val="bg1"/>
                </a:solidFill>
                <a:latin typeface="Franklin Gothic Medium" panose="020B0603020102020204" pitchFamily="34" charset="0"/>
                <a:ea typeface="微软雅黑" panose="020B0503020204020204" pitchFamily="34" charset="-122"/>
              </a:rPr>
              <a:t>游戏元素</a:t>
            </a:r>
            <a:endParaRPr lang="zh-CN" sz="2000" b="1" dirty="0">
              <a:solidFill>
                <a:schemeClr val="bg1"/>
              </a:solidFill>
              <a:latin typeface="Franklin Gothic Medium" panose="020B0603020102020204" pitchFamily="34" charset="0"/>
              <a:ea typeface="微软雅黑" panose="020B0503020204020204" pitchFamily="34" charset="-122"/>
            </a:endParaRPr>
          </a:p>
        </p:txBody>
      </p:sp>
      <p:sp>
        <p:nvSpPr>
          <p:cNvPr id="17" name="椭圆 16"/>
          <p:cNvSpPr/>
          <p:nvPr/>
        </p:nvSpPr>
        <p:spPr>
          <a:xfrm>
            <a:off x="698730" y="3191092"/>
            <a:ext cx="496283" cy="49628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Modern No. 20" pitchFamily="18" charset="0"/>
              </a:rPr>
              <a:t>3</a:t>
            </a:r>
            <a:endParaRPr lang="zh-CN" altLang="en-US" dirty="0">
              <a:solidFill>
                <a:schemeClr val="tx1"/>
              </a:solidFill>
              <a:latin typeface="Modern No. 20" pitchFamily="18" charset="0"/>
            </a:endParaRPr>
          </a:p>
        </p:txBody>
      </p:sp>
      <p:sp>
        <p:nvSpPr>
          <p:cNvPr id="18" name="矩形 17"/>
          <p:cNvSpPr/>
          <p:nvPr/>
        </p:nvSpPr>
        <p:spPr>
          <a:xfrm>
            <a:off x="1296537" y="3907607"/>
            <a:ext cx="1145540" cy="372110"/>
          </a:xfrm>
          <a:prstGeom prst="rect">
            <a:avLst/>
          </a:prstGeom>
          <a:effectLst/>
        </p:spPr>
        <p:txBody>
          <a:bodyPr wrap="none" lIns="65023" tIns="32511" rIns="65023" bIns="32511">
            <a:spAutoFit/>
          </a:bodyPr>
          <a:lstStyle/>
          <a:p>
            <a:pPr fontAlgn="auto">
              <a:spcBef>
                <a:spcPts val="0"/>
              </a:spcBef>
              <a:spcAft>
                <a:spcPts val="0"/>
              </a:spcAft>
              <a:defRPr/>
            </a:pPr>
            <a:r>
              <a:rPr lang="zh-CN" sz="2000" b="1" dirty="0" smtClean="0">
                <a:solidFill>
                  <a:schemeClr val="bg1"/>
                </a:solidFill>
                <a:latin typeface="Franklin Gothic Medium" panose="020B0603020102020204" pitchFamily="34" charset="0"/>
                <a:ea typeface="微软雅黑" panose="020B0503020204020204" pitchFamily="34" charset="-122"/>
              </a:rPr>
              <a:t>玩法机制</a:t>
            </a:r>
            <a:endParaRPr lang="zh-CN" sz="2000" b="1" dirty="0">
              <a:solidFill>
                <a:schemeClr val="bg1"/>
              </a:solidFill>
              <a:latin typeface="Franklin Gothic Medium" panose="020B0603020102020204" pitchFamily="34" charset="0"/>
              <a:ea typeface="微软雅黑" panose="020B0503020204020204" pitchFamily="34" charset="-122"/>
            </a:endParaRPr>
          </a:p>
        </p:txBody>
      </p:sp>
      <p:sp>
        <p:nvSpPr>
          <p:cNvPr id="19" name="椭圆 18"/>
          <p:cNvSpPr/>
          <p:nvPr/>
        </p:nvSpPr>
        <p:spPr>
          <a:xfrm>
            <a:off x="698730" y="3859831"/>
            <a:ext cx="496283" cy="49628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Modern No. 20" pitchFamily="18" charset="0"/>
              </a:rPr>
              <a:t>4</a:t>
            </a:r>
            <a:endParaRPr lang="zh-CN" altLang="en-US" dirty="0">
              <a:solidFill>
                <a:schemeClr val="tx1"/>
              </a:solidFill>
              <a:latin typeface="Modern No. 20" pitchFamily="18" charset="0"/>
            </a:endParaRPr>
          </a:p>
        </p:txBody>
      </p:sp>
      <p:cxnSp>
        <p:nvCxnSpPr>
          <p:cNvPr id="27" name="直接连接符 26"/>
          <p:cNvCxnSpPr/>
          <p:nvPr/>
        </p:nvCxnSpPr>
        <p:spPr>
          <a:xfrm>
            <a:off x="1375423" y="3086875"/>
            <a:ext cx="25354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375423" y="3769263"/>
            <a:ext cx="25354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down)">
                                      <p:cBhvr>
                                        <p:cTn id="7" dur="291">
                                          <p:stCondLst>
                                            <p:cond delay="0"/>
                                          </p:stCondLst>
                                        </p:cTn>
                                        <p:tgtEl>
                                          <p:spTgt spid="72"/>
                                        </p:tgtEl>
                                      </p:cBhvr>
                                    </p:animEffect>
                                    <p:anim calcmode="lin" valueType="num">
                                      <p:cBhvr>
                                        <p:cTn id="8" dur="914" tmFilter="0,0; 0.14,0.36; 0.43,0.73; 0.71,0.91; 1.0,1.0">
                                          <p:stCondLst>
                                            <p:cond delay="0"/>
                                          </p:stCondLst>
                                        </p:cTn>
                                        <p:tgtEl>
                                          <p:spTgt spid="72"/>
                                        </p:tgtEl>
                                        <p:attrNameLst>
                                          <p:attrName>ppt_x</p:attrName>
                                        </p:attrNameLst>
                                      </p:cBhvr>
                                      <p:tavLst>
                                        <p:tav tm="0">
                                          <p:val>
                                            <p:strVal val="#ppt_x-0.25"/>
                                          </p:val>
                                        </p:tav>
                                        <p:tav tm="100000">
                                          <p:val>
                                            <p:strVal val="#ppt_x"/>
                                          </p:val>
                                        </p:tav>
                                      </p:tavLst>
                                    </p:anim>
                                    <p:anim calcmode="lin" valueType="num">
                                      <p:cBhvr>
                                        <p:cTn id="9" dur="333" tmFilter="0.0,0.0; 0.25,0.07; 0.50,0.2; 0.75,0.467; 1.0,1.0">
                                          <p:stCondLst>
                                            <p:cond delay="0"/>
                                          </p:stCondLst>
                                        </p:cTn>
                                        <p:tgtEl>
                                          <p:spTgt spid="72"/>
                                        </p:tgtEl>
                                        <p:attrNameLst>
                                          <p:attrName>ppt_y</p:attrName>
                                        </p:attrNameLst>
                                      </p:cBhvr>
                                      <p:tavLst>
                                        <p:tav tm="0" fmla="#ppt_y-sin(pi*$)/3">
                                          <p:val>
                                            <p:fltVal val="0.5"/>
                                          </p:val>
                                        </p:tav>
                                        <p:tav tm="100000">
                                          <p:val>
                                            <p:fltVal val="1"/>
                                          </p:val>
                                        </p:tav>
                                      </p:tavLst>
                                    </p:anim>
                                    <p:anim calcmode="lin" valueType="num">
                                      <p:cBhvr>
                                        <p:cTn id="10" dur="333" tmFilter="0, 0; 0.125,0.2665; 0.25,0.4; 0.375,0.465; 0.5,0.5;  0.625,0.535; 0.75,0.6; 0.875,0.7335; 1,1">
                                          <p:stCondLst>
                                            <p:cond delay="333"/>
                                          </p:stCondLst>
                                        </p:cTn>
                                        <p:tgtEl>
                                          <p:spTgt spid="72"/>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3"/>
                                          </p:stCondLst>
                                        </p:cTn>
                                        <p:tgtEl>
                                          <p:spTgt spid="72"/>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30"/>
                                          </p:stCondLst>
                                        </p:cTn>
                                        <p:tgtEl>
                                          <p:spTgt spid="72"/>
                                        </p:tgtEl>
                                        <p:attrNameLst>
                                          <p:attrName>ppt_y</p:attrName>
                                        </p:attrNameLst>
                                      </p:cBhvr>
                                      <p:tavLst>
                                        <p:tav tm="0" fmla="#ppt_y-sin(pi*$)/81">
                                          <p:val>
                                            <p:fltVal val="0"/>
                                          </p:val>
                                        </p:tav>
                                        <p:tav tm="100000">
                                          <p:val>
                                            <p:fltVal val="1"/>
                                          </p:val>
                                        </p:tav>
                                      </p:tavLst>
                                    </p:anim>
                                    <p:animScale>
                                      <p:cBhvr>
                                        <p:cTn id="13" dur="14">
                                          <p:stCondLst>
                                            <p:cond delay="325"/>
                                          </p:stCondLst>
                                        </p:cTn>
                                        <p:tgtEl>
                                          <p:spTgt spid="72"/>
                                        </p:tgtEl>
                                      </p:cBhvr>
                                      <p:to x="100000" y="60000"/>
                                    </p:animScale>
                                    <p:animScale>
                                      <p:cBhvr>
                                        <p:cTn id="14" dur="82" decel="50000">
                                          <p:stCondLst>
                                            <p:cond delay="339"/>
                                          </p:stCondLst>
                                        </p:cTn>
                                        <p:tgtEl>
                                          <p:spTgt spid="72"/>
                                        </p:tgtEl>
                                      </p:cBhvr>
                                      <p:to x="100000" y="100000"/>
                                    </p:animScale>
                                    <p:animScale>
                                      <p:cBhvr>
                                        <p:cTn id="15" dur="14">
                                          <p:stCondLst>
                                            <p:cond delay="657"/>
                                          </p:stCondLst>
                                        </p:cTn>
                                        <p:tgtEl>
                                          <p:spTgt spid="72"/>
                                        </p:tgtEl>
                                      </p:cBhvr>
                                      <p:to x="100000" y="80000"/>
                                    </p:animScale>
                                    <p:animScale>
                                      <p:cBhvr>
                                        <p:cTn id="16" dur="82" decel="50000">
                                          <p:stCondLst>
                                            <p:cond delay="671"/>
                                          </p:stCondLst>
                                        </p:cTn>
                                        <p:tgtEl>
                                          <p:spTgt spid="72"/>
                                        </p:tgtEl>
                                      </p:cBhvr>
                                      <p:to x="100000" y="100000"/>
                                    </p:animScale>
                                    <p:animScale>
                                      <p:cBhvr>
                                        <p:cTn id="17" dur="14">
                                          <p:stCondLst>
                                            <p:cond delay="822"/>
                                          </p:stCondLst>
                                        </p:cTn>
                                        <p:tgtEl>
                                          <p:spTgt spid="72"/>
                                        </p:tgtEl>
                                      </p:cBhvr>
                                      <p:to x="100000" y="90000"/>
                                    </p:animScale>
                                    <p:animScale>
                                      <p:cBhvr>
                                        <p:cTn id="18" dur="82" decel="50000">
                                          <p:stCondLst>
                                            <p:cond delay="836"/>
                                          </p:stCondLst>
                                        </p:cTn>
                                        <p:tgtEl>
                                          <p:spTgt spid="72"/>
                                        </p:tgtEl>
                                      </p:cBhvr>
                                      <p:to x="100000" y="100000"/>
                                    </p:animScale>
                                    <p:animScale>
                                      <p:cBhvr>
                                        <p:cTn id="19" dur="14">
                                          <p:stCondLst>
                                            <p:cond delay="906"/>
                                          </p:stCondLst>
                                        </p:cTn>
                                        <p:tgtEl>
                                          <p:spTgt spid="72"/>
                                        </p:tgtEl>
                                      </p:cBhvr>
                                      <p:to x="100000" y="95000"/>
                                    </p:animScale>
                                    <p:animScale>
                                      <p:cBhvr>
                                        <p:cTn id="20" dur="82" decel="50000">
                                          <p:stCondLst>
                                            <p:cond delay="918"/>
                                          </p:stCondLst>
                                        </p:cTn>
                                        <p:tgtEl>
                                          <p:spTgt spid="72"/>
                                        </p:tgtEl>
                                      </p:cBhvr>
                                      <p:to x="100000" y="100000"/>
                                    </p:animScale>
                                  </p:childTnLst>
                                </p:cTn>
                              </p:par>
                            </p:childTnLst>
                          </p:cTn>
                        </p:par>
                        <p:par>
                          <p:cTn id="21" fill="hold">
                            <p:stCondLst>
                              <p:cond delay="1000"/>
                            </p:stCondLst>
                            <p:childTnLst>
                              <p:par>
                                <p:cTn id="22" presetID="6" presetClass="entr" presetSubtype="16"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circle(in)">
                                      <p:cBhvr>
                                        <p:cTn id="24" dur="750"/>
                                        <p:tgtEl>
                                          <p:spTgt spid="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p:cTn id="27" dur="750" fill="hold"/>
                                        <p:tgtEl>
                                          <p:spTgt spid="36"/>
                                        </p:tgtEl>
                                        <p:attrNameLst>
                                          <p:attrName>ppt_w</p:attrName>
                                        </p:attrNameLst>
                                      </p:cBhvr>
                                      <p:tavLst>
                                        <p:tav tm="0">
                                          <p:val>
                                            <p:fltVal val="0"/>
                                          </p:val>
                                        </p:tav>
                                        <p:tav tm="100000">
                                          <p:val>
                                            <p:strVal val="#ppt_w"/>
                                          </p:val>
                                        </p:tav>
                                      </p:tavLst>
                                    </p:anim>
                                    <p:anim calcmode="lin" valueType="num">
                                      <p:cBhvr>
                                        <p:cTn id="28" dur="750" fill="hold"/>
                                        <p:tgtEl>
                                          <p:spTgt spid="36"/>
                                        </p:tgtEl>
                                        <p:attrNameLst>
                                          <p:attrName>ppt_h</p:attrName>
                                        </p:attrNameLst>
                                      </p:cBhvr>
                                      <p:tavLst>
                                        <p:tav tm="0">
                                          <p:val>
                                            <p:fltVal val="0"/>
                                          </p:val>
                                        </p:tav>
                                        <p:tav tm="100000">
                                          <p:val>
                                            <p:strVal val="#ppt_h"/>
                                          </p:val>
                                        </p:tav>
                                      </p:tavLst>
                                    </p:anim>
                                    <p:animEffect transition="in" filter="fade">
                                      <p:cBhvr>
                                        <p:cTn id="29" dur="750"/>
                                        <p:tgtEl>
                                          <p:spTgt spid="3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750" fill="hold"/>
                                        <p:tgtEl>
                                          <p:spTgt spid="6"/>
                                        </p:tgtEl>
                                        <p:attrNameLst>
                                          <p:attrName>ppt_w</p:attrName>
                                        </p:attrNameLst>
                                      </p:cBhvr>
                                      <p:tavLst>
                                        <p:tav tm="0">
                                          <p:val>
                                            <p:fltVal val="0"/>
                                          </p:val>
                                        </p:tav>
                                        <p:tav tm="100000">
                                          <p:val>
                                            <p:strVal val="#ppt_w"/>
                                          </p:val>
                                        </p:tav>
                                      </p:tavLst>
                                    </p:anim>
                                    <p:anim calcmode="lin" valueType="num">
                                      <p:cBhvr>
                                        <p:cTn id="33" dur="750" fill="hold"/>
                                        <p:tgtEl>
                                          <p:spTgt spid="6"/>
                                        </p:tgtEl>
                                        <p:attrNameLst>
                                          <p:attrName>ppt_h</p:attrName>
                                        </p:attrNameLst>
                                      </p:cBhvr>
                                      <p:tavLst>
                                        <p:tav tm="0">
                                          <p:val>
                                            <p:fltVal val="0"/>
                                          </p:val>
                                        </p:tav>
                                        <p:tav tm="100000">
                                          <p:val>
                                            <p:strVal val="#ppt_h"/>
                                          </p:val>
                                        </p:tav>
                                      </p:tavLst>
                                    </p:anim>
                                    <p:animEffect transition="in" filter="fade">
                                      <p:cBhvr>
                                        <p:cTn id="34" dur="750"/>
                                        <p:tgtEl>
                                          <p:spTgt spid="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750" fill="hold"/>
                                        <p:tgtEl>
                                          <p:spTgt spid="13"/>
                                        </p:tgtEl>
                                        <p:attrNameLst>
                                          <p:attrName>ppt_w</p:attrName>
                                        </p:attrNameLst>
                                      </p:cBhvr>
                                      <p:tavLst>
                                        <p:tav tm="0">
                                          <p:val>
                                            <p:fltVal val="0"/>
                                          </p:val>
                                        </p:tav>
                                        <p:tav tm="100000">
                                          <p:val>
                                            <p:strVal val="#ppt_w"/>
                                          </p:val>
                                        </p:tav>
                                      </p:tavLst>
                                    </p:anim>
                                    <p:anim calcmode="lin" valueType="num">
                                      <p:cBhvr>
                                        <p:cTn id="38" dur="750" fill="hold"/>
                                        <p:tgtEl>
                                          <p:spTgt spid="13"/>
                                        </p:tgtEl>
                                        <p:attrNameLst>
                                          <p:attrName>ppt_h</p:attrName>
                                        </p:attrNameLst>
                                      </p:cBhvr>
                                      <p:tavLst>
                                        <p:tav tm="0">
                                          <p:val>
                                            <p:fltVal val="0"/>
                                          </p:val>
                                        </p:tav>
                                        <p:tav tm="100000">
                                          <p:val>
                                            <p:strVal val="#ppt_h"/>
                                          </p:val>
                                        </p:tav>
                                      </p:tavLst>
                                    </p:anim>
                                    <p:animEffect transition="in" filter="fade">
                                      <p:cBhvr>
                                        <p:cTn id="39" dur="750"/>
                                        <p:tgtEl>
                                          <p:spTgt spid="13"/>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p:cTn id="42" dur="750" fill="hold"/>
                                        <p:tgtEl>
                                          <p:spTgt spid="14"/>
                                        </p:tgtEl>
                                        <p:attrNameLst>
                                          <p:attrName>ppt_w</p:attrName>
                                        </p:attrNameLst>
                                      </p:cBhvr>
                                      <p:tavLst>
                                        <p:tav tm="0">
                                          <p:val>
                                            <p:fltVal val="0"/>
                                          </p:val>
                                        </p:tav>
                                        <p:tav tm="100000">
                                          <p:val>
                                            <p:strVal val="#ppt_w"/>
                                          </p:val>
                                        </p:tav>
                                      </p:tavLst>
                                    </p:anim>
                                    <p:anim calcmode="lin" valueType="num">
                                      <p:cBhvr>
                                        <p:cTn id="43" dur="750" fill="hold"/>
                                        <p:tgtEl>
                                          <p:spTgt spid="14"/>
                                        </p:tgtEl>
                                        <p:attrNameLst>
                                          <p:attrName>ppt_h</p:attrName>
                                        </p:attrNameLst>
                                      </p:cBhvr>
                                      <p:tavLst>
                                        <p:tav tm="0">
                                          <p:val>
                                            <p:fltVal val="0"/>
                                          </p:val>
                                        </p:tav>
                                        <p:tav tm="100000">
                                          <p:val>
                                            <p:strVal val="#ppt_h"/>
                                          </p:val>
                                        </p:tav>
                                      </p:tavLst>
                                    </p:anim>
                                    <p:animEffect transition="in" filter="fade">
                                      <p:cBhvr>
                                        <p:cTn id="44" dur="750"/>
                                        <p:tgtEl>
                                          <p:spTgt spid="14"/>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750" fill="hold"/>
                                        <p:tgtEl>
                                          <p:spTgt spid="16"/>
                                        </p:tgtEl>
                                        <p:attrNameLst>
                                          <p:attrName>ppt_w</p:attrName>
                                        </p:attrNameLst>
                                      </p:cBhvr>
                                      <p:tavLst>
                                        <p:tav tm="0">
                                          <p:val>
                                            <p:fltVal val="0"/>
                                          </p:val>
                                        </p:tav>
                                        <p:tav tm="100000">
                                          <p:val>
                                            <p:strVal val="#ppt_w"/>
                                          </p:val>
                                        </p:tav>
                                      </p:tavLst>
                                    </p:anim>
                                    <p:anim calcmode="lin" valueType="num">
                                      <p:cBhvr>
                                        <p:cTn id="48" dur="750" fill="hold"/>
                                        <p:tgtEl>
                                          <p:spTgt spid="16"/>
                                        </p:tgtEl>
                                        <p:attrNameLst>
                                          <p:attrName>ppt_h</p:attrName>
                                        </p:attrNameLst>
                                      </p:cBhvr>
                                      <p:tavLst>
                                        <p:tav tm="0">
                                          <p:val>
                                            <p:fltVal val="0"/>
                                          </p:val>
                                        </p:tav>
                                        <p:tav tm="100000">
                                          <p:val>
                                            <p:strVal val="#ppt_h"/>
                                          </p:val>
                                        </p:tav>
                                      </p:tavLst>
                                    </p:anim>
                                    <p:animEffect transition="in" filter="fade">
                                      <p:cBhvr>
                                        <p:cTn id="49" dur="750"/>
                                        <p:tgtEl>
                                          <p:spTgt spid="16"/>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p:cTn id="52" dur="750" fill="hold"/>
                                        <p:tgtEl>
                                          <p:spTgt spid="17"/>
                                        </p:tgtEl>
                                        <p:attrNameLst>
                                          <p:attrName>ppt_w</p:attrName>
                                        </p:attrNameLst>
                                      </p:cBhvr>
                                      <p:tavLst>
                                        <p:tav tm="0">
                                          <p:val>
                                            <p:fltVal val="0"/>
                                          </p:val>
                                        </p:tav>
                                        <p:tav tm="100000">
                                          <p:val>
                                            <p:strVal val="#ppt_w"/>
                                          </p:val>
                                        </p:tav>
                                      </p:tavLst>
                                    </p:anim>
                                    <p:anim calcmode="lin" valueType="num">
                                      <p:cBhvr>
                                        <p:cTn id="53" dur="750" fill="hold"/>
                                        <p:tgtEl>
                                          <p:spTgt spid="17"/>
                                        </p:tgtEl>
                                        <p:attrNameLst>
                                          <p:attrName>ppt_h</p:attrName>
                                        </p:attrNameLst>
                                      </p:cBhvr>
                                      <p:tavLst>
                                        <p:tav tm="0">
                                          <p:val>
                                            <p:fltVal val="0"/>
                                          </p:val>
                                        </p:tav>
                                        <p:tav tm="100000">
                                          <p:val>
                                            <p:strVal val="#ppt_h"/>
                                          </p:val>
                                        </p:tav>
                                      </p:tavLst>
                                    </p:anim>
                                    <p:animEffect transition="in" filter="fade">
                                      <p:cBhvr>
                                        <p:cTn id="54" dur="750"/>
                                        <p:tgtEl>
                                          <p:spTgt spid="1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750" fill="hold"/>
                                        <p:tgtEl>
                                          <p:spTgt spid="18"/>
                                        </p:tgtEl>
                                        <p:attrNameLst>
                                          <p:attrName>ppt_w</p:attrName>
                                        </p:attrNameLst>
                                      </p:cBhvr>
                                      <p:tavLst>
                                        <p:tav tm="0">
                                          <p:val>
                                            <p:fltVal val="0"/>
                                          </p:val>
                                        </p:tav>
                                        <p:tav tm="100000">
                                          <p:val>
                                            <p:strVal val="#ppt_w"/>
                                          </p:val>
                                        </p:tav>
                                      </p:tavLst>
                                    </p:anim>
                                    <p:anim calcmode="lin" valueType="num">
                                      <p:cBhvr>
                                        <p:cTn id="58" dur="750" fill="hold"/>
                                        <p:tgtEl>
                                          <p:spTgt spid="18"/>
                                        </p:tgtEl>
                                        <p:attrNameLst>
                                          <p:attrName>ppt_h</p:attrName>
                                        </p:attrNameLst>
                                      </p:cBhvr>
                                      <p:tavLst>
                                        <p:tav tm="0">
                                          <p:val>
                                            <p:fltVal val="0"/>
                                          </p:val>
                                        </p:tav>
                                        <p:tav tm="100000">
                                          <p:val>
                                            <p:strVal val="#ppt_h"/>
                                          </p:val>
                                        </p:tav>
                                      </p:tavLst>
                                    </p:anim>
                                    <p:animEffect transition="in" filter="fade">
                                      <p:cBhvr>
                                        <p:cTn id="59" dur="750"/>
                                        <p:tgtEl>
                                          <p:spTgt spid="18"/>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750" fill="hold"/>
                                        <p:tgtEl>
                                          <p:spTgt spid="19"/>
                                        </p:tgtEl>
                                        <p:attrNameLst>
                                          <p:attrName>ppt_w</p:attrName>
                                        </p:attrNameLst>
                                      </p:cBhvr>
                                      <p:tavLst>
                                        <p:tav tm="0">
                                          <p:val>
                                            <p:fltVal val="0"/>
                                          </p:val>
                                        </p:tav>
                                        <p:tav tm="100000">
                                          <p:val>
                                            <p:strVal val="#ppt_w"/>
                                          </p:val>
                                        </p:tav>
                                      </p:tavLst>
                                    </p:anim>
                                    <p:anim calcmode="lin" valueType="num">
                                      <p:cBhvr>
                                        <p:cTn id="63" dur="750" fill="hold"/>
                                        <p:tgtEl>
                                          <p:spTgt spid="19"/>
                                        </p:tgtEl>
                                        <p:attrNameLst>
                                          <p:attrName>ppt_h</p:attrName>
                                        </p:attrNameLst>
                                      </p:cBhvr>
                                      <p:tavLst>
                                        <p:tav tm="0">
                                          <p:val>
                                            <p:fltVal val="0"/>
                                          </p:val>
                                        </p:tav>
                                        <p:tav tm="100000">
                                          <p:val>
                                            <p:strVal val="#ppt_h"/>
                                          </p:val>
                                        </p:tav>
                                      </p:tavLst>
                                    </p:anim>
                                    <p:animEffect transition="in" filter="fade">
                                      <p:cBhvr>
                                        <p:cTn id="64" dur="750"/>
                                        <p:tgtEl>
                                          <p:spTgt spid="19"/>
                                        </p:tgtEl>
                                      </p:cBhvr>
                                    </p:animEffect>
                                  </p:childTnLst>
                                </p:cTn>
                              </p:par>
                              <p:par>
                                <p:cTn id="65" presetID="6" presetClass="entr" presetSubtype="16" fill="hold"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circle(in)">
                                      <p:cBhvr>
                                        <p:cTn id="67" dur="750"/>
                                        <p:tgtEl>
                                          <p:spTgt spid="27"/>
                                        </p:tgtEl>
                                      </p:cBhvr>
                                    </p:animEffect>
                                  </p:childTnLst>
                                </p:cTn>
                              </p:par>
                              <p:par>
                                <p:cTn id="68" presetID="6" presetClass="entr" presetSubtype="16" fill="hold"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circle(in)">
                                      <p:cBhvr>
                                        <p:cTn id="70"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36" grpId="0" bldLvl="0" animBg="1"/>
      <p:bldP spid="6" grpId="0" animBg="1"/>
      <p:bldP spid="13" grpId="0" bldLvl="0" animBg="1"/>
      <p:bldP spid="14" grpId="0" animBg="1"/>
      <p:bldP spid="16" grpId="0" bldLvl="0" animBg="1"/>
      <p:bldP spid="17" grpId="0" animBg="1"/>
      <p:bldP spid="18" grpId="0" bldLvl="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timg (1)"/>
          <p:cNvPicPr>
            <a:picLocks noChangeAspect="1"/>
          </p:cNvPicPr>
          <p:nvPr/>
        </p:nvPicPr>
        <p:blipFill>
          <a:blip r:embed="rId1"/>
          <a:stretch>
            <a:fillRect/>
          </a:stretch>
        </p:blipFill>
        <p:spPr>
          <a:xfrm>
            <a:off x="1905" y="1905"/>
            <a:ext cx="9156700" cy="5149850"/>
          </a:xfrm>
          <a:prstGeom prst="rect">
            <a:avLst/>
          </a:prstGeom>
        </p:spPr>
      </p:pic>
      <p:sp>
        <p:nvSpPr>
          <p:cNvPr id="13" name="文本框 5"/>
          <p:cNvSpPr txBox="1">
            <a:spLocks noChangeArrowheads="1"/>
          </p:cNvSpPr>
          <p:nvPr/>
        </p:nvSpPr>
        <p:spPr bwMode="auto">
          <a:xfrm>
            <a:off x="-879770" y="670090"/>
            <a:ext cx="5567265" cy="2492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6" tIns="45712" rIns="91426" bIns="45712">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6000" dirty="0" smtClean="0">
                <a:solidFill>
                  <a:srgbClr val="FFC000"/>
                </a:solidFill>
                <a:latin typeface="Modern No. 20" pitchFamily="18" charset="0"/>
                <a:ea typeface="微软雅黑" panose="020B0503020204020204" pitchFamily="34" charset="-122"/>
              </a:rPr>
              <a:t>PART </a:t>
            </a:r>
            <a:endParaRPr lang="en-US" altLang="zh-CN" sz="6000" dirty="0" smtClean="0">
              <a:solidFill>
                <a:srgbClr val="FFC000"/>
              </a:solidFill>
              <a:latin typeface="Modern No. 20" pitchFamily="18" charset="0"/>
              <a:ea typeface="微软雅黑" panose="020B0503020204020204" pitchFamily="34" charset="-122"/>
            </a:endParaRPr>
          </a:p>
          <a:p>
            <a:pPr algn="ctr" fontAlgn="base">
              <a:spcBef>
                <a:spcPct val="0"/>
              </a:spcBef>
              <a:spcAft>
                <a:spcPct val="0"/>
              </a:spcAft>
              <a:defRPr/>
            </a:pPr>
            <a:r>
              <a:rPr lang="en-US" altLang="zh-CN" sz="9600" dirty="0" smtClean="0">
                <a:solidFill>
                  <a:srgbClr val="FFC000"/>
                </a:solidFill>
                <a:latin typeface="Modern No. 20" pitchFamily="18" charset="0"/>
                <a:ea typeface="微软雅黑" panose="020B0503020204020204" pitchFamily="34" charset="-122"/>
              </a:rPr>
              <a:t>01</a:t>
            </a:r>
            <a:endParaRPr lang="zh-CN" altLang="en-US" sz="9600" dirty="0">
              <a:solidFill>
                <a:srgbClr val="FFC000"/>
              </a:solidFill>
              <a:latin typeface="Modern No. 20" pitchFamily="18" charset="0"/>
              <a:ea typeface="微软雅黑" panose="020B0503020204020204" pitchFamily="34" charset="-122"/>
            </a:endParaRPr>
          </a:p>
        </p:txBody>
      </p:sp>
      <p:cxnSp>
        <p:nvCxnSpPr>
          <p:cNvPr id="6" name="直接连接符 5"/>
          <p:cNvCxnSpPr/>
          <p:nvPr/>
        </p:nvCxnSpPr>
        <p:spPr>
          <a:xfrm flipH="1">
            <a:off x="516203" y="3226169"/>
            <a:ext cx="285479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57147" y="3381498"/>
            <a:ext cx="1145540" cy="372110"/>
          </a:xfrm>
          <a:prstGeom prst="rect">
            <a:avLst/>
          </a:prstGeom>
          <a:effectLst/>
        </p:spPr>
        <p:txBody>
          <a:bodyPr wrap="none" lIns="65023" tIns="32511" rIns="65023" bIns="32511">
            <a:spAutoFit/>
          </a:bodyPr>
          <a:lstStyle/>
          <a:p>
            <a:pPr fontAlgn="auto">
              <a:spcBef>
                <a:spcPts val="0"/>
              </a:spcBef>
              <a:spcAft>
                <a:spcPts val="0"/>
              </a:spcAft>
              <a:defRPr/>
            </a:pPr>
            <a:r>
              <a:rPr lang="zh-CN" sz="2000" b="1" dirty="0" smtClean="0">
                <a:solidFill>
                  <a:schemeClr val="bg1"/>
                </a:solidFill>
                <a:latin typeface="Franklin Gothic Medium" panose="020B0603020102020204" pitchFamily="34" charset="0"/>
                <a:ea typeface="微软雅黑" panose="020B0503020204020204" pitchFamily="34" charset="-122"/>
              </a:rPr>
              <a:t>游戏简介</a:t>
            </a:r>
            <a:endParaRPr lang="zh-CN" sz="2000" b="1" dirty="0">
              <a:solidFill>
                <a:schemeClr val="bg1"/>
              </a:solidFill>
              <a:latin typeface="Franklin Gothic Medium" panose="020B0603020102020204" pitchFamily="34" charset="0"/>
              <a:ea typeface="微软雅黑" panose="020B0503020204020204" pitchFamily="34" charset="-122"/>
            </a:endParaRPr>
          </a:p>
        </p:txBody>
      </p:sp>
      <p:cxnSp>
        <p:nvCxnSpPr>
          <p:cNvPr id="12" name="直接连接符 11"/>
          <p:cNvCxnSpPr/>
          <p:nvPr/>
        </p:nvCxnSpPr>
        <p:spPr>
          <a:xfrm flipH="1">
            <a:off x="516203" y="3908557"/>
            <a:ext cx="285479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withEffect">
                                  <p:stCondLst>
                                    <p:cond delay="0"/>
                                  </p:stCondLst>
                                  <p:iterate type="lt">
                                    <p:tmPct val="50000"/>
                                  </p:iterate>
                                  <p:childTnLst>
                                    <p:set>
                                      <p:cBhvr>
                                        <p:cTn id="6" dur="1" fill="hold">
                                          <p:stCondLst>
                                            <p:cond delay="0"/>
                                          </p:stCondLst>
                                        </p:cTn>
                                        <p:tgtEl>
                                          <p:spTgt spid="13"/>
                                        </p:tgtEl>
                                        <p:attrNameLst>
                                          <p:attrName>style.visibility</p:attrName>
                                        </p:attrNameLst>
                                      </p:cBhvr>
                                      <p:to>
                                        <p:strVal val="visible"/>
                                      </p:to>
                                    </p:set>
                                    <p:set>
                                      <p:cBhvr>
                                        <p:cTn id="7" dur="227" fill="hold">
                                          <p:stCondLst>
                                            <p:cond delay="0"/>
                                          </p:stCondLst>
                                        </p:cTn>
                                        <p:tgtEl>
                                          <p:spTgt spid="13"/>
                                        </p:tgtEl>
                                        <p:attrNameLst>
                                          <p:attrName>style.rotation</p:attrName>
                                        </p:attrNameLst>
                                      </p:cBhvr>
                                      <p:to>
                                        <p:strVal val="-45.0"/>
                                      </p:to>
                                    </p:set>
                                    <p:anim calcmode="lin" valueType="num">
                                      <p:cBhvr>
                                        <p:cTn id="8" dur="227" fill="hold">
                                          <p:stCondLst>
                                            <p:cond delay="227"/>
                                          </p:stCondLst>
                                        </p:cTn>
                                        <p:tgtEl>
                                          <p:spTgt spid="13"/>
                                        </p:tgtEl>
                                        <p:attrNameLst>
                                          <p:attrName>style.rotation</p:attrName>
                                        </p:attrNameLst>
                                      </p:cBhvr>
                                      <p:tavLst>
                                        <p:tav tm="0">
                                          <p:val>
                                            <p:fltVal val="-45"/>
                                          </p:val>
                                        </p:tav>
                                        <p:tav tm="69900">
                                          <p:val>
                                            <p:fltVal val="45"/>
                                          </p:val>
                                        </p:tav>
                                        <p:tav tm="100000">
                                          <p:val>
                                            <p:fltVal val="0"/>
                                          </p:val>
                                        </p:tav>
                                      </p:tavLst>
                                    </p:anim>
                                    <p:anim calcmode="lin" valueType="num">
                                      <p:cBhvr>
                                        <p:cTn id="9" dur="227" fill="hold">
                                          <p:stCondLst>
                                            <p:cond delay="0"/>
                                          </p:stCondLst>
                                        </p:cTn>
                                        <p:tgtEl>
                                          <p:spTgt spid="13"/>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7"/>
                                          </p:stCondLst>
                                        </p:cTn>
                                        <p:tgtEl>
                                          <p:spTgt spid="13"/>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13"/>
                                        </p:tgtEl>
                                        <p:attrNameLst>
                                          <p:attrName>ppt_y</p:attrName>
                                        </p:attrNameLst>
                                      </p:cBhvr>
                                      <p:tavLst>
                                        <p:tav tm="0">
                                          <p:val>
                                            <p:strVal val="#ppt_y-(0.354*#ppt_w-0.172*#ppt_h)"/>
                                          </p:val>
                                        </p:tav>
                                        <p:tav tm="100000">
                                          <p:val>
                                            <p:strVal val="#ppt_y"/>
                                          </p:val>
                                        </p:tav>
                                      </p:tavLst>
                                    </p:anim>
                                  </p:childTnLst>
                                </p:cTn>
                              </p:par>
                              <p:par>
                                <p:cTn id="12" presetID="6" presetClass="entr" presetSubtype="16"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circle(in)">
                                      <p:cBhvr>
                                        <p:cTn id="14" dur="10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par>
                                <p:cTn id="20" presetID="6" presetClass="entr" presetSubtype="16"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circle(in)">
                                      <p:cBhvr>
                                        <p:cTn id="2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b="6600"/>
          <a:stretch>
            <a:fillRect/>
          </a:stretch>
        </p:blipFill>
        <p:spPr>
          <a:xfrm>
            <a:off x="0" y="0"/>
            <a:ext cx="9144000" cy="5143500"/>
          </a:xfrm>
          <a:prstGeom prst="rect">
            <a:avLst/>
          </a:prstGeom>
        </p:spPr>
      </p:pic>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80" y="27296"/>
            <a:ext cx="6275070" cy="5143500"/>
          </a:xfrm>
          <a:prstGeom prst="rect">
            <a:avLst/>
          </a:prstGeom>
        </p:spPr>
      </p:pic>
      <p:sp>
        <p:nvSpPr>
          <p:cNvPr id="2" name="矩形 1"/>
          <p:cNvSpPr/>
          <p:nvPr/>
        </p:nvSpPr>
        <p:spPr>
          <a:xfrm>
            <a:off x="7533562" y="0"/>
            <a:ext cx="1487607" cy="2320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延期 3"/>
          <p:cNvSpPr/>
          <p:nvPr/>
        </p:nvSpPr>
        <p:spPr>
          <a:xfrm rot="5400000">
            <a:off x="7622274" y="225188"/>
            <a:ext cx="1310185" cy="1487607"/>
          </a:xfrm>
          <a:prstGeom prst="flowChartDelay">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7715077" y="559511"/>
            <a:ext cx="1097280" cy="368300"/>
          </a:xfrm>
          <a:prstGeom prst="rect">
            <a:avLst/>
          </a:prstGeom>
        </p:spPr>
        <p:txBody>
          <a:bodyPr wrap="none">
            <a:spAutoFit/>
          </a:bodyPr>
          <a:lstStyle/>
          <a:p>
            <a:pPr algn="ctr" defTabSz="1087755"/>
            <a:r>
              <a:rPr lang="zh-CN" sz="1800" b="1" dirty="0">
                <a:latin typeface="微软雅黑" panose="020B0503020204020204" pitchFamily="34" charset="-122"/>
                <a:ea typeface="微软雅黑" panose="020B0503020204020204" pitchFamily="34" charset="-122"/>
                <a:cs typeface="Open Sans" pitchFamily="34" charset="0"/>
              </a:rPr>
              <a:t>游戏简介</a:t>
            </a:r>
            <a:endParaRPr lang="zh-CN" sz="1800" b="1" dirty="0">
              <a:latin typeface="微软雅黑" panose="020B0503020204020204" pitchFamily="34" charset="-122"/>
              <a:ea typeface="微软雅黑" panose="020B0503020204020204" pitchFamily="34" charset="-122"/>
              <a:cs typeface="Open Sans" pitchFamily="34" charset="0"/>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275070" cy="5143500"/>
          </a:xfrm>
          <a:prstGeom prst="rect">
            <a:avLst/>
          </a:prstGeom>
        </p:spPr>
      </p:pic>
      <p:sp>
        <p:nvSpPr>
          <p:cNvPr id="9" name="Text Box 10"/>
          <p:cNvSpPr txBox="1">
            <a:spLocks noChangeArrowheads="1"/>
          </p:cNvSpPr>
          <p:nvPr/>
        </p:nvSpPr>
        <p:spPr bwMode="auto">
          <a:xfrm>
            <a:off x="431437" y="965599"/>
            <a:ext cx="3214098" cy="1522730"/>
          </a:xfrm>
          <a:prstGeom prst="rect">
            <a:avLst/>
          </a:prstGeom>
          <a:noFill/>
          <a:ln w="9525">
            <a:noFill/>
            <a:miter lim="800000"/>
          </a:ln>
        </p:spPr>
        <p:txBody>
          <a:bodyPr wrap="square" lIns="45720" tIns="22860" rIns="45720" bIns="22860">
            <a:spAutoFit/>
          </a:bodyPr>
          <a:lstStyle/>
          <a:p>
            <a:pPr defTabSz="1087755">
              <a:lnSpc>
                <a:spcPct val="150000"/>
              </a:lnSpc>
            </a:pPr>
            <a:r>
              <a:rPr lang="zh-CN" sz="1600" dirty="0" smtClean="0">
                <a:latin typeface="微软雅黑" panose="020B0503020204020204" pitchFamily="34" charset="-122"/>
                <a:ea typeface="微软雅黑" panose="020B0503020204020204" pitchFamily="34" charset="-122"/>
                <a:cs typeface="Open Sans" pitchFamily="34" charset="0"/>
              </a:rPr>
              <a:t>游戏中，玩家将扮演一位军师，辅佐公主进行战斗，通过对沙盘的运营来使己方军队的战斗力达到最大值，从而击败敌人</a:t>
            </a:r>
            <a:endParaRPr lang="zh-CN" sz="1600" dirty="0">
              <a:latin typeface="微软雅黑" panose="020B0503020204020204" pitchFamily="34" charset="-122"/>
              <a:ea typeface="微软雅黑" panose="020B0503020204020204" pitchFamily="34" charset="-122"/>
              <a:cs typeface="Open Sans"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41" presetClass="entr" presetSubtype="0" fill="hold" grpId="0" nodeType="withEffect">
                                  <p:stCondLst>
                                    <p:cond delay="0"/>
                                  </p:stCondLst>
                                  <p:iterate type="lt">
                                    <p:tmPct val="10000"/>
                                  </p:iterate>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5"/>
                                        </p:tgtEl>
                                        <p:attrNameLst>
                                          <p:attrName>ppt_y</p:attrName>
                                        </p:attrNameLst>
                                      </p:cBhvr>
                                      <p:tavLst>
                                        <p:tav tm="0">
                                          <p:val>
                                            <p:strVal val="#ppt_y"/>
                                          </p:val>
                                        </p:tav>
                                        <p:tav tm="100000">
                                          <p:val>
                                            <p:strVal val="#ppt_y"/>
                                          </p:val>
                                        </p:tav>
                                      </p:tavLst>
                                    </p:anim>
                                    <p:anim calcmode="lin" valueType="num">
                                      <p:cBhvr>
                                        <p:cTn id="15"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5"/>
                                        </p:tgtEl>
                                      </p:cBhvr>
                                    </p:animEffect>
                                  </p:childTnLst>
                                </p:cTn>
                              </p:par>
                              <p:par>
                                <p:cTn id="18" presetID="21" presetClass="entr" presetSubtype="1"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heel(1)">
                                      <p:cBhvr>
                                        <p:cTn id="20" dur="750"/>
                                        <p:tgtEl>
                                          <p:spTgt spid="6"/>
                                        </p:tgtEl>
                                      </p:cBhvr>
                                    </p:animEffect>
                                  </p:childTnLst>
                                </p:cTn>
                              </p:par>
                              <p:par>
                                <p:cTn id="21" presetID="21" presetClass="entr" presetSubtype="1"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heel(1)">
                                      <p:cBhvr>
                                        <p:cTn id="23" dur="750"/>
                                        <p:tgtEl>
                                          <p:spTgt spid="10"/>
                                        </p:tgtEl>
                                      </p:cBhvr>
                                    </p:animEffect>
                                  </p:childTnLst>
                                </p:cTn>
                              </p:par>
                              <p:par>
                                <p:cTn id="24" presetID="21" presetClass="entr" presetSubtype="1"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heel(1)">
                                      <p:cBhvr>
                                        <p:cTn id="26" dur="2000"/>
                                        <p:tgtEl>
                                          <p:spTgt spid="7"/>
                                        </p:tgtEl>
                                      </p:cBhvr>
                                    </p:animEffect>
                                  </p:childTnLst>
                                </p:cTn>
                              </p:par>
                            </p:childTnLst>
                          </p:cTn>
                        </p:par>
                        <p:par>
                          <p:cTn id="27" fill="hold">
                            <p:stCondLst>
                              <p:cond delay="0"/>
                            </p:stCondLst>
                            <p:childTnLst>
                              <p:par>
                                <p:cTn id="28" presetID="53" presetClass="entr" presetSubtype="16"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p:cTn id="30" dur="500" fill="hold"/>
                                        <p:tgtEl>
                                          <p:spTgt spid="9"/>
                                        </p:tgtEl>
                                        <p:attrNameLst>
                                          <p:attrName>ppt_w</p:attrName>
                                        </p:attrNameLst>
                                      </p:cBhvr>
                                      <p:tavLst>
                                        <p:tav tm="0">
                                          <p:val>
                                            <p:fltVal val="0"/>
                                          </p:val>
                                        </p:tav>
                                        <p:tav tm="100000">
                                          <p:val>
                                            <p:strVal val="#ppt_w"/>
                                          </p:val>
                                        </p:tav>
                                      </p:tavLst>
                                    </p:anim>
                                    <p:anim calcmode="lin" valueType="num">
                                      <p:cBhvr>
                                        <p:cTn id="31" dur="500" fill="hold"/>
                                        <p:tgtEl>
                                          <p:spTgt spid="9"/>
                                        </p:tgtEl>
                                        <p:attrNameLst>
                                          <p:attrName>ppt_h</p:attrName>
                                        </p:attrNameLst>
                                      </p:cBhvr>
                                      <p:tavLst>
                                        <p:tav tm="0">
                                          <p:val>
                                            <p:fltVal val="0"/>
                                          </p:val>
                                        </p:tav>
                                        <p:tav tm="100000">
                                          <p:val>
                                            <p:strVal val="#ppt_h"/>
                                          </p:val>
                                        </p:tav>
                                      </p:tavLst>
                                    </p:anim>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timg (1)"/>
          <p:cNvPicPr>
            <a:picLocks noChangeAspect="1"/>
          </p:cNvPicPr>
          <p:nvPr/>
        </p:nvPicPr>
        <p:blipFill>
          <a:blip r:embed="rId1"/>
          <a:stretch>
            <a:fillRect/>
          </a:stretch>
        </p:blipFill>
        <p:spPr>
          <a:xfrm>
            <a:off x="1905" y="1905"/>
            <a:ext cx="9156700" cy="5149850"/>
          </a:xfrm>
          <a:prstGeom prst="rect">
            <a:avLst/>
          </a:prstGeom>
        </p:spPr>
      </p:pic>
      <p:sp>
        <p:nvSpPr>
          <p:cNvPr id="9" name="文本框 5"/>
          <p:cNvSpPr txBox="1">
            <a:spLocks noChangeArrowheads="1"/>
          </p:cNvSpPr>
          <p:nvPr/>
        </p:nvSpPr>
        <p:spPr bwMode="auto">
          <a:xfrm>
            <a:off x="-879770" y="670090"/>
            <a:ext cx="5567265" cy="2492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6" tIns="45712" rIns="91426" bIns="45712">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6000" dirty="0" smtClean="0">
                <a:solidFill>
                  <a:srgbClr val="FFC000"/>
                </a:solidFill>
                <a:latin typeface="Modern No. 20" pitchFamily="18" charset="0"/>
                <a:ea typeface="微软雅黑" panose="020B0503020204020204" pitchFamily="34" charset="-122"/>
              </a:rPr>
              <a:t>PART </a:t>
            </a:r>
            <a:endParaRPr lang="en-US" altLang="zh-CN" sz="6000" dirty="0" smtClean="0">
              <a:solidFill>
                <a:srgbClr val="FFC000"/>
              </a:solidFill>
              <a:latin typeface="Modern No. 20" pitchFamily="18" charset="0"/>
              <a:ea typeface="微软雅黑" panose="020B0503020204020204" pitchFamily="34" charset="-122"/>
            </a:endParaRPr>
          </a:p>
          <a:p>
            <a:pPr algn="ctr" fontAlgn="base">
              <a:spcBef>
                <a:spcPct val="0"/>
              </a:spcBef>
              <a:spcAft>
                <a:spcPct val="0"/>
              </a:spcAft>
              <a:defRPr/>
            </a:pPr>
            <a:r>
              <a:rPr lang="en-US" altLang="zh-CN" sz="9600" dirty="0" smtClean="0">
                <a:solidFill>
                  <a:srgbClr val="FFC000"/>
                </a:solidFill>
                <a:latin typeface="Modern No. 20" pitchFamily="18" charset="0"/>
                <a:ea typeface="微软雅黑" panose="020B0503020204020204" pitchFamily="34" charset="-122"/>
              </a:rPr>
              <a:t>02</a:t>
            </a:r>
            <a:endParaRPr lang="zh-CN" altLang="en-US" sz="9600" dirty="0">
              <a:solidFill>
                <a:srgbClr val="FFC000"/>
              </a:solidFill>
              <a:latin typeface="Modern No. 20" pitchFamily="18" charset="0"/>
              <a:ea typeface="微软雅黑" panose="020B0503020204020204" pitchFamily="34" charset="-122"/>
            </a:endParaRPr>
          </a:p>
        </p:txBody>
      </p:sp>
      <p:cxnSp>
        <p:nvCxnSpPr>
          <p:cNvPr id="16" name="直接连接符 15"/>
          <p:cNvCxnSpPr/>
          <p:nvPr/>
        </p:nvCxnSpPr>
        <p:spPr>
          <a:xfrm flipH="1">
            <a:off x="516203" y="3226169"/>
            <a:ext cx="285479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57147" y="3381498"/>
            <a:ext cx="1145540" cy="372110"/>
          </a:xfrm>
          <a:prstGeom prst="rect">
            <a:avLst/>
          </a:prstGeom>
          <a:effectLst/>
        </p:spPr>
        <p:txBody>
          <a:bodyPr wrap="none" lIns="65023" tIns="32511" rIns="65023" bIns="32511">
            <a:spAutoFit/>
          </a:bodyPr>
          <a:lstStyle/>
          <a:p>
            <a:pPr fontAlgn="auto">
              <a:spcBef>
                <a:spcPts val="0"/>
              </a:spcBef>
              <a:spcAft>
                <a:spcPts val="0"/>
              </a:spcAft>
              <a:defRPr/>
            </a:pPr>
            <a:r>
              <a:rPr lang="zh-CN" sz="2000" b="1" dirty="0" smtClean="0">
                <a:solidFill>
                  <a:schemeClr val="bg1"/>
                </a:solidFill>
                <a:latin typeface="Franklin Gothic Medium" panose="020B0603020102020204" pitchFamily="34" charset="0"/>
                <a:ea typeface="微软雅黑" panose="020B0503020204020204" pitchFamily="34" charset="-122"/>
              </a:rPr>
              <a:t>背景故事</a:t>
            </a:r>
            <a:endParaRPr lang="zh-CN" sz="2000" b="1" dirty="0">
              <a:solidFill>
                <a:schemeClr val="bg1"/>
              </a:solidFill>
              <a:latin typeface="Franklin Gothic Medium" panose="020B0603020102020204" pitchFamily="34" charset="0"/>
              <a:ea typeface="微软雅黑" panose="020B0503020204020204" pitchFamily="34" charset="-122"/>
            </a:endParaRPr>
          </a:p>
        </p:txBody>
      </p:sp>
      <p:cxnSp>
        <p:nvCxnSpPr>
          <p:cNvPr id="18" name="直接连接符 17"/>
          <p:cNvCxnSpPr/>
          <p:nvPr/>
        </p:nvCxnSpPr>
        <p:spPr>
          <a:xfrm flipH="1">
            <a:off x="516203" y="3908557"/>
            <a:ext cx="285479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withEffect">
                                  <p:stCondLst>
                                    <p:cond delay="0"/>
                                  </p:stCondLst>
                                  <p:iterate type="lt">
                                    <p:tmPct val="50000"/>
                                  </p:iterate>
                                  <p:childTnLst>
                                    <p:set>
                                      <p:cBhvr>
                                        <p:cTn id="6" dur="1" fill="hold">
                                          <p:stCondLst>
                                            <p:cond delay="0"/>
                                          </p:stCondLst>
                                        </p:cTn>
                                        <p:tgtEl>
                                          <p:spTgt spid="9"/>
                                        </p:tgtEl>
                                        <p:attrNameLst>
                                          <p:attrName>style.visibility</p:attrName>
                                        </p:attrNameLst>
                                      </p:cBhvr>
                                      <p:to>
                                        <p:strVal val="visible"/>
                                      </p:to>
                                    </p:set>
                                    <p:set>
                                      <p:cBhvr>
                                        <p:cTn id="7" dur="227" fill="hold">
                                          <p:stCondLst>
                                            <p:cond delay="0"/>
                                          </p:stCondLst>
                                        </p:cTn>
                                        <p:tgtEl>
                                          <p:spTgt spid="9"/>
                                        </p:tgtEl>
                                        <p:attrNameLst>
                                          <p:attrName>style.rotation</p:attrName>
                                        </p:attrNameLst>
                                      </p:cBhvr>
                                      <p:to>
                                        <p:strVal val="-45.0"/>
                                      </p:to>
                                    </p:set>
                                    <p:anim calcmode="lin" valueType="num">
                                      <p:cBhvr>
                                        <p:cTn id="8" dur="227" fill="hold">
                                          <p:stCondLst>
                                            <p:cond delay="227"/>
                                          </p:stCondLst>
                                        </p:cTn>
                                        <p:tgtEl>
                                          <p:spTgt spid="9"/>
                                        </p:tgtEl>
                                        <p:attrNameLst>
                                          <p:attrName>style.rotation</p:attrName>
                                        </p:attrNameLst>
                                      </p:cBhvr>
                                      <p:tavLst>
                                        <p:tav tm="0">
                                          <p:val>
                                            <p:fltVal val="-45"/>
                                          </p:val>
                                        </p:tav>
                                        <p:tav tm="69900">
                                          <p:val>
                                            <p:fltVal val="45"/>
                                          </p:val>
                                        </p:tav>
                                        <p:tav tm="100000">
                                          <p:val>
                                            <p:fltVal val="0"/>
                                          </p:val>
                                        </p:tav>
                                      </p:tavLst>
                                    </p:anim>
                                    <p:anim calcmode="lin" valueType="num">
                                      <p:cBhvr>
                                        <p:cTn id="9" dur="227" fill="hold">
                                          <p:stCondLst>
                                            <p:cond delay="0"/>
                                          </p:stCondLst>
                                        </p:cTn>
                                        <p:tgtEl>
                                          <p:spTgt spid="9"/>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7"/>
                                          </p:stCondLst>
                                        </p:cTn>
                                        <p:tgtEl>
                                          <p:spTgt spid="9"/>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9"/>
                                        </p:tgtEl>
                                        <p:attrNameLst>
                                          <p:attrName>ppt_y</p:attrName>
                                        </p:attrNameLst>
                                      </p:cBhvr>
                                      <p:tavLst>
                                        <p:tav tm="0">
                                          <p:val>
                                            <p:strVal val="#ppt_y-(0.354*#ppt_w-0.172*#ppt_h)"/>
                                          </p:val>
                                        </p:tav>
                                        <p:tav tm="100000">
                                          <p:val>
                                            <p:strVal val="#ppt_y"/>
                                          </p:val>
                                        </p:tav>
                                      </p:tavLst>
                                    </p:anim>
                                  </p:childTnLst>
                                </p:cTn>
                              </p:par>
                              <p:par>
                                <p:cTn id="12" presetID="6" presetClass="entr" presetSubtype="16"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circle(in)">
                                      <p:cBhvr>
                                        <p:cTn id="14" dur="1000"/>
                                        <p:tgtEl>
                                          <p:spTgt spid="1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750" fill="hold"/>
                                        <p:tgtEl>
                                          <p:spTgt spid="17"/>
                                        </p:tgtEl>
                                        <p:attrNameLst>
                                          <p:attrName>ppt_w</p:attrName>
                                        </p:attrNameLst>
                                      </p:cBhvr>
                                      <p:tavLst>
                                        <p:tav tm="0">
                                          <p:val>
                                            <p:fltVal val="0"/>
                                          </p:val>
                                        </p:tav>
                                        <p:tav tm="100000">
                                          <p:val>
                                            <p:strVal val="#ppt_w"/>
                                          </p:val>
                                        </p:tav>
                                      </p:tavLst>
                                    </p:anim>
                                    <p:anim calcmode="lin" valueType="num">
                                      <p:cBhvr>
                                        <p:cTn id="18" dur="750" fill="hold"/>
                                        <p:tgtEl>
                                          <p:spTgt spid="17"/>
                                        </p:tgtEl>
                                        <p:attrNameLst>
                                          <p:attrName>ppt_h</p:attrName>
                                        </p:attrNameLst>
                                      </p:cBhvr>
                                      <p:tavLst>
                                        <p:tav tm="0">
                                          <p:val>
                                            <p:fltVal val="0"/>
                                          </p:val>
                                        </p:tav>
                                        <p:tav tm="100000">
                                          <p:val>
                                            <p:strVal val="#ppt_h"/>
                                          </p:val>
                                        </p:tav>
                                      </p:tavLst>
                                    </p:anim>
                                    <p:animEffect transition="in" filter="fade">
                                      <p:cBhvr>
                                        <p:cTn id="19" dur="750"/>
                                        <p:tgtEl>
                                          <p:spTgt spid="17"/>
                                        </p:tgtEl>
                                      </p:cBhvr>
                                    </p:animEffect>
                                  </p:childTnLst>
                                </p:cTn>
                              </p:par>
                              <p:par>
                                <p:cTn id="20" presetID="6" presetClass="entr" presetSubtype="16"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circle(in)">
                                      <p:cBhvr>
                                        <p:cTn id="22"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timg (4)"/>
          <p:cNvPicPr>
            <a:picLocks noChangeAspect="1"/>
          </p:cNvPicPr>
          <p:nvPr/>
        </p:nvPicPr>
        <p:blipFill>
          <a:blip r:embed="rId1"/>
          <a:stretch>
            <a:fillRect/>
          </a:stretch>
        </p:blipFill>
        <p:spPr>
          <a:xfrm>
            <a:off x="-3810" y="-12065"/>
            <a:ext cx="9164955" cy="5148580"/>
          </a:xfrm>
          <a:prstGeom prst="rect">
            <a:avLst/>
          </a:prstGeom>
        </p:spPr>
      </p:pic>
      <p:sp>
        <p:nvSpPr>
          <p:cNvPr id="100" name="文本框 99"/>
          <p:cNvSpPr txBox="1"/>
          <p:nvPr/>
        </p:nvSpPr>
        <p:spPr>
          <a:xfrm>
            <a:off x="1340485" y="1111568"/>
            <a:ext cx="5080000" cy="1760855"/>
          </a:xfrm>
          <a:prstGeom prst="rect">
            <a:avLst/>
          </a:prstGeom>
          <a:noFill/>
          <a:ln w="9525">
            <a:noFill/>
          </a:ln>
        </p:spPr>
        <p:txBody>
          <a:bodyPr>
            <a:spAutoFit/>
          </a:bodyPr>
          <a:p>
            <a:pPr indent="266700"/>
            <a:r>
              <a:rPr lang="zh-CN" sz="1050" b="0">
                <a:latin typeface="Calibri" panose="020F0502020204030204" pitchFamily="34" charset="0"/>
                <a:ea typeface="宋体" panose="02010600030101010101" pitchFamily="2" charset="-122"/>
              </a:rPr>
              <a:t>距今不算非常久远的时代，先王的生日宴会上，当时还只是公主的她顽皮地想偷看自己的父亲在和叔叔单独在后花园里讨论什么，看到的却是自己的父亲被叔叔残忍地杀害，王宫大乱，亲王宣称是公主杀害了国王，并扬言要捉拿公主，无奈，</a:t>
            </a:r>
            <a:r>
              <a:rPr lang="en-US" sz="1050" b="0">
                <a:latin typeface="Calibri" panose="020F0502020204030204" pitchFamily="34" charset="0"/>
                <a:ea typeface="宋体" panose="02010600030101010101" pitchFamily="2" charset="-122"/>
                <a:cs typeface="Times New Roman" panose="02020603050405020304" charset="0"/>
              </a:rPr>
              <a:t>15</a:t>
            </a:r>
            <a:r>
              <a:rPr lang="zh-CN" sz="1050" b="0">
                <a:latin typeface="Calibri" panose="020F0502020204030204" pitchFamily="34" charset="0"/>
                <a:ea typeface="宋体" panose="02010600030101010101" pitchFamily="2" charset="-122"/>
              </a:rPr>
              <a:t>岁的公主只能带着一些拥护自己的亲卫队离开了皇宫，亲王的羽翼也追出了王宫。公主要面对的不止是自己心中的血和泪，还要面对现实的大量追兵，这时，一个来自东方的神秘的军师，出现在了公主身边，帮助公主化险为夷，揭开自己父亲被害的真相。在很多年后的今天，后人评论这段历史，有人说，这是一个杀戮和仁慈的故事，也有人说，这是一个欺骗与背叛的故事，但是，或许只有那个公主知道，这是那个军师运筹帷幄，用兵如神的故事。</a:t>
            </a:r>
            <a:endParaRPr lang="zh-CN" sz="750" b="1">
              <a:latin typeface="Calibri" panose="020F0502020204030204" pitchFamily="34" charset="0"/>
              <a:ea typeface="宋体" panose="02010600030101010101" pitchFamily="2" charset="-122"/>
              <a:cs typeface="Times New Roman" panose="02020603050405020304" charset="0"/>
            </a:endParaRPr>
          </a:p>
          <a:p>
            <a:endParaRPr lang="zh-CN" altLang="en-US"/>
          </a:p>
        </p:txBody>
      </p:sp>
      <p:sp>
        <p:nvSpPr>
          <p:cNvPr id="4" name="文本框 3"/>
          <p:cNvSpPr txBox="1"/>
          <p:nvPr/>
        </p:nvSpPr>
        <p:spPr>
          <a:xfrm>
            <a:off x="2526030" y="3949700"/>
            <a:ext cx="4105910" cy="252730"/>
          </a:xfrm>
          <a:prstGeom prst="rect">
            <a:avLst/>
          </a:prstGeom>
          <a:noFill/>
          <a:ln w="9525">
            <a:noFill/>
          </a:ln>
        </p:spPr>
        <p:txBody>
          <a:bodyPr wrap="square">
            <a:spAutoFit/>
          </a:bodyPr>
          <a:p>
            <a:pPr indent="266700"/>
            <a:r>
              <a:rPr sz="1050" b="0">
                <a:latin typeface="Calibri" panose="020F0502020204030204" pitchFamily="34" charset="0"/>
                <a:ea typeface="宋体" panose="02010600030101010101" pitchFamily="2" charset="-122"/>
              </a:rPr>
              <a:t>——</a:t>
            </a:r>
            <a:r>
              <a:rPr sz="1050" b="1">
                <a:latin typeface="Calibri" panose="020F0502020204030204" pitchFamily="34" charset="0"/>
                <a:ea typeface="宋体" panose="02010600030101010101" pitchFamily="2" charset="-122"/>
              </a:rPr>
              <a:t>《圣邪的意志》引言， 太阳帝国北境公爵  帕里奥格列 著</a:t>
            </a:r>
            <a:endParaRPr sz="1050" b="1">
              <a:latin typeface="Calibri" panose="020F050202020403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timg (1)"/>
          <p:cNvPicPr>
            <a:picLocks noChangeAspect="1"/>
          </p:cNvPicPr>
          <p:nvPr/>
        </p:nvPicPr>
        <p:blipFill>
          <a:blip r:embed="rId1"/>
          <a:stretch>
            <a:fillRect/>
          </a:stretch>
        </p:blipFill>
        <p:spPr>
          <a:xfrm>
            <a:off x="1905" y="1905"/>
            <a:ext cx="9156700" cy="5149850"/>
          </a:xfrm>
          <a:prstGeom prst="rect">
            <a:avLst/>
          </a:prstGeom>
        </p:spPr>
      </p:pic>
      <p:sp>
        <p:nvSpPr>
          <p:cNvPr id="9" name="文本框 5"/>
          <p:cNvSpPr txBox="1">
            <a:spLocks noChangeArrowheads="1"/>
          </p:cNvSpPr>
          <p:nvPr/>
        </p:nvSpPr>
        <p:spPr bwMode="auto">
          <a:xfrm>
            <a:off x="-879770" y="670090"/>
            <a:ext cx="5567265" cy="2490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6" tIns="45712" rIns="91426" bIns="45712">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6000" dirty="0" smtClean="0">
                <a:solidFill>
                  <a:srgbClr val="FFC000"/>
                </a:solidFill>
                <a:latin typeface="Modern No. 20" pitchFamily="18" charset="0"/>
                <a:ea typeface="微软雅黑" panose="020B0503020204020204" pitchFamily="34" charset="-122"/>
              </a:rPr>
              <a:t>PART </a:t>
            </a:r>
            <a:endParaRPr lang="en-US" altLang="zh-CN" sz="6000" dirty="0" smtClean="0">
              <a:solidFill>
                <a:srgbClr val="FFC000"/>
              </a:solidFill>
              <a:latin typeface="Modern No. 20" pitchFamily="18" charset="0"/>
              <a:ea typeface="微软雅黑" panose="020B0503020204020204" pitchFamily="34" charset="-122"/>
            </a:endParaRPr>
          </a:p>
          <a:p>
            <a:pPr algn="ctr" fontAlgn="base">
              <a:spcBef>
                <a:spcPct val="0"/>
              </a:spcBef>
              <a:spcAft>
                <a:spcPct val="0"/>
              </a:spcAft>
              <a:defRPr/>
            </a:pPr>
            <a:r>
              <a:rPr lang="en-US" altLang="zh-CN" sz="9600" dirty="0" smtClean="0">
                <a:solidFill>
                  <a:srgbClr val="FFC000"/>
                </a:solidFill>
                <a:latin typeface="Modern No. 20" pitchFamily="18" charset="0"/>
                <a:ea typeface="微软雅黑" panose="020B0503020204020204" pitchFamily="34" charset="-122"/>
              </a:rPr>
              <a:t>03</a:t>
            </a:r>
            <a:endParaRPr lang="zh-CN" altLang="en-US" sz="9600" dirty="0">
              <a:solidFill>
                <a:srgbClr val="FFC000"/>
              </a:solidFill>
              <a:latin typeface="Modern No. 20" pitchFamily="18" charset="0"/>
              <a:ea typeface="微软雅黑" panose="020B0503020204020204" pitchFamily="34" charset="-122"/>
            </a:endParaRPr>
          </a:p>
        </p:txBody>
      </p:sp>
      <p:cxnSp>
        <p:nvCxnSpPr>
          <p:cNvPr id="16" name="直接连接符 15"/>
          <p:cNvCxnSpPr/>
          <p:nvPr/>
        </p:nvCxnSpPr>
        <p:spPr>
          <a:xfrm flipH="1">
            <a:off x="516203" y="3226169"/>
            <a:ext cx="285479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57147" y="3381498"/>
            <a:ext cx="1145540" cy="372110"/>
          </a:xfrm>
          <a:prstGeom prst="rect">
            <a:avLst/>
          </a:prstGeom>
          <a:effectLst/>
        </p:spPr>
        <p:txBody>
          <a:bodyPr wrap="none" lIns="65023" tIns="32511" rIns="65023" bIns="32511">
            <a:spAutoFit/>
          </a:bodyPr>
          <a:lstStyle/>
          <a:p>
            <a:pPr fontAlgn="auto">
              <a:spcBef>
                <a:spcPts val="0"/>
              </a:spcBef>
              <a:spcAft>
                <a:spcPts val="0"/>
              </a:spcAft>
              <a:defRPr/>
            </a:pPr>
            <a:r>
              <a:rPr lang="zh-CN" sz="2000" b="1" dirty="0" smtClean="0">
                <a:solidFill>
                  <a:schemeClr val="bg1"/>
                </a:solidFill>
                <a:latin typeface="Franklin Gothic Medium" panose="020B0603020102020204" pitchFamily="34" charset="0"/>
                <a:ea typeface="微软雅黑" panose="020B0503020204020204" pitchFamily="34" charset="-122"/>
              </a:rPr>
              <a:t>游戏元素</a:t>
            </a:r>
            <a:endParaRPr lang="zh-CN" sz="2000" b="1" dirty="0">
              <a:solidFill>
                <a:schemeClr val="bg1"/>
              </a:solidFill>
              <a:latin typeface="Franklin Gothic Medium" panose="020B0603020102020204" pitchFamily="34" charset="0"/>
              <a:ea typeface="微软雅黑" panose="020B0503020204020204" pitchFamily="34" charset="-122"/>
            </a:endParaRPr>
          </a:p>
        </p:txBody>
      </p:sp>
      <p:cxnSp>
        <p:nvCxnSpPr>
          <p:cNvPr id="18" name="直接连接符 17"/>
          <p:cNvCxnSpPr/>
          <p:nvPr/>
        </p:nvCxnSpPr>
        <p:spPr>
          <a:xfrm flipH="1">
            <a:off x="516203" y="3908557"/>
            <a:ext cx="285479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withEffect">
                                  <p:stCondLst>
                                    <p:cond delay="0"/>
                                  </p:stCondLst>
                                  <p:iterate type="lt">
                                    <p:tmPct val="50000"/>
                                  </p:iterate>
                                  <p:childTnLst>
                                    <p:set>
                                      <p:cBhvr>
                                        <p:cTn id="6" dur="1" fill="hold">
                                          <p:stCondLst>
                                            <p:cond delay="0"/>
                                          </p:stCondLst>
                                        </p:cTn>
                                        <p:tgtEl>
                                          <p:spTgt spid="9"/>
                                        </p:tgtEl>
                                        <p:attrNameLst>
                                          <p:attrName>style.visibility</p:attrName>
                                        </p:attrNameLst>
                                      </p:cBhvr>
                                      <p:to>
                                        <p:strVal val="visible"/>
                                      </p:to>
                                    </p:set>
                                    <p:set>
                                      <p:cBhvr>
                                        <p:cTn id="7" dur="227" fill="hold">
                                          <p:stCondLst>
                                            <p:cond delay="0"/>
                                          </p:stCondLst>
                                        </p:cTn>
                                        <p:tgtEl>
                                          <p:spTgt spid="9"/>
                                        </p:tgtEl>
                                        <p:attrNameLst>
                                          <p:attrName>style.rotation</p:attrName>
                                        </p:attrNameLst>
                                      </p:cBhvr>
                                      <p:to>
                                        <p:strVal val="-45.0"/>
                                      </p:to>
                                    </p:set>
                                    <p:anim calcmode="lin" valueType="num">
                                      <p:cBhvr>
                                        <p:cTn id="8" dur="227" fill="hold">
                                          <p:stCondLst>
                                            <p:cond delay="227"/>
                                          </p:stCondLst>
                                        </p:cTn>
                                        <p:tgtEl>
                                          <p:spTgt spid="9"/>
                                        </p:tgtEl>
                                        <p:attrNameLst>
                                          <p:attrName>style.rotation</p:attrName>
                                        </p:attrNameLst>
                                      </p:cBhvr>
                                      <p:tavLst>
                                        <p:tav tm="0">
                                          <p:val>
                                            <p:fltVal val="-45"/>
                                          </p:val>
                                        </p:tav>
                                        <p:tav tm="69900">
                                          <p:val>
                                            <p:fltVal val="45"/>
                                          </p:val>
                                        </p:tav>
                                        <p:tav tm="100000">
                                          <p:val>
                                            <p:fltVal val="0"/>
                                          </p:val>
                                        </p:tav>
                                      </p:tavLst>
                                    </p:anim>
                                    <p:anim calcmode="lin" valueType="num">
                                      <p:cBhvr>
                                        <p:cTn id="9" dur="227" fill="hold">
                                          <p:stCondLst>
                                            <p:cond delay="0"/>
                                          </p:stCondLst>
                                        </p:cTn>
                                        <p:tgtEl>
                                          <p:spTgt spid="9"/>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7"/>
                                          </p:stCondLst>
                                        </p:cTn>
                                        <p:tgtEl>
                                          <p:spTgt spid="9"/>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9"/>
                                        </p:tgtEl>
                                        <p:attrNameLst>
                                          <p:attrName>ppt_y</p:attrName>
                                        </p:attrNameLst>
                                      </p:cBhvr>
                                      <p:tavLst>
                                        <p:tav tm="0">
                                          <p:val>
                                            <p:strVal val="#ppt_y-(0.354*#ppt_w-0.172*#ppt_h)"/>
                                          </p:val>
                                        </p:tav>
                                        <p:tav tm="100000">
                                          <p:val>
                                            <p:strVal val="#ppt_y"/>
                                          </p:val>
                                        </p:tav>
                                      </p:tavLst>
                                    </p:anim>
                                  </p:childTnLst>
                                </p:cTn>
                              </p:par>
                              <p:par>
                                <p:cTn id="12" presetID="6" presetClass="entr" presetSubtype="16"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circle(in)">
                                      <p:cBhvr>
                                        <p:cTn id="14" dur="1000"/>
                                        <p:tgtEl>
                                          <p:spTgt spid="1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750" fill="hold"/>
                                        <p:tgtEl>
                                          <p:spTgt spid="17"/>
                                        </p:tgtEl>
                                        <p:attrNameLst>
                                          <p:attrName>ppt_w</p:attrName>
                                        </p:attrNameLst>
                                      </p:cBhvr>
                                      <p:tavLst>
                                        <p:tav tm="0">
                                          <p:val>
                                            <p:fltVal val="0"/>
                                          </p:val>
                                        </p:tav>
                                        <p:tav tm="100000">
                                          <p:val>
                                            <p:strVal val="#ppt_w"/>
                                          </p:val>
                                        </p:tav>
                                      </p:tavLst>
                                    </p:anim>
                                    <p:anim calcmode="lin" valueType="num">
                                      <p:cBhvr>
                                        <p:cTn id="18" dur="750" fill="hold"/>
                                        <p:tgtEl>
                                          <p:spTgt spid="17"/>
                                        </p:tgtEl>
                                        <p:attrNameLst>
                                          <p:attrName>ppt_h</p:attrName>
                                        </p:attrNameLst>
                                      </p:cBhvr>
                                      <p:tavLst>
                                        <p:tav tm="0">
                                          <p:val>
                                            <p:fltVal val="0"/>
                                          </p:val>
                                        </p:tav>
                                        <p:tav tm="100000">
                                          <p:val>
                                            <p:strVal val="#ppt_h"/>
                                          </p:val>
                                        </p:tav>
                                      </p:tavLst>
                                    </p:anim>
                                    <p:animEffect transition="in" filter="fade">
                                      <p:cBhvr>
                                        <p:cTn id="19" dur="750"/>
                                        <p:tgtEl>
                                          <p:spTgt spid="17"/>
                                        </p:tgtEl>
                                      </p:cBhvr>
                                    </p:animEffect>
                                  </p:childTnLst>
                                </p:cTn>
                              </p:par>
                              <p:par>
                                <p:cTn id="20" presetID="6" presetClass="entr" presetSubtype="16"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circle(in)">
                                      <p:cBhvr>
                                        <p:cTn id="22"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timg (8)"/>
          <p:cNvPicPr>
            <a:picLocks noChangeAspect="1"/>
          </p:cNvPicPr>
          <p:nvPr/>
        </p:nvPicPr>
        <p:blipFill>
          <a:blip r:embed="rId1"/>
          <a:stretch>
            <a:fillRect/>
          </a:stretch>
        </p:blipFill>
        <p:spPr>
          <a:xfrm>
            <a:off x="3175" y="1905"/>
            <a:ext cx="9137650" cy="5140960"/>
          </a:xfrm>
          <a:prstGeom prst="rect">
            <a:avLst/>
          </a:prstGeom>
        </p:spPr>
      </p:pic>
      <p:sp>
        <p:nvSpPr>
          <p:cNvPr id="62" name="矩形 61"/>
          <p:cNvSpPr/>
          <p:nvPr/>
        </p:nvSpPr>
        <p:spPr>
          <a:xfrm>
            <a:off x="7533562" y="0"/>
            <a:ext cx="1487607" cy="2320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流程图: 延期 62"/>
          <p:cNvSpPr/>
          <p:nvPr/>
        </p:nvSpPr>
        <p:spPr>
          <a:xfrm rot="5400000">
            <a:off x="7622274" y="225188"/>
            <a:ext cx="1310185" cy="1487607"/>
          </a:xfrm>
          <a:prstGeom prst="flowChartDelay">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7715077" y="559511"/>
            <a:ext cx="1097280" cy="645160"/>
          </a:xfrm>
          <a:prstGeom prst="rect">
            <a:avLst/>
          </a:prstGeom>
        </p:spPr>
        <p:txBody>
          <a:bodyPr wrap="none">
            <a:spAutoFit/>
          </a:bodyPr>
          <a:lstStyle/>
          <a:p>
            <a:pPr algn="ctr" defTabSz="1087755"/>
            <a:r>
              <a:rPr lang="zh-CN" sz="1800" b="1" dirty="0">
                <a:latin typeface="微软雅黑" panose="020B0503020204020204" pitchFamily="34" charset="-122"/>
                <a:ea typeface="微软雅黑" panose="020B0503020204020204" pitchFamily="34" charset="-122"/>
                <a:cs typeface="Open Sans" pitchFamily="34" charset="0"/>
              </a:rPr>
              <a:t>游戏元素</a:t>
            </a:r>
            <a:endParaRPr lang="zh-CN" sz="1800" b="1" dirty="0">
              <a:latin typeface="微软雅黑" panose="020B0503020204020204" pitchFamily="34" charset="-122"/>
              <a:ea typeface="微软雅黑" panose="020B0503020204020204" pitchFamily="34" charset="-122"/>
              <a:cs typeface="Open Sans" pitchFamily="34" charset="0"/>
            </a:endParaRPr>
          </a:p>
          <a:p>
            <a:pPr algn="ctr" defTabSz="1087755"/>
            <a:r>
              <a:rPr lang="zh-CN" sz="1800" b="1" dirty="0">
                <a:latin typeface="微软雅黑" panose="020B0503020204020204" pitchFamily="34" charset="-122"/>
                <a:ea typeface="微软雅黑" panose="020B0503020204020204" pitchFamily="34" charset="-122"/>
                <a:cs typeface="Open Sans" pitchFamily="34" charset="0"/>
              </a:rPr>
              <a:t>筹备阶段</a:t>
            </a:r>
            <a:endParaRPr lang="zh-CN" sz="1800" b="1" dirty="0">
              <a:latin typeface="微软雅黑" panose="020B0503020204020204" pitchFamily="34" charset="-122"/>
              <a:ea typeface="微软雅黑" panose="020B0503020204020204" pitchFamily="34" charset="-122"/>
              <a:cs typeface="Open Sans" pitchFamily="34" charset="0"/>
            </a:endParaRPr>
          </a:p>
        </p:txBody>
      </p:sp>
      <p:sp>
        <p:nvSpPr>
          <p:cNvPr id="2" name="矩形 1"/>
          <p:cNvSpPr/>
          <p:nvPr/>
        </p:nvSpPr>
        <p:spPr>
          <a:xfrm>
            <a:off x="3534410" y="412750"/>
            <a:ext cx="2074545" cy="38925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a:t>沙盘</a:t>
            </a:r>
            <a:endParaRPr lang="zh-CN" altLang="en-US"/>
          </a:p>
        </p:txBody>
      </p:sp>
      <p:sp>
        <p:nvSpPr>
          <p:cNvPr id="3" name="矩形 2"/>
          <p:cNvSpPr/>
          <p:nvPr/>
        </p:nvSpPr>
        <p:spPr>
          <a:xfrm>
            <a:off x="1091565" y="2213610"/>
            <a:ext cx="2074545" cy="38925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a:t>对应兵种的可拖动，可合并的格子模型</a:t>
            </a:r>
            <a:endParaRPr lang="zh-CN" altLang="en-US"/>
          </a:p>
        </p:txBody>
      </p:sp>
      <p:sp>
        <p:nvSpPr>
          <p:cNvPr id="4" name="矩形 3"/>
          <p:cNvSpPr/>
          <p:nvPr/>
        </p:nvSpPr>
        <p:spPr>
          <a:xfrm>
            <a:off x="6020435" y="2213610"/>
            <a:ext cx="2074545" cy="38925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a:t>士兵立绘</a:t>
            </a:r>
            <a:endParaRPr lang="zh-CN" altLang="en-US"/>
          </a:p>
        </p:txBody>
      </p:sp>
      <p:sp>
        <p:nvSpPr>
          <p:cNvPr id="5" name="矩形 4"/>
          <p:cNvSpPr/>
          <p:nvPr/>
        </p:nvSpPr>
        <p:spPr>
          <a:xfrm>
            <a:off x="3535045" y="4253865"/>
            <a:ext cx="2074545" cy="38925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a:t>筹备阶段背景音乐</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down)">
                                      <p:cBhvr>
                                        <p:cTn id="7" dur="500"/>
                                        <p:tgtEl>
                                          <p:spTgt spid="62"/>
                                        </p:tgtEl>
                                      </p:cBhvr>
                                    </p:animEffect>
                                  </p:childTnLst>
                                </p:cTn>
                              </p:par>
                              <p:par>
                                <p:cTn id="8" presetID="41" presetClass="entr" presetSubtype="0" fill="hold" grpId="0" nodeType="withEffect">
                                  <p:stCondLst>
                                    <p:cond delay="0"/>
                                  </p:stCondLst>
                                  <p:iterate type="lt">
                                    <p:tmPct val="10000"/>
                                  </p:iterate>
                                  <p:childTnLst>
                                    <p:set>
                                      <p:cBhvr>
                                        <p:cTn id="9" dur="1" fill="hold">
                                          <p:stCondLst>
                                            <p:cond delay="0"/>
                                          </p:stCondLst>
                                        </p:cTn>
                                        <p:tgtEl>
                                          <p:spTgt spid="64"/>
                                        </p:tgtEl>
                                        <p:attrNameLst>
                                          <p:attrName>style.visibility</p:attrName>
                                        </p:attrNameLst>
                                      </p:cBhvr>
                                      <p:to>
                                        <p:strVal val="visible"/>
                                      </p:to>
                                    </p:set>
                                    <p:anim calcmode="lin" valueType="num">
                                      <p:cBhvr>
                                        <p:cTn id="10" dur="500" fill="hold"/>
                                        <p:tgtEl>
                                          <p:spTgt spid="64"/>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64"/>
                                        </p:tgtEl>
                                        <p:attrNameLst>
                                          <p:attrName>ppt_y</p:attrName>
                                        </p:attrNameLst>
                                      </p:cBhvr>
                                      <p:tavLst>
                                        <p:tav tm="0">
                                          <p:val>
                                            <p:strVal val="#ppt_y"/>
                                          </p:val>
                                        </p:tav>
                                        <p:tav tm="100000">
                                          <p:val>
                                            <p:strVal val="#ppt_y"/>
                                          </p:val>
                                        </p:tav>
                                      </p:tavLst>
                                    </p:anim>
                                    <p:anim calcmode="lin" valueType="num">
                                      <p:cBhvr>
                                        <p:cTn id="12" dur="500" fill="hold"/>
                                        <p:tgtEl>
                                          <p:spTgt spid="64"/>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64"/>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64"/>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wipe(down)">
                                      <p:cBhvr>
                                        <p:cTn id="1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P spid="6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timg (5)"/>
          <p:cNvPicPr>
            <a:picLocks noChangeAspect="1"/>
          </p:cNvPicPr>
          <p:nvPr/>
        </p:nvPicPr>
        <p:blipFill>
          <a:blip r:embed="rId1"/>
          <a:stretch>
            <a:fillRect/>
          </a:stretch>
        </p:blipFill>
        <p:spPr>
          <a:xfrm>
            <a:off x="-635" y="0"/>
            <a:ext cx="9092565" cy="5145405"/>
          </a:xfrm>
          <a:prstGeom prst="rect">
            <a:avLst/>
          </a:prstGeom>
        </p:spPr>
      </p:pic>
      <p:sp>
        <p:nvSpPr>
          <p:cNvPr id="2" name="矩形 1"/>
          <p:cNvSpPr/>
          <p:nvPr/>
        </p:nvSpPr>
        <p:spPr>
          <a:xfrm>
            <a:off x="7533562" y="0"/>
            <a:ext cx="1487607" cy="2320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延期 2"/>
          <p:cNvSpPr/>
          <p:nvPr/>
        </p:nvSpPr>
        <p:spPr>
          <a:xfrm rot="5400000">
            <a:off x="7622274" y="216933"/>
            <a:ext cx="1310185" cy="1487607"/>
          </a:xfrm>
          <a:prstGeom prst="flowChartDelay">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715077" y="559511"/>
            <a:ext cx="1097280" cy="645160"/>
          </a:xfrm>
          <a:prstGeom prst="rect">
            <a:avLst/>
          </a:prstGeom>
        </p:spPr>
        <p:txBody>
          <a:bodyPr wrap="none">
            <a:spAutoFit/>
          </a:bodyPr>
          <a:lstStyle/>
          <a:p>
            <a:pPr algn="ctr" defTabSz="1087755"/>
            <a:r>
              <a:rPr lang="zh-CN" altLang="en-US" sz="1800" b="1" dirty="0">
                <a:latin typeface="微软雅黑" panose="020B0503020204020204" pitchFamily="34" charset="-122"/>
                <a:ea typeface="微软雅黑" panose="020B0503020204020204" pitchFamily="34" charset="-122"/>
                <a:cs typeface="Open Sans" pitchFamily="34" charset="0"/>
              </a:rPr>
              <a:t>游戏元素</a:t>
            </a:r>
            <a:endParaRPr lang="zh-CN" altLang="en-US" sz="1800" b="1" dirty="0">
              <a:latin typeface="微软雅黑" panose="020B0503020204020204" pitchFamily="34" charset="-122"/>
              <a:ea typeface="微软雅黑" panose="020B0503020204020204" pitchFamily="34" charset="-122"/>
              <a:cs typeface="Open Sans" pitchFamily="34" charset="0"/>
            </a:endParaRPr>
          </a:p>
          <a:p>
            <a:pPr algn="ctr" defTabSz="1087755"/>
            <a:r>
              <a:rPr lang="zh-CN" altLang="en-US" sz="1800" b="1" dirty="0">
                <a:latin typeface="微软雅黑" panose="020B0503020204020204" pitchFamily="34" charset="-122"/>
                <a:ea typeface="微软雅黑" panose="020B0503020204020204" pitchFamily="34" charset="-122"/>
                <a:cs typeface="Open Sans" pitchFamily="34" charset="0"/>
              </a:rPr>
              <a:t>战斗阶段</a:t>
            </a:r>
            <a:endParaRPr lang="zh-CN" altLang="en-US" sz="1800" b="1" dirty="0">
              <a:latin typeface="微软雅黑" panose="020B0503020204020204" pitchFamily="34" charset="-122"/>
              <a:ea typeface="微软雅黑" panose="020B0503020204020204" pitchFamily="34" charset="-122"/>
              <a:cs typeface="Open Sans" pitchFamily="34" charset="0"/>
            </a:endParaRPr>
          </a:p>
        </p:txBody>
      </p:sp>
      <p:cxnSp>
        <p:nvCxnSpPr>
          <p:cNvPr id="5" name="直接连接符 4"/>
          <p:cNvCxnSpPr/>
          <p:nvPr/>
        </p:nvCxnSpPr>
        <p:spPr>
          <a:xfrm flipH="1">
            <a:off x="2965873" y="1615223"/>
            <a:ext cx="4409746" cy="0"/>
          </a:xfrm>
          <a:prstGeom prst="line">
            <a:avLst/>
          </a:prstGeom>
          <a:ln w="3175">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3672277" y="2485264"/>
            <a:ext cx="3736981" cy="0"/>
          </a:xfrm>
          <a:prstGeom prst="line">
            <a:avLst/>
          </a:prstGeom>
          <a:ln w="31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1977336" y="3355305"/>
            <a:ext cx="5351210" cy="0"/>
          </a:xfrm>
          <a:prstGeom prst="line">
            <a:avLst/>
          </a:prstGeom>
          <a:ln w="31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2965873" y="4225346"/>
            <a:ext cx="4409746" cy="0"/>
          </a:xfrm>
          <a:prstGeom prst="line">
            <a:avLst/>
          </a:prstGeom>
          <a:ln w="3175">
            <a:solidFill>
              <a:srgbClr val="414455"/>
            </a:solidFill>
          </a:ln>
        </p:spPr>
        <p:style>
          <a:lnRef idx="1">
            <a:schemeClr val="accent1"/>
          </a:lnRef>
          <a:fillRef idx="0">
            <a:schemeClr val="accent1"/>
          </a:fillRef>
          <a:effectRef idx="0">
            <a:schemeClr val="accent1"/>
          </a:effectRef>
          <a:fontRef idx="minor">
            <a:schemeClr val="tx1"/>
          </a:fontRef>
        </p:style>
      </p:cxnSp>
      <p:sp>
        <p:nvSpPr>
          <p:cNvPr id="24" name="Text Box 10"/>
          <p:cNvSpPr txBox="1">
            <a:spLocks noChangeArrowheads="1"/>
          </p:cNvSpPr>
          <p:nvPr/>
        </p:nvSpPr>
        <p:spPr bwMode="auto">
          <a:xfrm>
            <a:off x="1977475" y="2756144"/>
            <a:ext cx="5079954" cy="599440"/>
          </a:xfrm>
          <a:prstGeom prst="rect">
            <a:avLst/>
          </a:prstGeom>
          <a:noFill/>
          <a:ln w="9525">
            <a:noFill/>
            <a:miter lim="800000"/>
          </a:ln>
        </p:spPr>
        <p:txBody>
          <a:bodyPr wrap="square" lIns="45720" tIns="22860" rIns="45720" bIns="22860">
            <a:spAutoFit/>
          </a:bodyPr>
          <a:lstStyle/>
          <a:p>
            <a:pPr defTabSz="1087755">
              <a:lnSpc>
                <a:spcPct val="150000"/>
              </a:lnSpc>
            </a:pPr>
            <a:r>
              <a:rPr lang="zh-CN" sz="2400" dirty="0">
                <a:solidFill>
                  <a:schemeClr val="accent1">
                    <a:lumMod val="75000"/>
                  </a:schemeClr>
                </a:solidFill>
                <a:latin typeface="微软雅黑" panose="020B0503020204020204" pitchFamily="34" charset="-122"/>
                <a:ea typeface="微软雅黑" panose="020B0503020204020204" pitchFamily="34" charset="-122"/>
                <a:cs typeface="Open Sans" pitchFamily="34" charset="0"/>
              </a:rPr>
              <a:t>战斗场地以及士兵血量</a:t>
            </a:r>
            <a:endParaRPr lang="zh-CN" sz="2400" dirty="0">
              <a:solidFill>
                <a:schemeClr val="accent1">
                  <a:lumMod val="75000"/>
                </a:schemeClr>
              </a:solidFill>
              <a:latin typeface="微软雅黑" panose="020B0503020204020204" pitchFamily="34" charset="-122"/>
              <a:ea typeface="微软雅黑" panose="020B0503020204020204" pitchFamily="34" charset="-122"/>
              <a:cs typeface="Open Sans" pitchFamily="34" charset="0"/>
            </a:endParaRPr>
          </a:p>
        </p:txBody>
      </p:sp>
      <p:sp>
        <p:nvSpPr>
          <p:cNvPr id="26" name="Text Box 10"/>
          <p:cNvSpPr txBox="1">
            <a:spLocks noChangeArrowheads="1"/>
          </p:cNvSpPr>
          <p:nvPr/>
        </p:nvSpPr>
        <p:spPr bwMode="auto">
          <a:xfrm>
            <a:off x="2966282" y="3626068"/>
            <a:ext cx="5079954" cy="599440"/>
          </a:xfrm>
          <a:prstGeom prst="rect">
            <a:avLst/>
          </a:prstGeom>
          <a:noFill/>
          <a:ln w="9525">
            <a:noFill/>
            <a:miter lim="800000"/>
          </a:ln>
        </p:spPr>
        <p:txBody>
          <a:bodyPr wrap="square" lIns="45720" tIns="22860" rIns="45720" bIns="22860">
            <a:spAutoFit/>
          </a:bodyPr>
          <a:lstStyle/>
          <a:p>
            <a:pPr defTabSz="1087755">
              <a:lnSpc>
                <a:spcPct val="150000"/>
              </a:lnSpc>
            </a:pPr>
            <a:r>
              <a:rPr lang="zh-CN" sz="2400" dirty="0" smtClean="0">
                <a:solidFill>
                  <a:schemeClr val="accent1">
                    <a:lumMod val="75000"/>
                  </a:schemeClr>
                </a:solidFill>
                <a:latin typeface="微软雅黑" panose="020B0503020204020204" pitchFamily="34" charset="-122"/>
                <a:ea typeface="微软雅黑" panose="020B0503020204020204" pitchFamily="34" charset="-122"/>
                <a:cs typeface="Open Sans" pitchFamily="34" charset="0"/>
              </a:rPr>
              <a:t>战斗阶段的背景音乐</a:t>
            </a:r>
            <a:endParaRPr lang="zh-CN" sz="2400" dirty="0" smtClean="0">
              <a:solidFill>
                <a:schemeClr val="accent1">
                  <a:lumMod val="75000"/>
                </a:schemeClr>
              </a:solidFill>
              <a:latin typeface="微软雅黑" panose="020B0503020204020204" pitchFamily="34" charset="-122"/>
              <a:ea typeface="微软雅黑" panose="020B0503020204020204" pitchFamily="34" charset="-122"/>
              <a:cs typeface="Open Sans" pitchFamily="34" charset="0"/>
            </a:endParaRPr>
          </a:p>
        </p:txBody>
      </p:sp>
      <p:sp>
        <p:nvSpPr>
          <p:cNvPr id="13" name="Text Box 10"/>
          <p:cNvSpPr txBox="1">
            <a:spLocks noChangeArrowheads="1"/>
          </p:cNvSpPr>
          <p:nvPr/>
        </p:nvSpPr>
        <p:spPr bwMode="auto">
          <a:xfrm>
            <a:off x="3001103" y="1016016"/>
            <a:ext cx="5079954" cy="599440"/>
          </a:xfrm>
          <a:prstGeom prst="rect">
            <a:avLst/>
          </a:prstGeom>
          <a:noFill/>
          <a:ln w="9525">
            <a:noFill/>
            <a:miter lim="800000"/>
          </a:ln>
        </p:spPr>
        <p:txBody>
          <a:bodyPr wrap="square" lIns="45720" tIns="22860" rIns="45720" bIns="22860">
            <a:spAutoFit/>
          </a:bodyPr>
          <a:p>
            <a:pPr defTabSz="1087755">
              <a:lnSpc>
                <a:spcPct val="150000"/>
              </a:lnSpc>
            </a:pPr>
            <a:r>
              <a:rPr lang="zh-CN" sz="2400" dirty="0" smtClean="0">
                <a:solidFill>
                  <a:schemeClr val="accent1">
                    <a:lumMod val="75000"/>
                  </a:schemeClr>
                </a:solidFill>
                <a:latin typeface="微软雅黑" panose="020B0503020204020204" pitchFamily="34" charset="-122"/>
                <a:ea typeface="微软雅黑" panose="020B0503020204020204" pitchFamily="34" charset="-122"/>
                <a:cs typeface="Open Sans" pitchFamily="34" charset="0"/>
              </a:rPr>
              <a:t>敌我士兵模型</a:t>
            </a:r>
            <a:endParaRPr lang="zh-CN" sz="2400" dirty="0" smtClean="0">
              <a:solidFill>
                <a:schemeClr val="accent1">
                  <a:lumMod val="75000"/>
                </a:schemeClr>
              </a:solidFill>
              <a:latin typeface="微软雅黑" panose="020B0503020204020204" pitchFamily="34" charset="-122"/>
              <a:ea typeface="微软雅黑" panose="020B0503020204020204" pitchFamily="34" charset="-122"/>
              <a:cs typeface="Open Sans" pitchFamily="34" charset="0"/>
            </a:endParaRPr>
          </a:p>
        </p:txBody>
      </p:sp>
      <p:sp>
        <p:nvSpPr>
          <p:cNvPr id="14" name="Text Box 10"/>
          <p:cNvSpPr txBox="1">
            <a:spLocks noChangeArrowheads="1"/>
          </p:cNvSpPr>
          <p:nvPr/>
        </p:nvSpPr>
        <p:spPr bwMode="auto">
          <a:xfrm>
            <a:off x="3672298" y="1885966"/>
            <a:ext cx="5079954" cy="599440"/>
          </a:xfrm>
          <a:prstGeom prst="rect">
            <a:avLst/>
          </a:prstGeom>
          <a:noFill/>
          <a:ln w="9525">
            <a:noFill/>
            <a:miter lim="800000"/>
          </a:ln>
        </p:spPr>
        <p:txBody>
          <a:bodyPr wrap="square" lIns="45720" tIns="22860" rIns="45720" bIns="22860">
            <a:spAutoFit/>
          </a:bodyPr>
          <a:lstStyle/>
          <a:p>
            <a:pPr defTabSz="1087755">
              <a:lnSpc>
                <a:spcPct val="150000"/>
              </a:lnSpc>
            </a:pPr>
            <a:r>
              <a:rPr lang="zh-CN" sz="2400" dirty="0" smtClean="0">
                <a:solidFill>
                  <a:schemeClr val="accent1">
                    <a:lumMod val="75000"/>
                  </a:schemeClr>
                </a:solidFill>
                <a:latin typeface="微软雅黑" panose="020B0503020204020204" pitchFamily="34" charset="-122"/>
                <a:ea typeface="微软雅黑" panose="020B0503020204020204" pitchFamily="34" charset="-122"/>
                <a:cs typeface="Open Sans" pitchFamily="34" charset="0"/>
              </a:rPr>
              <a:t>士兵攻击动画</a:t>
            </a:r>
            <a:endParaRPr lang="zh-CN" sz="2400" dirty="0" smtClean="0">
              <a:solidFill>
                <a:schemeClr val="accent1">
                  <a:lumMod val="75000"/>
                </a:schemeClr>
              </a:solidFill>
              <a:latin typeface="微软雅黑" panose="020B0503020204020204" pitchFamily="34" charset="-122"/>
              <a:ea typeface="微软雅黑" panose="020B0503020204020204" pitchFamily="34" charset="-122"/>
              <a:cs typeface="Open Sans"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41" presetClass="entr" presetSubtype="0" fill="hold" grpId="0" nodeType="withEffect">
                                  <p:stCondLst>
                                    <p:cond delay="0"/>
                                  </p:stCondLst>
                                  <p:iterate type="lt">
                                    <p:tmPct val="10000"/>
                                  </p:iterate>
                                  <p:childTnLst>
                                    <p:set>
                                      <p:cBhvr>
                                        <p:cTn id="9" dur="1" fill="hold">
                                          <p:stCondLst>
                                            <p:cond delay="0"/>
                                          </p:stCondLst>
                                        </p:cTn>
                                        <p:tgtEl>
                                          <p:spTgt spid="4"/>
                                        </p:tgtEl>
                                        <p:attrNameLst>
                                          <p:attrName>style.visibility</p:attrName>
                                        </p:attrNameLst>
                                      </p:cBhvr>
                                      <p:to>
                                        <p:strVal val="visible"/>
                                      </p:to>
                                    </p:set>
                                    <p:anim calcmode="lin" valueType="num">
                                      <p:cBhvr>
                                        <p:cTn id="1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4"/>
                                        </p:tgtEl>
                                        <p:attrNameLst>
                                          <p:attrName>ppt_y</p:attrName>
                                        </p:attrNameLst>
                                      </p:cBhvr>
                                      <p:tavLst>
                                        <p:tav tm="0">
                                          <p:val>
                                            <p:strVal val="#ppt_y"/>
                                          </p:val>
                                        </p:tav>
                                        <p:tav tm="100000">
                                          <p:val>
                                            <p:strVal val="#ppt_y"/>
                                          </p:val>
                                        </p:tav>
                                      </p:tavLst>
                                    </p:anim>
                                    <p:anim calcmode="lin" valueType="num">
                                      <p:cBhvr>
                                        <p:cTn id="1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4"/>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par>
                          <p:cTn id="18" fill="hold">
                            <p:stCondLst>
                              <p:cond delay="0"/>
                            </p:stCondLst>
                            <p:childTnLst>
                              <p:par>
                                <p:cTn id="19" presetID="22" presetClass="entr" presetSubtype="2"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right)">
                                      <p:cBhvr>
                                        <p:cTn id="21" dur="500"/>
                                        <p:tgtEl>
                                          <p:spTgt spid="5"/>
                                        </p:tgtEl>
                                      </p:cBhvr>
                                    </p:animEffect>
                                  </p:childTnLst>
                                </p:cTn>
                              </p:par>
                              <p:par>
                                <p:cTn id="22" presetID="22" presetClass="entr" presetSubtype="2"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right)">
                                      <p:cBhvr>
                                        <p:cTn id="24" dur="500"/>
                                        <p:tgtEl>
                                          <p:spTgt spid="7"/>
                                        </p:tgtEl>
                                      </p:cBhvr>
                                    </p:animEffect>
                                  </p:childTnLst>
                                </p:cTn>
                              </p:par>
                              <p:par>
                                <p:cTn id="25" presetID="22" presetClass="entr" presetSubtype="2"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right)">
                                      <p:cBhvr>
                                        <p:cTn id="27" dur="500"/>
                                        <p:tgtEl>
                                          <p:spTgt spid="8"/>
                                        </p:tgtEl>
                                      </p:cBhvr>
                                    </p:animEffect>
                                  </p:childTnLst>
                                </p:cTn>
                              </p:par>
                              <p:par>
                                <p:cTn id="28" presetID="22" presetClass="entr" presetSubtype="2"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right)">
                                      <p:cBhvr>
                                        <p:cTn id="30" dur="500"/>
                                        <p:tgtEl>
                                          <p:spTgt spid="6"/>
                                        </p:tgtEl>
                                      </p:cBhvr>
                                    </p:animEffect>
                                  </p:childTnLst>
                                </p:cTn>
                              </p:par>
                              <p:par>
                                <p:cTn id="31" presetID="42"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250"/>
                                        <p:tgtEl>
                                          <p:spTgt spid="13"/>
                                        </p:tgtEl>
                                      </p:cBhvr>
                                    </p:animEffect>
                                    <p:anim calcmode="lin" valueType="num">
                                      <p:cBhvr>
                                        <p:cTn id="34" dur="250" fill="hold"/>
                                        <p:tgtEl>
                                          <p:spTgt spid="13"/>
                                        </p:tgtEl>
                                        <p:attrNameLst>
                                          <p:attrName>ppt_x</p:attrName>
                                        </p:attrNameLst>
                                      </p:cBhvr>
                                      <p:tavLst>
                                        <p:tav tm="0">
                                          <p:val>
                                            <p:strVal val="#ppt_x"/>
                                          </p:val>
                                        </p:tav>
                                        <p:tav tm="100000">
                                          <p:val>
                                            <p:strVal val="#ppt_x"/>
                                          </p:val>
                                        </p:tav>
                                      </p:tavLst>
                                    </p:anim>
                                    <p:anim calcmode="lin" valueType="num">
                                      <p:cBhvr>
                                        <p:cTn id="35" dur="250" fill="hold"/>
                                        <p:tgtEl>
                                          <p:spTgt spid="13"/>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250"/>
                                        <p:tgtEl>
                                          <p:spTgt spid="14"/>
                                        </p:tgtEl>
                                      </p:cBhvr>
                                    </p:animEffect>
                                    <p:anim calcmode="lin" valueType="num">
                                      <p:cBhvr>
                                        <p:cTn id="39" dur="250" fill="hold"/>
                                        <p:tgtEl>
                                          <p:spTgt spid="14"/>
                                        </p:tgtEl>
                                        <p:attrNameLst>
                                          <p:attrName>ppt_x</p:attrName>
                                        </p:attrNameLst>
                                      </p:cBhvr>
                                      <p:tavLst>
                                        <p:tav tm="0">
                                          <p:val>
                                            <p:strVal val="#ppt_x"/>
                                          </p:val>
                                        </p:tav>
                                        <p:tav tm="100000">
                                          <p:val>
                                            <p:strVal val="#ppt_x"/>
                                          </p:val>
                                        </p:tav>
                                      </p:tavLst>
                                    </p:anim>
                                    <p:anim calcmode="lin" valueType="num">
                                      <p:cBhvr>
                                        <p:cTn id="40" dur="250" fill="hold"/>
                                        <p:tgtEl>
                                          <p:spTgt spid="14"/>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250"/>
                                        <p:tgtEl>
                                          <p:spTgt spid="24"/>
                                        </p:tgtEl>
                                      </p:cBhvr>
                                    </p:animEffect>
                                    <p:anim calcmode="lin" valueType="num">
                                      <p:cBhvr>
                                        <p:cTn id="44" dur="250" fill="hold"/>
                                        <p:tgtEl>
                                          <p:spTgt spid="24"/>
                                        </p:tgtEl>
                                        <p:attrNameLst>
                                          <p:attrName>ppt_x</p:attrName>
                                        </p:attrNameLst>
                                      </p:cBhvr>
                                      <p:tavLst>
                                        <p:tav tm="0">
                                          <p:val>
                                            <p:strVal val="#ppt_x"/>
                                          </p:val>
                                        </p:tav>
                                        <p:tav tm="100000">
                                          <p:val>
                                            <p:strVal val="#ppt_x"/>
                                          </p:val>
                                        </p:tav>
                                      </p:tavLst>
                                    </p:anim>
                                    <p:anim calcmode="lin" valueType="num">
                                      <p:cBhvr>
                                        <p:cTn id="45" dur="250" fill="hold"/>
                                        <p:tgtEl>
                                          <p:spTgt spid="24"/>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250"/>
                                        <p:tgtEl>
                                          <p:spTgt spid="26"/>
                                        </p:tgtEl>
                                      </p:cBhvr>
                                    </p:animEffect>
                                    <p:anim calcmode="lin" valueType="num">
                                      <p:cBhvr>
                                        <p:cTn id="49" dur="250" fill="hold"/>
                                        <p:tgtEl>
                                          <p:spTgt spid="26"/>
                                        </p:tgtEl>
                                        <p:attrNameLst>
                                          <p:attrName>ppt_x</p:attrName>
                                        </p:attrNameLst>
                                      </p:cBhvr>
                                      <p:tavLst>
                                        <p:tav tm="0">
                                          <p:val>
                                            <p:strVal val="#ppt_x"/>
                                          </p:val>
                                        </p:tav>
                                        <p:tav tm="100000">
                                          <p:val>
                                            <p:strVal val="#ppt_x"/>
                                          </p:val>
                                        </p:tav>
                                      </p:tavLst>
                                    </p:anim>
                                    <p:anim calcmode="lin" valueType="num">
                                      <p:cBhvr>
                                        <p:cTn id="50" dur="25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ldLvl="0" animBg="1"/>
      <p:bldP spid="4" grpId="0"/>
      <p:bldP spid="24" grpId="0"/>
      <p:bldP spid="26" grpId="0"/>
      <p:bldP spid="13" grpId="0"/>
      <p:bldP spid="14" grpId="0"/>
    </p:bldLst>
  </p:timing>
</p:sld>
</file>

<file path=ppt/theme/theme1.xml><?xml version="1.0" encoding="utf-8"?>
<a:theme xmlns:a="http://schemas.openxmlformats.org/drawingml/2006/main" name="Office 主题">
  <a:themeElements>
    <a:clrScheme name="花纹小清新">
      <a:dk1>
        <a:sysClr val="windowText" lastClr="000000"/>
      </a:dk1>
      <a:lt1>
        <a:sysClr val="window" lastClr="FFFFFF"/>
      </a:lt1>
      <a:dk2>
        <a:srgbClr val="44546A"/>
      </a:dk2>
      <a:lt2>
        <a:srgbClr val="E7E6E6"/>
      </a:lt2>
      <a:accent1>
        <a:srgbClr val="FF7862"/>
      </a:accent1>
      <a:accent2>
        <a:srgbClr val="B28743"/>
      </a:accent2>
      <a:accent3>
        <a:srgbClr val="92951D"/>
      </a:accent3>
      <a:accent4>
        <a:srgbClr val="FFC000"/>
      </a:accent4>
      <a:accent5>
        <a:srgbClr val="4472C4"/>
      </a:accent5>
      <a:accent6>
        <a:srgbClr val="70AD47"/>
      </a:accent6>
      <a:hlink>
        <a:srgbClr val="0563C1"/>
      </a:hlink>
      <a:folHlink>
        <a:srgbClr val="954F72"/>
      </a:folHlink>
    </a:clrScheme>
    <a:fontScheme name="常用2">
      <a:majorFont>
        <a:latin typeface="方正兰亭黑_GBK"/>
        <a:ea typeface="方正兰亭黑_GBK"/>
        <a:cs typeface=""/>
      </a:majorFont>
      <a:minorFont>
        <a:latin typeface="微软雅黑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1173</Words>
  <Application>WPS 演示</Application>
  <PresentationFormat>全屏显示(16:9)</PresentationFormat>
  <Paragraphs>94</Paragraphs>
  <Slides>14</Slides>
  <Notes>0</Notes>
  <HiddenSlides>0</HiddenSlides>
  <MMClips>1</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14</vt:i4>
      </vt:variant>
    </vt:vector>
  </HeadingPairs>
  <TitlesOfParts>
    <vt:vector size="31" baseType="lpstr">
      <vt:lpstr>Arial</vt:lpstr>
      <vt:lpstr>宋体</vt:lpstr>
      <vt:lpstr>Wingdings</vt:lpstr>
      <vt:lpstr>Calibri Light</vt:lpstr>
      <vt:lpstr>方正宋刻本秀楷简体</vt:lpstr>
      <vt:lpstr>微软雅黑</vt:lpstr>
      <vt:lpstr>Modern No. 20</vt:lpstr>
      <vt:lpstr>Franklin Gothic Medium</vt:lpstr>
      <vt:lpstr>Open Sans</vt:lpstr>
      <vt:lpstr>Calibri</vt:lpstr>
      <vt:lpstr>Times New Roman</vt:lpstr>
      <vt:lpstr>Arial Unicode MS</vt:lpstr>
      <vt:lpstr>方正兰亭黑_GBK</vt:lpstr>
      <vt:lpstr>黑体</vt:lpstr>
      <vt:lpstr>微软雅黑 Light</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王小王</dc:creator>
  <cp:lastModifiedBy>ziang</cp:lastModifiedBy>
  <cp:revision>233</cp:revision>
  <dcterms:created xsi:type="dcterms:W3CDTF">2016-04-21T16:41:00Z</dcterms:created>
  <dcterms:modified xsi:type="dcterms:W3CDTF">2018-03-30T04:44:53Z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