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7" r:id="rId2"/>
    <p:sldId id="324" r:id="rId3"/>
    <p:sldId id="312" r:id="rId4"/>
    <p:sldId id="333" r:id="rId5"/>
    <p:sldId id="332" r:id="rId6"/>
    <p:sldId id="313" r:id="rId7"/>
    <p:sldId id="334" r:id="rId8"/>
    <p:sldId id="335" r:id="rId9"/>
    <p:sldId id="336" r:id="rId10"/>
    <p:sldId id="337" r:id="rId11"/>
    <p:sldId id="339" r:id="rId12"/>
    <p:sldId id="340" r:id="rId13"/>
    <p:sldId id="342" r:id="rId14"/>
    <p:sldId id="344" r:id="rId15"/>
    <p:sldId id="341" r:id="rId16"/>
    <p:sldId id="343" r:id="rId17"/>
    <p:sldId id="345" r:id="rId18"/>
    <p:sldId id="346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2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73"/>
    <a:srgbClr val="77B9B0"/>
    <a:srgbClr val="384E5E"/>
    <a:srgbClr val="E96151"/>
    <a:srgbClr val="ECC345"/>
    <a:srgbClr val="B02D22"/>
    <a:srgbClr val="8CA983"/>
    <a:srgbClr val="CADFBE"/>
    <a:srgbClr val="DCEFD0"/>
    <a:srgbClr val="BDD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52"/>
    </p:cViewPr>
  </p:sorterViewPr>
  <p:notesViewPr>
    <p:cSldViewPr snapToGrid="0">
      <p:cViewPr varScale="1">
        <p:scale>
          <a:sx n="60" d="100"/>
          <a:sy n="60" d="100"/>
        </p:scale>
        <p:origin x="163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0DE84-7540-4BAE-93D5-32991EEC6BB9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71138-478F-4AEB-9727-F1F86C7B2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928EC-C307-4355-BD2A-8EA0425DE4BE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A0389-68DE-4DAA-A876-A2D284F6F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0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4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8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7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B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6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4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9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3" r:id="rId3"/>
    <p:sldLayoutId id="2147483650" r:id="rId4"/>
    <p:sldLayoutId id="2147483675" r:id="rId5"/>
    <p:sldLayoutId id="214748367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 b="12727"/>
          <a:stretch/>
        </p:blipFill>
        <p:spPr>
          <a:xfrm>
            <a:off x="0" y="-7620"/>
            <a:ext cx="12192000" cy="68656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5118" y="1473201"/>
            <a:ext cx="108318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err="1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</a:t>
            </a:r>
            <a:r>
              <a:rPr lang="zh-CN" altLang="en-US" sz="11500" dirty="0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500" dirty="0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Creator</a:t>
            </a:r>
            <a:r>
              <a:rPr lang="zh-CN" altLang="en-US" sz="11500" dirty="0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500" dirty="0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</p:txBody>
      </p:sp>
      <p:sp>
        <p:nvSpPr>
          <p:cNvPr id="9" name="矩形 8"/>
          <p:cNvSpPr/>
          <p:nvPr/>
        </p:nvSpPr>
        <p:spPr>
          <a:xfrm>
            <a:off x="4632120" y="293608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E96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引擎渲染流程</a:t>
            </a:r>
            <a:endParaRPr lang="zh-CN" altLang="en-US" sz="4000" dirty="0">
              <a:solidFill>
                <a:srgbClr val="E96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41969" y="3643975"/>
            <a:ext cx="5656702" cy="0"/>
          </a:xfrm>
          <a:prstGeom prst="straightConnector1">
            <a:avLst/>
          </a:prstGeom>
          <a:ln w="9525">
            <a:solidFill>
              <a:srgbClr val="ECC3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77871" y="3936804"/>
            <a:ext cx="4815377" cy="400110"/>
          </a:xfrm>
          <a:prstGeom prst="rect">
            <a:avLst/>
          </a:prstGeom>
          <a:solidFill>
            <a:srgbClr val="77B9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前台工作分享</a:t>
            </a:r>
            <a:endParaRPr lang="zh-CN" altLang="en-US" sz="2000" dirty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0658" y="4441017"/>
            <a:ext cx="2209802" cy="276999"/>
          </a:xfrm>
          <a:prstGeom prst="rect">
            <a:avLst/>
          </a:prstGeom>
          <a:solidFill>
            <a:srgbClr val="ECC34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200" dirty="0" err="1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moustachehu</a:t>
            </a:r>
            <a:endParaRPr lang="zh-CN" altLang="en-US" sz="1200" dirty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34587" y="11263"/>
            <a:ext cx="4008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ForwardRender</a:t>
            </a:r>
            <a:endParaRPr lang="en-US" altLang="zh-CN" sz="3200" b="1" dirty="0" smtClean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7" y="0"/>
            <a:ext cx="962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3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34587" y="11263"/>
            <a:ext cx="4008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ForwardRender</a:t>
            </a:r>
            <a:endParaRPr lang="en-US" altLang="zh-CN" sz="3200" b="1" dirty="0" smtClean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0" y="0"/>
            <a:ext cx="10210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34587" y="11263"/>
            <a:ext cx="4008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ForwardRender</a:t>
            </a:r>
            <a:endParaRPr lang="en-US" altLang="zh-CN" sz="3200" b="1" dirty="0" smtClean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19" y="0"/>
            <a:ext cx="7967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5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34587" y="11263"/>
            <a:ext cx="40088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 </a:t>
            </a:r>
            <a:r>
              <a:rPr lang="zh-CN" altLang="en-US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94" y="0"/>
            <a:ext cx="491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7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278515" y="3480118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部分组件详解</a:t>
            </a:r>
            <a:endParaRPr lang="zh-CN" altLang="en-US" sz="4400" b="1" dirty="0">
              <a:solidFill>
                <a:srgbClr val="384E5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97501" y="1303113"/>
            <a:ext cx="219699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dirty="0" smtClean="0">
                <a:solidFill>
                  <a:srgbClr val="384E5E"/>
                </a:solidFill>
                <a:latin typeface="Impact" panose="020B0806030902050204" pitchFamily="34" charset="0"/>
              </a:rPr>
              <a:t>03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7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9583" y="3330451"/>
            <a:ext cx="343850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 err="1" smtClean="0">
                <a:solidFill>
                  <a:srgbClr val="384E5E"/>
                </a:solidFill>
              </a:rPr>
              <a:t>RenderEngine</a:t>
            </a:r>
            <a:endParaRPr lang="en-US" altLang="zh-CN" sz="4400" b="1" dirty="0" smtClean="0">
              <a:solidFill>
                <a:srgbClr val="384E5E"/>
              </a:solidFill>
            </a:endParaRPr>
          </a:p>
          <a:p>
            <a:pPr algn="ctr"/>
            <a:r>
              <a:rPr lang="en-US" altLang="zh-CN" sz="4400" b="1" dirty="0" err="1" smtClean="0">
                <a:solidFill>
                  <a:srgbClr val="384E5E"/>
                </a:solidFill>
              </a:rPr>
              <a:t>RenderFlow</a:t>
            </a:r>
            <a:endParaRPr lang="en-US" altLang="zh-CN" sz="4400" b="1" dirty="0" smtClean="0">
              <a:solidFill>
                <a:srgbClr val="384E5E"/>
              </a:solidFill>
            </a:endParaRPr>
          </a:p>
          <a:p>
            <a:pPr algn="ctr"/>
            <a:r>
              <a:rPr lang="en-US" altLang="zh-CN" sz="4400" b="1" dirty="0" smtClean="0">
                <a:solidFill>
                  <a:srgbClr val="384E5E"/>
                </a:solidFill>
              </a:rPr>
              <a:t>Walker</a:t>
            </a:r>
          </a:p>
          <a:p>
            <a:pPr algn="ctr"/>
            <a:r>
              <a:rPr lang="zh-CN" altLang="en-US" sz="4400" b="1" dirty="0" smtClean="0">
                <a:solidFill>
                  <a:srgbClr val="384E5E"/>
                </a:solidFill>
              </a:rPr>
              <a:t>关系图</a:t>
            </a:r>
            <a:endParaRPr lang="zh-CN" altLang="en-US" sz="44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08" y="293896"/>
            <a:ext cx="7580952" cy="2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81" y="2854831"/>
            <a:ext cx="5452575" cy="35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5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896" y="279679"/>
            <a:ext cx="90535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384E5E"/>
                </a:solidFill>
              </a:rPr>
              <a:t>Walker</a:t>
            </a:r>
            <a:r>
              <a:rPr lang="zh-CN" altLang="en-US" sz="4400" b="1" dirty="0" smtClean="0">
                <a:solidFill>
                  <a:srgbClr val="384E5E"/>
                </a:solidFill>
              </a:rPr>
              <a:t>：</a:t>
            </a:r>
            <a:endParaRPr lang="en-US" altLang="zh-CN" sz="4400" b="1" dirty="0" smtClean="0">
              <a:solidFill>
                <a:srgbClr val="384E5E"/>
              </a:solidFill>
            </a:endParaRPr>
          </a:p>
          <a:p>
            <a:r>
              <a:rPr lang="en-US" altLang="zh-CN" sz="4400" b="1" dirty="0" smtClean="0">
                <a:solidFill>
                  <a:srgbClr val="384E5E"/>
                </a:solidFill>
              </a:rPr>
              <a:t>	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入口，但实际遍历操作不在</a:t>
            </a:r>
            <a:r>
              <a:rPr lang="en-US" altLang="zh-CN" sz="3200" b="1" dirty="0" smtClean="0">
                <a:solidFill>
                  <a:srgbClr val="384E5E"/>
                </a:solidFill>
              </a:rPr>
              <a:t>walker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中。</a:t>
            </a:r>
            <a:endParaRPr lang="en-US" altLang="zh-CN" sz="3200" b="1" dirty="0" smtClean="0">
              <a:solidFill>
                <a:srgbClr val="384E5E"/>
              </a:solidFill>
            </a:endParaRPr>
          </a:p>
          <a:p>
            <a:r>
              <a:rPr lang="en-US" altLang="zh-CN" sz="3200" b="1" dirty="0">
                <a:solidFill>
                  <a:srgbClr val="384E5E"/>
                </a:solidFill>
              </a:rPr>
              <a:t>	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负责将</a:t>
            </a:r>
            <a:r>
              <a:rPr lang="en-US" altLang="zh-CN" sz="3200" b="1" dirty="0">
                <a:solidFill>
                  <a:srgbClr val="384E5E"/>
                </a:solidFill>
              </a:rPr>
              <a:t>_</a:t>
            </a:r>
            <a:r>
              <a:rPr lang="en-US" altLang="zh-CN" sz="3200" b="1" dirty="0" err="1" smtClean="0">
                <a:solidFill>
                  <a:srgbClr val="384E5E"/>
                </a:solidFill>
              </a:rPr>
              <a:t>renderComponent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加工成</a:t>
            </a:r>
            <a:r>
              <a:rPr lang="en-US" altLang="zh-CN" sz="3200" b="1" dirty="0" smtClean="0">
                <a:solidFill>
                  <a:srgbClr val="384E5E"/>
                </a:solidFill>
              </a:rPr>
              <a:t>model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。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4896" y="2460386"/>
            <a:ext cx="90535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solidFill>
                  <a:srgbClr val="384E5E"/>
                </a:solidFill>
              </a:rPr>
              <a:t>RenderFlow</a:t>
            </a:r>
            <a:r>
              <a:rPr lang="zh-CN" altLang="en-US" sz="4400" b="1" dirty="0" smtClean="0">
                <a:solidFill>
                  <a:srgbClr val="384E5E"/>
                </a:solidFill>
              </a:rPr>
              <a:t>：</a:t>
            </a:r>
            <a:endParaRPr lang="en-US" altLang="zh-CN" sz="4400" b="1" dirty="0" smtClean="0">
              <a:solidFill>
                <a:srgbClr val="384E5E"/>
              </a:solidFill>
            </a:endParaRPr>
          </a:p>
          <a:p>
            <a:r>
              <a:rPr lang="en-US" altLang="zh-CN" sz="4400" b="1" dirty="0" smtClean="0">
                <a:solidFill>
                  <a:srgbClr val="384E5E"/>
                </a:solidFill>
              </a:rPr>
              <a:t>	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负责更新节点属性，遍历节点树。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4895" y="4303837"/>
            <a:ext cx="9053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384E5E"/>
                </a:solidFill>
              </a:rPr>
              <a:t>Node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中与这部分相关的属性：</a:t>
            </a:r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>
                <a:solidFill>
                  <a:srgbClr val="384E5E"/>
                </a:solidFill>
              </a:rPr>
              <a:t>	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node._</a:t>
            </a:r>
            <a:r>
              <a:rPr lang="en-US" altLang="zh-CN" sz="2800" b="1" dirty="0" err="1" smtClean="0">
                <a:solidFill>
                  <a:srgbClr val="384E5E"/>
                </a:solidFill>
              </a:rPr>
              <a:t>renderFlag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;</a:t>
            </a:r>
          </a:p>
          <a:p>
            <a:r>
              <a:rPr lang="en-US" altLang="zh-CN" sz="2800" b="1" dirty="0">
                <a:solidFill>
                  <a:srgbClr val="384E5E"/>
                </a:solidFill>
              </a:rPr>
              <a:t>	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node._</a:t>
            </a:r>
            <a:r>
              <a:rPr lang="en-US" altLang="zh-CN" sz="2800" b="1" dirty="0" err="1" smtClean="0">
                <a:solidFill>
                  <a:srgbClr val="384E5E"/>
                </a:solidFill>
              </a:rPr>
              <a:t>renderComponent</a:t>
            </a:r>
            <a:r>
              <a:rPr lang="en-US" altLang="zh-CN" sz="2800" b="1" dirty="0">
                <a:solidFill>
                  <a:srgbClr val="384E5E"/>
                </a:solidFill>
              </a:rPr>
              <a:t>;</a:t>
            </a:r>
            <a:endParaRPr lang="zh-CN" altLang="en-US" sz="2800" b="1" dirty="0">
              <a:solidFill>
                <a:srgbClr val="384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3068420" cy="773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solidFill>
                  <a:srgbClr val="384E5E"/>
                </a:solidFill>
              </a:rPr>
              <a:t>RenderFlow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0918" y="872837"/>
            <a:ext cx="915056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	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将渲染分成十个部分，分别用</a:t>
            </a:r>
            <a:r>
              <a:rPr lang="en-US" altLang="zh-CN" sz="3200" b="1" dirty="0" smtClean="0">
                <a:solidFill>
                  <a:srgbClr val="384E5E"/>
                </a:solidFill>
              </a:rPr>
              <a:t>_</a:t>
            </a:r>
            <a:r>
              <a:rPr lang="en-US" altLang="zh-CN" sz="3200" b="1" dirty="0" err="1" smtClean="0">
                <a:solidFill>
                  <a:srgbClr val="384E5E"/>
                </a:solidFill>
              </a:rPr>
              <a:t>renderFlag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的一个</a:t>
            </a:r>
            <a:r>
              <a:rPr lang="en-US" altLang="zh-CN" sz="3200" b="1" dirty="0" smtClean="0">
                <a:solidFill>
                  <a:srgbClr val="384E5E"/>
                </a:solidFill>
              </a:rPr>
              <a:t>bit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表示。节点可以选择执行其中的部分流程</a:t>
            </a:r>
            <a:endParaRPr lang="en-US" altLang="zh-CN" sz="3200" b="1" dirty="0" smtClean="0">
              <a:solidFill>
                <a:srgbClr val="384E5E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384E5E"/>
                </a:solidFill>
              </a:rPr>
              <a:t>LOCAL_TRANSFORM </a:t>
            </a:r>
            <a:r>
              <a:rPr lang="en-US" altLang="zh-CN" sz="2800" b="1" dirty="0">
                <a:solidFill>
                  <a:srgbClr val="384E5E"/>
                </a:solidFill>
              </a:rPr>
              <a:t>= 1 &lt;&lt; 0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;</a:t>
            </a:r>
            <a:endParaRPr lang="en-US" altLang="zh-CN" sz="2800" b="1" dirty="0">
              <a:solidFill>
                <a:srgbClr val="384E5E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384E5E"/>
                </a:solidFill>
              </a:rPr>
              <a:t>WORLD_TRANSFORM </a:t>
            </a:r>
            <a:r>
              <a:rPr lang="en-US" altLang="zh-CN" sz="2800" b="1" dirty="0">
                <a:solidFill>
                  <a:srgbClr val="384E5E"/>
                </a:solidFill>
              </a:rPr>
              <a:t>= 1 &lt;&lt; 1;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384E5E"/>
                </a:solidFill>
              </a:rPr>
              <a:t>UPDATE_RENDER_DATA </a:t>
            </a:r>
            <a:r>
              <a:rPr lang="en-US" altLang="zh-CN" sz="2800" b="1" dirty="0">
                <a:solidFill>
                  <a:srgbClr val="384E5E"/>
                </a:solidFill>
              </a:rPr>
              <a:t>= 1 &lt;&lt; 2;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384E5E"/>
                </a:solidFill>
              </a:rPr>
              <a:t>OPACITY </a:t>
            </a:r>
            <a:r>
              <a:rPr lang="en-US" altLang="zh-CN" sz="2800" b="1" dirty="0">
                <a:solidFill>
                  <a:srgbClr val="384E5E"/>
                </a:solidFill>
              </a:rPr>
              <a:t>= 1 &lt;&lt; 3;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384E5E"/>
                </a:solidFill>
              </a:rPr>
              <a:t>COLOR </a:t>
            </a:r>
            <a:r>
              <a:rPr lang="en-US" altLang="zh-CN" sz="2800" b="1" dirty="0">
                <a:solidFill>
                  <a:srgbClr val="384E5E"/>
                </a:solidFill>
              </a:rPr>
              <a:t>= 1 &lt;&lt; 4;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RENDER </a:t>
            </a:r>
            <a:r>
              <a:rPr lang="en-US" altLang="zh-CN" sz="2800" b="1" dirty="0">
                <a:solidFill>
                  <a:srgbClr val="FFFF00"/>
                </a:solidFill>
              </a:rPr>
              <a:t>= 1 &lt;&lt; 5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; (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使用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walker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，生成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model)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CUSTOM_IA_RENDER = 1 &lt;&lt; 6; </a:t>
            </a:r>
            <a:r>
              <a:rPr lang="en-US" altLang="zh-CN" sz="2800" b="1" dirty="0">
                <a:solidFill>
                  <a:srgbClr val="FFFF00"/>
                </a:solidFill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</a:rPr>
              <a:t>使用</a:t>
            </a:r>
            <a:r>
              <a:rPr lang="en-US" altLang="zh-CN" sz="2800" b="1" dirty="0">
                <a:solidFill>
                  <a:srgbClr val="FFFF00"/>
                </a:solidFill>
              </a:rPr>
              <a:t>walker</a:t>
            </a:r>
            <a:r>
              <a:rPr lang="zh-CN" altLang="en-US" sz="2800" b="1" dirty="0">
                <a:solidFill>
                  <a:srgbClr val="FFFF00"/>
                </a:solidFill>
              </a:rPr>
              <a:t>，生成</a:t>
            </a:r>
            <a:r>
              <a:rPr lang="en-US" altLang="zh-CN" sz="2800" b="1" dirty="0">
                <a:solidFill>
                  <a:srgbClr val="FFFF00"/>
                </a:solidFill>
              </a:rPr>
              <a:t>model)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chemeClr val="bg1"/>
                </a:solidFill>
              </a:rPr>
              <a:t>CHILDREN = 1 &lt;&lt; 7; (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遍历子节点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384E5E"/>
                </a:solidFill>
              </a:rPr>
              <a:t>POST_UPDATE_RENDER_DATA </a:t>
            </a:r>
            <a:r>
              <a:rPr lang="en-US" altLang="zh-CN" sz="2800" b="1" dirty="0">
                <a:solidFill>
                  <a:srgbClr val="384E5E"/>
                </a:solidFill>
              </a:rPr>
              <a:t>= 1 &lt;&lt; 8;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smtClean="0">
                <a:solidFill>
                  <a:srgbClr val="FFFF00"/>
                </a:solidFill>
              </a:rPr>
              <a:t>POST_RENDER </a:t>
            </a:r>
            <a:r>
              <a:rPr lang="en-US" altLang="zh-CN" sz="2800" b="1" dirty="0">
                <a:solidFill>
                  <a:srgbClr val="FFFF00"/>
                </a:solidFill>
              </a:rPr>
              <a:t>= 1 &lt;&lt; 9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; </a:t>
            </a:r>
            <a:r>
              <a:rPr lang="en-US" altLang="zh-CN" sz="2800" b="1" dirty="0">
                <a:solidFill>
                  <a:srgbClr val="FFFF00"/>
                </a:solidFill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</a:rPr>
              <a:t>使用</a:t>
            </a:r>
            <a:r>
              <a:rPr lang="en-US" altLang="zh-CN" sz="2800" b="1" dirty="0">
                <a:solidFill>
                  <a:srgbClr val="FFFF00"/>
                </a:solidFill>
              </a:rPr>
              <a:t>walker</a:t>
            </a:r>
            <a:r>
              <a:rPr lang="zh-CN" altLang="en-US" sz="2800" b="1" dirty="0">
                <a:solidFill>
                  <a:srgbClr val="FFFF00"/>
                </a:solidFill>
              </a:rPr>
              <a:t>，生成</a:t>
            </a:r>
            <a:r>
              <a:rPr lang="en-US" altLang="zh-CN" sz="2800" b="1" dirty="0">
                <a:solidFill>
                  <a:srgbClr val="FFFF00"/>
                </a:solidFill>
              </a:rPr>
              <a:t>model)</a:t>
            </a:r>
            <a:endParaRPr lang="en-US" altLang="zh-C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0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3068420" cy="773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solidFill>
                  <a:srgbClr val="384E5E"/>
                </a:solidFill>
              </a:rPr>
              <a:t>RenderFlow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9231" y="1147157"/>
            <a:ext cx="91505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84E5E"/>
                </a:solidFill>
              </a:rPr>
              <a:t>用</a:t>
            </a:r>
            <a:r>
              <a:rPr lang="en-US" altLang="zh-CN" sz="3200" b="1" dirty="0" smtClean="0">
                <a:solidFill>
                  <a:srgbClr val="384E5E"/>
                </a:solidFill>
              </a:rPr>
              <a:t>flows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数组储存渲染流程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。例如：</a:t>
            </a:r>
            <a:endParaRPr lang="en-US" altLang="zh-CN" sz="32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flows[0] = 0000000000 = NULL</a:t>
            </a: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flows[1] </a:t>
            </a:r>
            <a:r>
              <a:rPr lang="en-US" altLang="zh-CN" sz="2800" b="1" dirty="0">
                <a:solidFill>
                  <a:srgbClr val="384E5E"/>
                </a:solidFill>
              </a:rPr>
              <a:t>=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0000000001 =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①</a:t>
            </a:r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flows[2] </a:t>
            </a:r>
            <a:r>
              <a:rPr lang="en-US" altLang="zh-CN" sz="2800" b="1" dirty="0">
                <a:solidFill>
                  <a:srgbClr val="384E5E"/>
                </a:solidFill>
              </a:rPr>
              <a:t>=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0000000010 =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②</a:t>
            </a:r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flows[3] </a:t>
            </a:r>
            <a:r>
              <a:rPr lang="en-US" altLang="zh-CN" sz="2800" b="1" dirty="0">
                <a:solidFill>
                  <a:srgbClr val="384E5E"/>
                </a:solidFill>
              </a:rPr>
              <a:t>=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0000000011 =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①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-&gt;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②</a:t>
            </a:r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…</a:t>
            </a: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…</a:t>
            </a:r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>
                <a:solidFill>
                  <a:srgbClr val="384E5E"/>
                </a:solidFill>
              </a:rPr>
              <a:t>flows[162] =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0010100010 =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②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-&gt;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⑥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-&gt; </a:t>
            </a:r>
            <a:r>
              <a:rPr lang="zh-CN" altLang="en-US" sz="2800" b="1" dirty="0">
                <a:solidFill>
                  <a:srgbClr val="384E5E"/>
                </a:solidFill>
              </a:rPr>
              <a:t>⑧</a:t>
            </a:r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…</a:t>
            </a:r>
            <a:br>
              <a:rPr lang="en-US" altLang="zh-CN" sz="2800" b="1" dirty="0" smtClean="0">
                <a:solidFill>
                  <a:srgbClr val="384E5E"/>
                </a:solidFill>
              </a:rPr>
            </a:br>
            <a:r>
              <a:rPr lang="en-US" altLang="zh-CN" sz="2800" b="1" dirty="0" smtClean="0">
                <a:solidFill>
                  <a:srgbClr val="384E5E"/>
                </a:solidFill>
              </a:rPr>
              <a:t>…</a:t>
            </a: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flows[1023] = 1111111111 = </a:t>
            </a:r>
            <a:r>
              <a:rPr lang="zh-CN" altLang="en-US" sz="2800" b="1" dirty="0">
                <a:solidFill>
                  <a:srgbClr val="384E5E"/>
                </a:solidFill>
              </a:rPr>
              <a:t>① </a:t>
            </a:r>
            <a:r>
              <a:rPr lang="en-US" altLang="zh-CN" sz="2800" b="1" dirty="0">
                <a:solidFill>
                  <a:srgbClr val="384E5E"/>
                </a:solidFill>
              </a:rPr>
              <a:t>-&gt;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②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 -&gt;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③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-&gt; 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④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006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3068420" cy="773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solidFill>
                  <a:srgbClr val="384E5E"/>
                </a:solidFill>
              </a:rPr>
              <a:t>RenderFlow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89231" y="979468"/>
            <a:ext cx="915056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384E5E"/>
                </a:solidFill>
              </a:rPr>
              <a:t>为了节省时间，</a:t>
            </a:r>
            <a:r>
              <a:rPr lang="en-US" altLang="zh-CN" sz="3200" b="1" dirty="0" smtClean="0">
                <a:solidFill>
                  <a:srgbClr val="384E5E"/>
                </a:solidFill>
              </a:rPr>
              <a:t>flows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数组初始都绑定固定函数</a:t>
            </a:r>
            <a:r>
              <a:rPr lang="en-US" altLang="zh-CN" sz="3200" b="1" dirty="0" err="1" smtClean="0">
                <a:solidFill>
                  <a:srgbClr val="384E5E"/>
                </a:solidFill>
              </a:rPr>
              <a:t>init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，第一次访问后修改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入口地址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，类似</a:t>
            </a:r>
            <a:r>
              <a:rPr lang="en-US" altLang="zh-CN" sz="3200" b="1" dirty="0" err="1" smtClean="0">
                <a:solidFill>
                  <a:srgbClr val="384E5E"/>
                </a:solidFill>
              </a:rPr>
              <a:t>c++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中编译器的动态链接</a:t>
            </a:r>
            <a:r>
              <a:rPr lang="zh-CN" altLang="en-US" sz="3200" b="1" dirty="0" smtClean="0">
                <a:solidFill>
                  <a:srgbClr val="384E5E"/>
                </a:solidFill>
              </a:rPr>
              <a:t>。</a:t>
            </a:r>
            <a:endParaRPr lang="en-US" altLang="zh-CN" sz="3200" b="1" dirty="0" smtClean="0">
              <a:solidFill>
                <a:srgbClr val="384E5E"/>
              </a:solidFill>
            </a:endParaRPr>
          </a:p>
          <a:p>
            <a:r>
              <a:rPr lang="zh-CN" altLang="en-US" sz="3200" b="1" dirty="0" smtClean="0">
                <a:solidFill>
                  <a:srgbClr val="384E5E"/>
                </a:solidFill>
              </a:rPr>
              <a:t>例如：</a:t>
            </a:r>
            <a:endParaRPr lang="en-US" altLang="zh-CN" sz="32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flows[0] = INIT</a:t>
            </a:r>
            <a:endParaRPr lang="en-US" altLang="zh-CN" sz="2800" b="1" dirty="0">
              <a:solidFill>
                <a:srgbClr val="384E5E"/>
              </a:solidFill>
            </a:endParaRP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flows[1] </a:t>
            </a:r>
            <a:r>
              <a:rPr lang="en-US" altLang="zh-CN" sz="2800" b="1" dirty="0">
                <a:solidFill>
                  <a:srgbClr val="384E5E"/>
                </a:solidFill>
              </a:rPr>
              <a:t>=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INIT</a:t>
            </a:r>
          </a:p>
          <a:p>
            <a:r>
              <a:rPr lang="en-US" altLang="zh-CN" sz="2800" b="1" dirty="0" smtClean="0">
                <a:solidFill>
                  <a:srgbClr val="384E5E"/>
                </a:solidFill>
              </a:rPr>
              <a:t>flows[2] </a:t>
            </a:r>
            <a:r>
              <a:rPr lang="en-US" altLang="zh-CN" sz="2800" b="1" dirty="0">
                <a:solidFill>
                  <a:srgbClr val="384E5E"/>
                </a:solidFill>
              </a:rPr>
              <a:t>=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INIT</a:t>
            </a:r>
          </a:p>
          <a:p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zh-CN" altLang="en-US" sz="2800" b="1" dirty="0">
                <a:solidFill>
                  <a:srgbClr val="384E5E"/>
                </a:solidFill>
              </a:rPr>
              <a:t>首次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执行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flows[2]</a:t>
            </a:r>
            <a:r>
              <a:rPr lang="zh-CN" altLang="en-US" sz="2800" b="1" dirty="0" smtClean="0">
                <a:solidFill>
                  <a:srgbClr val="384E5E"/>
                </a:solidFill>
              </a:rPr>
              <a:t>后：</a:t>
            </a:r>
            <a:endParaRPr lang="en-US" altLang="zh-CN" sz="2800" b="1" dirty="0" smtClean="0">
              <a:solidFill>
                <a:srgbClr val="384E5E"/>
              </a:solidFill>
            </a:endParaRPr>
          </a:p>
          <a:p>
            <a:r>
              <a:rPr lang="en-US" altLang="zh-CN" sz="2800" b="1" dirty="0">
                <a:solidFill>
                  <a:srgbClr val="384E5E"/>
                </a:solidFill>
              </a:rPr>
              <a:t>flows[0]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= </a:t>
            </a:r>
            <a:r>
              <a:rPr lang="en-US" altLang="zh-CN" sz="2800" b="1" dirty="0">
                <a:solidFill>
                  <a:srgbClr val="384E5E"/>
                </a:solidFill>
              </a:rPr>
              <a:t>INIT</a:t>
            </a:r>
          </a:p>
          <a:p>
            <a:r>
              <a:rPr lang="en-US" altLang="zh-CN" sz="2800" b="1" dirty="0">
                <a:solidFill>
                  <a:srgbClr val="384E5E"/>
                </a:solidFill>
              </a:rPr>
              <a:t>flows[1]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= </a:t>
            </a:r>
            <a:r>
              <a:rPr lang="en-US" altLang="zh-CN" sz="2800" b="1" dirty="0">
                <a:solidFill>
                  <a:srgbClr val="384E5E"/>
                </a:solidFill>
              </a:rPr>
              <a:t>INIT</a:t>
            </a:r>
          </a:p>
          <a:p>
            <a:r>
              <a:rPr lang="en-US" altLang="zh-CN" sz="2800" b="1" dirty="0">
                <a:solidFill>
                  <a:srgbClr val="384E5E"/>
                </a:solidFill>
              </a:rPr>
              <a:t>flows[2] </a:t>
            </a:r>
            <a:r>
              <a:rPr lang="en-US" altLang="zh-CN" sz="2800" b="1" dirty="0" smtClean="0">
                <a:solidFill>
                  <a:srgbClr val="384E5E"/>
                </a:solidFill>
              </a:rPr>
              <a:t>= </a:t>
            </a:r>
            <a:r>
              <a:rPr lang="zh-CN" altLang="en-US" sz="2800" b="1" dirty="0">
                <a:solidFill>
                  <a:srgbClr val="384E5E"/>
                </a:solidFill>
              </a:rPr>
              <a:t>① </a:t>
            </a:r>
            <a:r>
              <a:rPr lang="en-US" altLang="zh-CN" sz="2800" b="1" dirty="0">
                <a:solidFill>
                  <a:srgbClr val="384E5E"/>
                </a:solidFill>
              </a:rPr>
              <a:t>-&gt; </a:t>
            </a:r>
            <a:r>
              <a:rPr lang="zh-CN" altLang="en-US" sz="2800" b="1" dirty="0">
                <a:solidFill>
                  <a:srgbClr val="384E5E"/>
                </a:solidFill>
              </a:rPr>
              <a:t>②</a:t>
            </a:r>
            <a:endParaRPr lang="en-US" altLang="zh-CN" sz="2800" b="1" dirty="0">
              <a:solidFill>
                <a:srgbClr val="384E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576011" y="2835610"/>
            <a:ext cx="513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E9615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rgbClr val="E9615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73023" y="2815178"/>
            <a:ext cx="556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ECC345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rgbClr val="ECC345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462701" y="2811946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77B9B0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rgbClr val="77B9B0"/>
              </a:solidFill>
            </a:endParaRP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 bwMode="auto">
          <a:xfrm>
            <a:off x="3128457" y="3502806"/>
            <a:ext cx="1316205" cy="1015663"/>
          </a:xfrm>
          <a:prstGeom prst="rect">
            <a:avLst/>
          </a:prstGeom>
          <a:solidFill>
            <a:srgbClr val="E9615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渲染相关组件结构</a:t>
            </a:r>
            <a:endParaRPr lang="en-US" altLang="zh-CN" sz="2000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4"/>
          <p:cNvSpPr txBox="1">
            <a:spLocks noChangeArrowheads="1"/>
          </p:cNvSpPr>
          <p:nvPr/>
        </p:nvSpPr>
        <p:spPr bwMode="auto">
          <a:xfrm>
            <a:off x="5422333" y="3535708"/>
            <a:ext cx="1441017" cy="1015663"/>
          </a:xfrm>
          <a:prstGeom prst="rect">
            <a:avLst/>
          </a:prstGeom>
          <a:solidFill>
            <a:srgbClr val="ECC345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渲染</a:t>
            </a:r>
            <a:r>
              <a:rPr lang="zh-CN" altLang="en-US" sz="2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流程</a:t>
            </a:r>
            <a:endParaRPr lang="en-US" altLang="zh-CN" sz="2000" b="1" dirty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详解</a:t>
            </a:r>
            <a:endParaRPr lang="en-US" altLang="zh-CN" sz="2000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8026084" y="3550984"/>
            <a:ext cx="1441017" cy="960904"/>
          </a:xfrm>
          <a:prstGeom prst="rect">
            <a:avLst/>
          </a:prstGeom>
          <a:solidFill>
            <a:srgbClr val="77B9B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微软雅黑" panose="020B0503020204020204" pitchFamily="34" charset="-122"/>
              </a:rPr>
              <a:t>部分组件详解</a:t>
            </a:r>
            <a:endParaRPr lang="en-US" altLang="zh-CN" sz="2000" b="1" dirty="0" smtClean="0">
              <a:solidFill>
                <a:schemeClr val="bg1"/>
              </a:solidFill>
              <a:latin typeface="Franklin Gothic Book" panose="020B05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284785" y="1062176"/>
            <a:ext cx="1755498" cy="584775"/>
          </a:xfrm>
          <a:prstGeom prst="rect">
            <a:avLst/>
          </a:prstGeom>
          <a:solidFill>
            <a:srgbClr val="77B9B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687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384E5E"/>
                </a:solidFill>
              </a:rPr>
              <a:t>小游戏渲染实例：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2" y="2482620"/>
            <a:ext cx="2073679" cy="2101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35" y="1448029"/>
            <a:ext cx="6841052" cy="45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51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5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17" y="0"/>
            <a:ext cx="773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1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10" y="684347"/>
            <a:ext cx="8875277" cy="5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062615" y="3510148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渲染相关组件结构</a:t>
            </a:r>
            <a:endParaRPr lang="zh-CN" altLang="en-US" sz="4000" b="1" dirty="0">
              <a:solidFill>
                <a:srgbClr val="384E5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7501" y="1272633"/>
            <a:ext cx="219699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3800" dirty="0" smtClean="0">
                <a:solidFill>
                  <a:srgbClr val="384E5E"/>
                </a:solidFill>
                <a:latin typeface="Impact" panose="020B0806030902050204" pitchFamily="34" charset="0"/>
              </a:rPr>
              <a:t>01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49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33" y="0"/>
            <a:ext cx="7662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6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86" y="0"/>
            <a:ext cx="7748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66" y="0"/>
            <a:ext cx="8102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4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66" y="0"/>
            <a:ext cx="8102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66" y="0"/>
            <a:ext cx="8102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0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66" y="0"/>
            <a:ext cx="8102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66" y="0"/>
            <a:ext cx="8102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2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66" y="0"/>
            <a:ext cx="8102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01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359" y="99572"/>
            <a:ext cx="4672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384E5E"/>
                </a:solidFill>
              </a:rPr>
              <a:t>Frame 2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88" y="684347"/>
            <a:ext cx="9088220" cy="60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1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 b="12727"/>
          <a:stretch/>
        </p:blipFill>
        <p:spPr>
          <a:xfrm>
            <a:off x="0" y="-7620"/>
            <a:ext cx="12192000" cy="68656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84219" y="1427984"/>
            <a:ext cx="5402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ECC3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9600" dirty="0" smtClean="0">
              <a:solidFill>
                <a:srgbClr val="ECC3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37372" y="293608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E96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引擎渲染流程</a:t>
            </a:r>
            <a:endParaRPr lang="zh-CN" altLang="en-US" sz="4000" dirty="0">
              <a:solidFill>
                <a:srgbClr val="E96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41969" y="3643975"/>
            <a:ext cx="5656702" cy="0"/>
          </a:xfrm>
          <a:prstGeom prst="straightConnector1">
            <a:avLst/>
          </a:prstGeom>
          <a:ln w="9525">
            <a:solidFill>
              <a:srgbClr val="ECC34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77871" y="3936804"/>
            <a:ext cx="4815377" cy="400110"/>
          </a:xfrm>
          <a:prstGeom prst="rect">
            <a:avLst/>
          </a:prstGeom>
          <a:solidFill>
            <a:srgbClr val="77B9B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前台工作分享</a:t>
            </a:r>
            <a:endParaRPr lang="zh-CN" altLang="en-US" sz="2000" dirty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80658" y="4441017"/>
            <a:ext cx="2209802" cy="276999"/>
          </a:xfrm>
          <a:prstGeom prst="rect">
            <a:avLst/>
          </a:prstGeom>
          <a:solidFill>
            <a:srgbClr val="ECC345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200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moustachehu</a:t>
            </a:r>
            <a:endParaRPr lang="zh-CN" altLang="en-US" sz="1200" dirty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055986" y="420217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384E5E"/>
                </a:solidFill>
              </a:rPr>
              <a:t>涉及文件</a:t>
            </a:r>
            <a:endParaRPr lang="zh-CN" altLang="en-US" sz="4000" b="1" dirty="0">
              <a:solidFill>
                <a:srgbClr val="384E5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2459" y="1349811"/>
            <a:ext cx="62790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render-engine.js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数学库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cc.vmath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cc.renderEngine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基本抽象。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render-component-walker.js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用于渲染节点。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render-flow.js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用于遍历节点树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12092" y="2975304"/>
            <a:ext cx="2757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384E5E"/>
                </a:solidFill>
              </a:rPr>
              <a:t>引擎主流程</a:t>
            </a:r>
            <a:endParaRPr lang="zh-CN" altLang="en-US" sz="4000" b="1" dirty="0">
              <a:solidFill>
                <a:srgbClr val="384E5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13" y="-99753"/>
            <a:ext cx="5693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03915" y="3480118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渲染流程概括</a:t>
            </a:r>
            <a:endParaRPr lang="zh-CN" altLang="en-US" sz="4400" b="1" dirty="0">
              <a:solidFill>
                <a:srgbClr val="384E5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97501" y="1303113"/>
            <a:ext cx="219699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dirty="0">
                <a:solidFill>
                  <a:srgbClr val="384E5E"/>
                </a:solidFill>
                <a:latin typeface="Impact" panose="020B0806030902050204" pitchFamily="34" charset="0"/>
              </a:rPr>
              <a:t>02</a:t>
            </a:r>
            <a:endParaRPr lang="zh-CN" altLang="en-US" sz="13800" dirty="0">
              <a:solidFill>
                <a:srgbClr val="384E5E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8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45" y="0"/>
            <a:ext cx="9931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76152" y="11263"/>
            <a:ext cx="4008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RenderWalker</a:t>
            </a:r>
            <a:endParaRPr lang="en-US" altLang="zh-CN" sz="3200" b="1" dirty="0" smtClean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isit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1"/>
            <a:ext cx="12192000" cy="68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34587" y="11263"/>
            <a:ext cx="40088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ForwardRender</a:t>
            </a:r>
            <a:endParaRPr lang="en-US" altLang="zh-CN" sz="3200" b="1" dirty="0" smtClean="0">
              <a:solidFill>
                <a:srgbClr val="384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 smtClean="0">
                <a:solidFill>
                  <a:srgbClr val="384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view</a:t>
            </a:r>
            <a:endParaRPr lang="zh-CN" altLang="en-US" sz="3200" b="1" dirty="0">
              <a:solidFill>
                <a:srgbClr val="384E5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0" y="0"/>
            <a:ext cx="11805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3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21752</TotalTime>
  <Words>277</Words>
  <Application>Microsoft Office PowerPoint</Application>
  <PresentationFormat>宽屏</PresentationFormat>
  <Paragraphs>109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Franklin Gothic Book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moustachehu(胡子昂)</cp:lastModifiedBy>
  <cp:revision>1230</cp:revision>
  <dcterms:created xsi:type="dcterms:W3CDTF">2014-11-18T07:27:48Z</dcterms:created>
  <dcterms:modified xsi:type="dcterms:W3CDTF">2018-11-08T09:59:22Z</dcterms:modified>
</cp:coreProperties>
</file>