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515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74" autoAdjust="0"/>
  </p:normalViewPr>
  <p:slideViewPr>
    <p:cSldViewPr snapToGrid="0" snapToObjects="1">
      <p:cViewPr>
        <p:scale>
          <a:sx n="134" d="100"/>
          <a:sy n="134" d="100"/>
        </p:scale>
        <p:origin x="-3824" y="-1856"/>
      </p:cViewPr>
      <p:guideLst>
        <p:guide orient="horz" pos="2160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130427"/>
            <a:ext cx="89382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0" y="3886200"/>
            <a:ext cx="73609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0" y="274640"/>
            <a:ext cx="236601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0" y="274640"/>
            <a:ext cx="69227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0" y="4406902"/>
            <a:ext cx="89382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0" y="2906713"/>
            <a:ext cx="89382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0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0" y="1600202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0" y="1600202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1" y="1535113"/>
            <a:ext cx="464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1" y="2174875"/>
            <a:ext cx="464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0" y="1535113"/>
            <a:ext cx="464804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0" y="2174875"/>
            <a:ext cx="46480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1" y="273050"/>
            <a:ext cx="345956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08" y="273052"/>
            <a:ext cx="58785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1" y="1435102"/>
            <a:ext cx="3459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1" y="4800600"/>
            <a:ext cx="63093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1" y="612775"/>
            <a:ext cx="63093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1" y="5367338"/>
            <a:ext cx="63093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80" y="274638"/>
            <a:ext cx="9464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600202"/>
            <a:ext cx="94640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6356352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0" y="6356352"/>
            <a:ext cx="3329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6356352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5089162" y="2337328"/>
            <a:ext cx="2408355" cy="2687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63059" y="3992233"/>
            <a:ext cx="3053082" cy="247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51672" y="2692195"/>
            <a:ext cx="2408355" cy="2687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951672" y="1172509"/>
            <a:ext cx="1581893" cy="510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22615" y="1313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1" y="1017176"/>
            <a:ext cx="3411322" cy="519044"/>
          </a:xfrm>
          <a:prstGeom prst="roundRect">
            <a:avLst/>
          </a:prstGeom>
          <a:solidFill>
            <a:srgbClr val="95B3D7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f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omsi_file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(‘/20120711_Brain.h5' , 'r')</a:t>
            </a:r>
            <a:b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d =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f.get_experiment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(0).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get_msidata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1" y="2140185"/>
            <a:ext cx="3411322" cy="648035"/>
          </a:xfrm>
          <a:prstGeom prst="roundRect">
            <a:avLst/>
          </a:prstGeom>
          <a:solidFill>
            <a:srgbClr val="95B3D7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a1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omsi_findpeaks_global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1" y="1837064"/>
            <a:ext cx="158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Global Peak Finder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18672"/>
            <a:ext cx="141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Access MSI Data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3951672" y="1172509"/>
            <a:ext cx="1651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msidata</a:t>
            </a:r>
            <a:r>
              <a:rPr lang="en-US" sz="1200" dirty="0" smtClean="0">
                <a:solidFill>
                  <a:schemeClr val="tx1"/>
                </a:solidFill>
              </a:rPr>
              <a:t>'] = d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mzdata</a:t>
            </a:r>
            <a:r>
              <a:rPr lang="en-US" sz="1200" dirty="0" smtClean="0">
                <a:solidFill>
                  <a:schemeClr val="tx1"/>
                </a:solidFill>
              </a:rPr>
              <a:t>'] = </a:t>
            </a:r>
            <a:r>
              <a:rPr lang="en-US" sz="1200" dirty="0" err="1" smtClean="0">
                <a:solidFill>
                  <a:schemeClr val="tx1"/>
                </a:solidFill>
              </a:rPr>
              <a:t>d.mz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8601" y="3592730"/>
            <a:ext cx="3411322" cy="777482"/>
          </a:xfrm>
          <a:prstGeom prst="roundRect">
            <a:avLst/>
          </a:prstGeom>
          <a:solidFill>
            <a:srgbClr val="95B3D7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a2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analysis_generic.from_function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  <a:cs typeface="Courier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      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analysis_function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total_intensity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,</a:t>
            </a:r>
            <a:b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       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output_names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=['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total_intensities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'])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871" y="32956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Total Intensity</a:t>
            </a:r>
            <a:endParaRPr lang="en-US" sz="1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28601" y="5283183"/>
            <a:ext cx="3411322" cy="777482"/>
          </a:xfrm>
          <a:prstGeom prst="roundRect">
            <a:avLst/>
          </a:prstGeom>
          <a:solidFill>
            <a:srgbClr val="95B3D7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a3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analysis_generic.from_function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  <a:cs typeface="Courier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         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normalize_intensities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2" y="4750095"/>
            <a:ext cx="170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Normalize Intensities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3951672" y="2683967"/>
            <a:ext cx="213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a2['</a:t>
            </a:r>
            <a:r>
              <a:rPr lang="en-US" sz="1200" dirty="0" err="1" smtClean="0"/>
              <a:t>msidata</a:t>
            </a:r>
            <a:r>
              <a:rPr lang="en-US" sz="1200" dirty="0" smtClean="0"/>
              <a:t>'] = a1['</a:t>
            </a:r>
            <a:r>
              <a:rPr lang="en-US" sz="1200" dirty="0" err="1" smtClean="0"/>
              <a:t>peak_cube</a:t>
            </a:r>
            <a:r>
              <a:rPr lang="en-US" sz="1200" dirty="0" smtClean="0"/>
              <a:t>']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063059" y="3963166"/>
            <a:ext cx="2742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a3['</a:t>
            </a:r>
            <a:r>
              <a:rPr lang="en-US" sz="1200" dirty="0" err="1"/>
              <a:t>normfactors</a:t>
            </a:r>
            <a:r>
              <a:rPr lang="en-US" sz="1200" dirty="0"/>
              <a:t>'] = a2['</a:t>
            </a:r>
            <a:r>
              <a:rPr lang="en-US" sz="1200" dirty="0" err="1"/>
              <a:t>total_intensities</a:t>
            </a:r>
            <a:r>
              <a:rPr lang="en-US" sz="1200" dirty="0"/>
              <a:t>']</a:t>
            </a:r>
          </a:p>
        </p:txBody>
      </p:sp>
      <p:cxnSp>
        <p:nvCxnSpPr>
          <p:cNvPr id="38" name="Elbow Connector 11"/>
          <p:cNvCxnSpPr/>
          <p:nvPr/>
        </p:nvCxnSpPr>
        <p:spPr>
          <a:xfrm rot="5400000" flipH="1" flipV="1">
            <a:off x="1920884" y="4045806"/>
            <a:ext cx="3430777" cy="7303"/>
          </a:xfrm>
          <a:prstGeom prst="bentConnector4">
            <a:avLst>
              <a:gd name="adj1" fmla="val -506"/>
              <a:gd name="adj2" fmla="val 52851087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3639923" y="1190604"/>
            <a:ext cx="14605" cy="1043237"/>
          </a:xfrm>
          <a:prstGeom prst="bentConnector3">
            <a:avLst>
              <a:gd name="adj1" fmla="val 1290136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9" idx="3"/>
            <a:endCxn id="65" idx="3"/>
          </p:cNvCxnSpPr>
          <p:nvPr/>
        </p:nvCxnSpPr>
        <p:spPr>
          <a:xfrm flipH="1" flipV="1">
            <a:off x="3644997" y="2681433"/>
            <a:ext cx="7304" cy="1123437"/>
          </a:xfrm>
          <a:prstGeom prst="bentConnector3">
            <a:avLst>
              <a:gd name="adj1" fmla="val -37152480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3639923" y="3992235"/>
            <a:ext cx="14605" cy="1690453"/>
          </a:xfrm>
          <a:prstGeom prst="bentConnector3">
            <a:avLst>
              <a:gd name="adj1" fmla="val 2383325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496476" y="2591557"/>
            <a:ext cx="148521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3779" y="3714994"/>
            <a:ext cx="148521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089163" y="2309279"/>
            <a:ext cx="213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a3['</a:t>
            </a:r>
            <a:r>
              <a:rPr lang="en-US" sz="1200" dirty="0" err="1"/>
              <a:t>msidata</a:t>
            </a:r>
            <a:r>
              <a:rPr lang="en-US" sz="1200" dirty="0"/>
              <a:t>'] = a1['</a:t>
            </a:r>
            <a:r>
              <a:rPr lang="en-US" sz="1200" dirty="0" err="1"/>
              <a:t>peak_cube</a:t>
            </a:r>
            <a:r>
              <a:rPr lang="en-US" sz="1200" dirty="0"/>
              <a:t>']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3597" y="160608"/>
            <a:ext cx="21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Analysis Tasks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063058" y="160628"/>
            <a:ext cx="225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Analysis Inputs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013228" y="158914"/>
            <a:ext cx="92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013226" y="1645929"/>
            <a:ext cx="34675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2: Execute sub-workflow</a:t>
            </a:r>
          </a:p>
          <a:p>
            <a:r>
              <a:rPr lang="en-US" sz="1200" dirty="0" smtClean="0"/>
              <a:t>a3.execute_recursive</a:t>
            </a:r>
            <a:r>
              <a:rPr lang="en-US" sz="1200" dirty="0"/>
              <a:t>()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013227" y="2298303"/>
            <a:ext cx="346757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3: Execute all automatically</a:t>
            </a:r>
          </a:p>
          <a:p>
            <a:r>
              <a:rPr lang="en-US" sz="1200" dirty="0" smtClean="0"/>
              <a:t>a3.execute_all()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8013226" y="2933714"/>
            <a:ext cx="3467572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4: Execute multiple sub-workflows</a:t>
            </a:r>
          </a:p>
          <a:p>
            <a:r>
              <a:rPr lang="en-US" sz="1200" dirty="0" err="1" smtClean="0"/>
              <a:t>dr</a:t>
            </a:r>
            <a:r>
              <a:rPr lang="en-US" sz="1200" dirty="0" smtClean="0"/>
              <a:t> = </a:t>
            </a:r>
            <a:r>
              <a:rPr lang="en-US" sz="1200" dirty="0" err="1" smtClean="0"/>
              <a:t>greedy_workflow_driver</a:t>
            </a:r>
            <a:r>
              <a:rPr lang="en-US" sz="1200" dirty="0" smtClean="0"/>
              <a:t>([a1,a2,a3])</a:t>
            </a:r>
          </a:p>
          <a:p>
            <a:r>
              <a:rPr lang="en-US" sz="1200" dirty="0" err="1" smtClean="0"/>
              <a:t>dr.execute</a:t>
            </a:r>
            <a:r>
              <a:rPr lang="en-US" sz="1200" dirty="0" smtClean="0"/>
              <a:t>()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013225" y="1026451"/>
            <a:ext cx="34675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1: Execute a single analysis</a:t>
            </a:r>
          </a:p>
          <a:p>
            <a:r>
              <a:rPr lang="en-US" sz="1200" dirty="0" smtClean="0"/>
              <a:t>a1.execute()</a:t>
            </a:r>
          </a:p>
        </p:txBody>
      </p:sp>
    </p:spTree>
    <p:extLst>
      <p:ext uri="{BB962C8B-B14F-4D97-AF65-F5344CB8AC3E}">
        <p14:creationId xmlns:p14="http://schemas.microsoft.com/office/powerpoint/2010/main" val="116217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>
          <a:xfrm rot="10800000">
            <a:off x="6584442" y="257467"/>
            <a:ext cx="3780233" cy="5979916"/>
          </a:xfrm>
          <a:custGeom>
            <a:avLst/>
            <a:gdLst>
              <a:gd name="connsiteX0" fmla="*/ 0 w 3666435"/>
              <a:gd name="connsiteY0" fmla="*/ 22087 h 5985565"/>
              <a:gd name="connsiteX1" fmla="*/ 0 w 3666435"/>
              <a:gd name="connsiteY1" fmla="*/ 5985565 h 5985565"/>
              <a:gd name="connsiteX2" fmla="*/ 3136348 w 3666435"/>
              <a:gd name="connsiteY2" fmla="*/ 5952434 h 5985565"/>
              <a:gd name="connsiteX3" fmla="*/ 3666435 w 3666435"/>
              <a:gd name="connsiteY3" fmla="*/ 2937565 h 5985565"/>
              <a:gd name="connsiteX4" fmla="*/ 3070087 w 3666435"/>
              <a:gd name="connsiteY4" fmla="*/ 0 h 5985565"/>
              <a:gd name="connsiteX5" fmla="*/ 0 w 3666435"/>
              <a:gd name="connsiteY5" fmla="*/ 22087 h 5985565"/>
              <a:gd name="connsiteX0" fmla="*/ 0 w 3688522"/>
              <a:gd name="connsiteY0" fmla="*/ 0 h 6018696"/>
              <a:gd name="connsiteX1" fmla="*/ 22087 w 3688522"/>
              <a:gd name="connsiteY1" fmla="*/ 6018696 h 6018696"/>
              <a:gd name="connsiteX2" fmla="*/ 3158435 w 3688522"/>
              <a:gd name="connsiteY2" fmla="*/ 5985565 h 6018696"/>
              <a:gd name="connsiteX3" fmla="*/ 3688522 w 3688522"/>
              <a:gd name="connsiteY3" fmla="*/ 2970696 h 6018696"/>
              <a:gd name="connsiteX4" fmla="*/ 3092174 w 3688522"/>
              <a:gd name="connsiteY4" fmla="*/ 33131 h 6018696"/>
              <a:gd name="connsiteX5" fmla="*/ 0 w 3688522"/>
              <a:gd name="connsiteY5" fmla="*/ 0 h 6018696"/>
              <a:gd name="connsiteX0" fmla="*/ 0 w 3688522"/>
              <a:gd name="connsiteY0" fmla="*/ 11043 h 5985565"/>
              <a:gd name="connsiteX1" fmla="*/ 22087 w 3688522"/>
              <a:gd name="connsiteY1" fmla="*/ 5985565 h 5985565"/>
              <a:gd name="connsiteX2" fmla="*/ 3158435 w 3688522"/>
              <a:gd name="connsiteY2" fmla="*/ 5952434 h 5985565"/>
              <a:gd name="connsiteX3" fmla="*/ 3688522 w 3688522"/>
              <a:gd name="connsiteY3" fmla="*/ 2937565 h 5985565"/>
              <a:gd name="connsiteX4" fmla="*/ 3092174 w 3688522"/>
              <a:gd name="connsiteY4" fmla="*/ 0 h 5985565"/>
              <a:gd name="connsiteX5" fmla="*/ 0 w 3688522"/>
              <a:gd name="connsiteY5" fmla="*/ 11043 h 5985565"/>
              <a:gd name="connsiteX0" fmla="*/ 0 w 3688522"/>
              <a:gd name="connsiteY0" fmla="*/ 0 h 5996609"/>
              <a:gd name="connsiteX1" fmla="*/ 22087 w 3688522"/>
              <a:gd name="connsiteY1" fmla="*/ 5996609 h 5996609"/>
              <a:gd name="connsiteX2" fmla="*/ 3158435 w 3688522"/>
              <a:gd name="connsiteY2" fmla="*/ 5963478 h 5996609"/>
              <a:gd name="connsiteX3" fmla="*/ 3688522 w 3688522"/>
              <a:gd name="connsiteY3" fmla="*/ 2948609 h 5996609"/>
              <a:gd name="connsiteX4" fmla="*/ 3092174 w 3688522"/>
              <a:gd name="connsiteY4" fmla="*/ 11044 h 5996609"/>
              <a:gd name="connsiteX5" fmla="*/ 0 w 3688522"/>
              <a:gd name="connsiteY5" fmla="*/ 0 h 5996609"/>
              <a:gd name="connsiteX0" fmla="*/ 0 w 3677478"/>
              <a:gd name="connsiteY0" fmla="*/ 22086 h 5985565"/>
              <a:gd name="connsiteX1" fmla="*/ 11043 w 3677478"/>
              <a:gd name="connsiteY1" fmla="*/ 5985565 h 5985565"/>
              <a:gd name="connsiteX2" fmla="*/ 3147391 w 3677478"/>
              <a:gd name="connsiteY2" fmla="*/ 5952434 h 5985565"/>
              <a:gd name="connsiteX3" fmla="*/ 3677478 w 3677478"/>
              <a:gd name="connsiteY3" fmla="*/ 2937565 h 5985565"/>
              <a:gd name="connsiteX4" fmla="*/ 3081130 w 3677478"/>
              <a:gd name="connsiteY4" fmla="*/ 0 h 5985565"/>
              <a:gd name="connsiteX5" fmla="*/ 0 w 3677478"/>
              <a:gd name="connsiteY5" fmla="*/ 22086 h 5985565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47391 w 3677478"/>
              <a:gd name="connsiteY2" fmla="*/ 5953976 h 5987107"/>
              <a:gd name="connsiteX3" fmla="*/ 3677478 w 3677478"/>
              <a:gd name="connsiteY3" fmla="*/ 2939107 h 5987107"/>
              <a:gd name="connsiteX4" fmla="*/ 3081130 w 3677478"/>
              <a:gd name="connsiteY4" fmla="*/ 1542 h 5987107"/>
              <a:gd name="connsiteX5" fmla="*/ 0 w 3677478"/>
              <a:gd name="connsiteY5" fmla="*/ 0 h 5987107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21452 w 3677478"/>
              <a:gd name="connsiteY2" fmla="*/ 5979916 h 5987107"/>
              <a:gd name="connsiteX3" fmla="*/ 3147391 w 3677478"/>
              <a:gd name="connsiteY3" fmla="*/ 5953976 h 5987107"/>
              <a:gd name="connsiteX4" fmla="*/ 3677478 w 3677478"/>
              <a:gd name="connsiteY4" fmla="*/ 2939107 h 5987107"/>
              <a:gd name="connsiteX5" fmla="*/ 3081130 w 3677478"/>
              <a:gd name="connsiteY5" fmla="*/ 1542 h 5987107"/>
              <a:gd name="connsiteX6" fmla="*/ 0 w 3677478"/>
              <a:gd name="connsiteY6" fmla="*/ 0 h 5987107"/>
              <a:gd name="connsiteX0" fmla="*/ 0 w 3411664"/>
              <a:gd name="connsiteY0" fmla="*/ 0 h 5987107"/>
              <a:gd name="connsiteX1" fmla="*/ 11043 w 3411664"/>
              <a:gd name="connsiteY1" fmla="*/ 5987107 h 5987107"/>
              <a:gd name="connsiteX2" fmla="*/ 3121452 w 3411664"/>
              <a:gd name="connsiteY2" fmla="*/ 5979916 h 5987107"/>
              <a:gd name="connsiteX3" fmla="*/ 3147391 w 3411664"/>
              <a:gd name="connsiteY3" fmla="*/ 5953976 h 5987107"/>
              <a:gd name="connsiteX4" fmla="*/ 3411664 w 3411664"/>
              <a:gd name="connsiteY4" fmla="*/ 2980456 h 5987107"/>
              <a:gd name="connsiteX5" fmla="*/ 3081130 w 3411664"/>
              <a:gd name="connsiteY5" fmla="*/ 1542 h 5987107"/>
              <a:gd name="connsiteX6" fmla="*/ 0 w 3411664"/>
              <a:gd name="connsiteY6" fmla="*/ 0 h 5987107"/>
              <a:gd name="connsiteX0" fmla="*/ 0 w 3771989"/>
              <a:gd name="connsiteY0" fmla="*/ 0 h 5987107"/>
              <a:gd name="connsiteX1" fmla="*/ 371368 w 3771989"/>
              <a:gd name="connsiteY1" fmla="*/ 5987107 h 5987107"/>
              <a:gd name="connsiteX2" fmla="*/ 3481777 w 3771989"/>
              <a:gd name="connsiteY2" fmla="*/ 5979916 h 5987107"/>
              <a:gd name="connsiteX3" fmla="*/ 3507716 w 3771989"/>
              <a:gd name="connsiteY3" fmla="*/ 5953976 h 5987107"/>
              <a:gd name="connsiteX4" fmla="*/ 3771989 w 3771989"/>
              <a:gd name="connsiteY4" fmla="*/ 2980456 h 5987107"/>
              <a:gd name="connsiteX5" fmla="*/ 3441455 w 3771989"/>
              <a:gd name="connsiteY5" fmla="*/ 1542 h 5987107"/>
              <a:gd name="connsiteX6" fmla="*/ 0 w 3771989"/>
              <a:gd name="connsiteY6" fmla="*/ 0 h 5987107"/>
              <a:gd name="connsiteX0" fmla="*/ 0 w 3771989"/>
              <a:gd name="connsiteY0" fmla="*/ 0 h 5993014"/>
              <a:gd name="connsiteX1" fmla="*/ 5136 w 3771989"/>
              <a:gd name="connsiteY1" fmla="*/ 5993014 h 5993014"/>
              <a:gd name="connsiteX2" fmla="*/ 3481777 w 3771989"/>
              <a:gd name="connsiteY2" fmla="*/ 5979916 h 5993014"/>
              <a:gd name="connsiteX3" fmla="*/ 3507716 w 3771989"/>
              <a:gd name="connsiteY3" fmla="*/ 5953976 h 5993014"/>
              <a:gd name="connsiteX4" fmla="*/ 3771989 w 3771989"/>
              <a:gd name="connsiteY4" fmla="*/ 2980456 h 5993014"/>
              <a:gd name="connsiteX5" fmla="*/ 3441455 w 3771989"/>
              <a:gd name="connsiteY5" fmla="*/ 1542 h 5993014"/>
              <a:gd name="connsiteX6" fmla="*/ 0 w 3771989"/>
              <a:gd name="connsiteY6" fmla="*/ 0 h 5993014"/>
              <a:gd name="connsiteX0" fmla="*/ 13857 w 3785846"/>
              <a:gd name="connsiteY0" fmla="*/ 0 h 5979916"/>
              <a:gd name="connsiteX1" fmla="*/ 1272 w 3785846"/>
              <a:gd name="connsiteY1" fmla="*/ 5975293 h 5979916"/>
              <a:gd name="connsiteX2" fmla="*/ 3495634 w 3785846"/>
              <a:gd name="connsiteY2" fmla="*/ 5979916 h 5979916"/>
              <a:gd name="connsiteX3" fmla="*/ 3521573 w 3785846"/>
              <a:gd name="connsiteY3" fmla="*/ 5953976 h 5979916"/>
              <a:gd name="connsiteX4" fmla="*/ 3785846 w 3785846"/>
              <a:gd name="connsiteY4" fmla="*/ 2980456 h 5979916"/>
              <a:gd name="connsiteX5" fmla="*/ 3455312 w 3785846"/>
              <a:gd name="connsiteY5" fmla="*/ 1542 h 5979916"/>
              <a:gd name="connsiteX6" fmla="*/ 13857 w 3785846"/>
              <a:gd name="connsiteY6" fmla="*/ 0 h 5979916"/>
              <a:gd name="connsiteX0" fmla="*/ 8244 w 3780233"/>
              <a:gd name="connsiteY0" fmla="*/ 0 h 5979916"/>
              <a:gd name="connsiteX1" fmla="*/ 1566 w 3780233"/>
              <a:gd name="connsiteY1" fmla="*/ 5975293 h 5979916"/>
              <a:gd name="connsiteX2" fmla="*/ 3490021 w 3780233"/>
              <a:gd name="connsiteY2" fmla="*/ 5979916 h 5979916"/>
              <a:gd name="connsiteX3" fmla="*/ 3515960 w 3780233"/>
              <a:gd name="connsiteY3" fmla="*/ 5953976 h 5979916"/>
              <a:gd name="connsiteX4" fmla="*/ 3780233 w 3780233"/>
              <a:gd name="connsiteY4" fmla="*/ 2980456 h 5979916"/>
              <a:gd name="connsiteX5" fmla="*/ 3449699 w 3780233"/>
              <a:gd name="connsiteY5" fmla="*/ 1542 h 5979916"/>
              <a:gd name="connsiteX6" fmla="*/ 8244 w 3780233"/>
              <a:gd name="connsiteY6" fmla="*/ 0 h 597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0233" h="5979916">
                <a:moveTo>
                  <a:pt x="8244" y="0"/>
                </a:moveTo>
                <a:cubicBezTo>
                  <a:pt x="15606" y="2006232"/>
                  <a:pt x="-5796" y="3969061"/>
                  <a:pt x="1566" y="5975293"/>
                </a:cubicBezTo>
                <a:lnTo>
                  <a:pt x="3490021" y="5979916"/>
                </a:lnTo>
                <a:lnTo>
                  <a:pt x="3515960" y="5953976"/>
                </a:lnTo>
                <a:lnTo>
                  <a:pt x="3780233" y="2980456"/>
                </a:lnTo>
                <a:lnTo>
                  <a:pt x="3449699" y="1542"/>
                </a:lnTo>
                <a:lnTo>
                  <a:pt x="8244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459873" y="256219"/>
            <a:ext cx="3780233" cy="5979916"/>
          </a:xfrm>
          <a:custGeom>
            <a:avLst/>
            <a:gdLst>
              <a:gd name="connsiteX0" fmla="*/ 0 w 3666435"/>
              <a:gd name="connsiteY0" fmla="*/ 22087 h 5985565"/>
              <a:gd name="connsiteX1" fmla="*/ 0 w 3666435"/>
              <a:gd name="connsiteY1" fmla="*/ 5985565 h 5985565"/>
              <a:gd name="connsiteX2" fmla="*/ 3136348 w 3666435"/>
              <a:gd name="connsiteY2" fmla="*/ 5952434 h 5985565"/>
              <a:gd name="connsiteX3" fmla="*/ 3666435 w 3666435"/>
              <a:gd name="connsiteY3" fmla="*/ 2937565 h 5985565"/>
              <a:gd name="connsiteX4" fmla="*/ 3070087 w 3666435"/>
              <a:gd name="connsiteY4" fmla="*/ 0 h 5985565"/>
              <a:gd name="connsiteX5" fmla="*/ 0 w 3666435"/>
              <a:gd name="connsiteY5" fmla="*/ 22087 h 5985565"/>
              <a:gd name="connsiteX0" fmla="*/ 0 w 3688522"/>
              <a:gd name="connsiteY0" fmla="*/ 0 h 6018696"/>
              <a:gd name="connsiteX1" fmla="*/ 22087 w 3688522"/>
              <a:gd name="connsiteY1" fmla="*/ 6018696 h 6018696"/>
              <a:gd name="connsiteX2" fmla="*/ 3158435 w 3688522"/>
              <a:gd name="connsiteY2" fmla="*/ 5985565 h 6018696"/>
              <a:gd name="connsiteX3" fmla="*/ 3688522 w 3688522"/>
              <a:gd name="connsiteY3" fmla="*/ 2970696 h 6018696"/>
              <a:gd name="connsiteX4" fmla="*/ 3092174 w 3688522"/>
              <a:gd name="connsiteY4" fmla="*/ 33131 h 6018696"/>
              <a:gd name="connsiteX5" fmla="*/ 0 w 3688522"/>
              <a:gd name="connsiteY5" fmla="*/ 0 h 6018696"/>
              <a:gd name="connsiteX0" fmla="*/ 0 w 3688522"/>
              <a:gd name="connsiteY0" fmla="*/ 11043 h 5985565"/>
              <a:gd name="connsiteX1" fmla="*/ 22087 w 3688522"/>
              <a:gd name="connsiteY1" fmla="*/ 5985565 h 5985565"/>
              <a:gd name="connsiteX2" fmla="*/ 3158435 w 3688522"/>
              <a:gd name="connsiteY2" fmla="*/ 5952434 h 5985565"/>
              <a:gd name="connsiteX3" fmla="*/ 3688522 w 3688522"/>
              <a:gd name="connsiteY3" fmla="*/ 2937565 h 5985565"/>
              <a:gd name="connsiteX4" fmla="*/ 3092174 w 3688522"/>
              <a:gd name="connsiteY4" fmla="*/ 0 h 5985565"/>
              <a:gd name="connsiteX5" fmla="*/ 0 w 3688522"/>
              <a:gd name="connsiteY5" fmla="*/ 11043 h 5985565"/>
              <a:gd name="connsiteX0" fmla="*/ 0 w 3688522"/>
              <a:gd name="connsiteY0" fmla="*/ 0 h 5996609"/>
              <a:gd name="connsiteX1" fmla="*/ 22087 w 3688522"/>
              <a:gd name="connsiteY1" fmla="*/ 5996609 h 5996609"/>
              <a:gd name="connsiteX2" fmla="*/ 3158435 w 3688522"/>
              <a:gd name="connsiteY2" fmla="*/ 5963478 h 5996609"/>
              <a:gd name="connsiteX3" fmla="*/ 3688522 w 3688522"/>
              <a:gd name="connsiteY3" fmla="*/ 2948609 h 5996609"/>
              <a:gd name="connsiteX4" fmla="*/ 3092174 w 3688522"/>
              <a:gd name="connsiteY4" fmla="*/ 11044 h 5996609"/>
              <a:gd name="connsiteX5" fmla="*/ 0 w 3688522"/>
              <a:gd name="connsiteY5" fmla="*/ 0 h 5996609"/>
              <a:gd name="connsiteX0" fmla="*/ 0 w 3677478"/>
              <a:gd name="connsiteY0" fmla="*/ 22086 h 5985565"/>
              <a:gd name="connsiteX1" fmla="*/ 11043 w 3677478"/>
              <a:gd name="connsiteY1" fmla="*/ 5985565 h 5985565"/>
              <a:gd name="connsiteX2" fmla="*/ 3147391 w 3677478"/>
              <a:gd name="connsiteY2" fmla="*/ 5952434 h 5985565"/>
              <a:gd name="connsiteX3" fmla="*/ 3677478 w 3677478"/>
              <a:gd name="connsiteY3" fmla="*/ 2937565 h 5985565"/>
              <a:gd name="connsiteX4" fmla="*/ 3081130 w 3677478"/>
              <a:gd name="connsiteY4" fmla="*/ 0 h 5985565"/>
              <a:gd name="connsiteX5" fmla="*/ 0 w 3677478"/>
              <a:gd name="connsiteY5" fmla="*/ 22086 h 5985565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47391 w 3677478"/>
              <a:gd name="connsiteY2" fmla="*/ 5953976 h 5987107"/>
              <a:gd name="connsiteX3" fmla="*/ 3677478 w 3677478"/>
              <a:gd name="connsiteY3" fmla="*/ 2939107 h 5987107"/>
              <a:gd name="connsiteX4" fmla="*/ 3081130 w 3677478"/>
              <a:gd name="connsiteY4" fmla="*/ 1542 h 5987107"/>
              <a:gd name="connsiteX5" fmla="*/ 0 w 3677478"/>
              <a:gd name="connsiteY5" fmla="*/ 0 h 5987107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21452 w 3677478"/>
              <a:gd name="connsiteY2" fmla="*/ 5979916 h 5987107"/>
              <a:gd name="connsiteX3" fmla="*/ 3147391 w 3677478"/>
              <a:gd name="connsiteY3" fmla="*/ 5953976 h 5987107"/>
              <a:gd name="connsiteX4" fmla="*/ 3677478 w 3677478"/>
              <a:gd name="connsiteY4" fmla="*/ 2939107 h 5987107"/>
              <a:gd name="connsiteX5" fmla="*/ 3081130 w 3677478"/>
              <a:gd name="connsiteY5" fmla="*/ 1542 h 5987107"/>
              <a:gd name="connsiteX6" fmla="*/ 0 w 3677478"/>
              <a:gd name="connsiteY6" fmla="*/ 0 h 5987107"/>
              <a:gd name="connsiteX0" fmla="*/ 0 w 3411664"/>
              <a:gd name="connsiteY0" fmla="*/ 0 h 5987107"/>
              <a:gd name="connsiteX1" fmla="*/ 11043 w 3411664"/>
              <a:gd name="connsiteY1" fmla="*/ 5987107 h 5987107"/>
              <a:gd name="connsiteX2" fmla="*/ 3121452 w 3411664"/>
              <a:gd name="connsiteY2" fmla="*/ 5979916 h 5987107"/>
              <a:gd name="connsiteX3" fmla="*/ 3147391 w 3411664"/>
              <a:gd name="connsiteY3" fmla="*/ 5953976 h 5987107"/>
              <a:gd name="connsiteX4" fmla="*/ 3411664 w 3411664"/>
              <a:gd name="connsiteY4" fmla="*/ 2980456 h 5987107"/>
              <a:gd name="connsiteX5" fmla="*/ 3081130 w 3411664"/>
              <a:gd name="connsiteY5" fmla="*/ 1542 h 5987107"/>
              <a:gd name="connsiteX6" fmla="*/ 0 w 3411664"/>
              <a:gd name="connsiteY6" fmla="*/ 0 h 5987107"/>
              <a:gd name="connsiteX0" fmla="*/ 0 w 3771989"/>
              <a:gd name="connsiteY0" fmla="*/ 0 h 5987107"/>
              <a:gd name="connsiteX1" fmla="*/ 371368 w 3771989"/>
              <a:gd name="connsiteY1" fmla="*/ 5987107 h 5987107"/>
              <a:gd name="connsiteX2" fmla="*/ 3481777 w 3771989"/>
              <a:gd name="connsiteY2" fmla="*/ 5979916 h 5987107"/>
              <a:gd name="connsiteX3" fmla="*/ 3507716 w 3771989"/>
              <a:gd name="connsiteY3" fmla="*/ 5953976 h 5987107"/>
              <a:gd name="connsiteX4" fmla="*/ 3771989 w 3771989"/>
              <a:gd name="connsiteY4" fmla="*/ 2980456 h 5987107"/>
              <a:gd name="connsiteX5" fmla="*/ 3441455 w 3771989"/>
              <a:gd name="connsiteY5" fmla="*/ 1542 h 5987107"/>
              <a:gd name="connsiteX6" fmla="*/ 0 w 3771989"/>
              <a:gd name="connsiteY6" fmla="*/ 0 h 5987107"/>
              <a:gd name="connsiteX0" fmla="*/ 0 w 3771989"/>
              <a:gd name="connsiteY0" fmla="*/ 0 h 5993014"/>
              <a:gd name="connsiteX1" fmla="*/ 5136 w 3771989"/>
              <a:gd name="connsiteY1" fmla="*/ 5993014 h 5993014"/>
              <a:gd name="connsiteX2" fmla="*/ 3481777 w 3771989"/>
              <a:gd name="connsiteY2" fmla="*/ 5979916 h 5993014"/>
              <a:gd name="connsiteX3" fmla="*/ 3507716 w 3771989"/>
              <a:gd name="connsiteY3" fmla="*/ 5953976 h 5993014"/>
              <a:gd name="connsiteX4" fmla="*/ 3771989 w 3771989"/>
              <a:gd name="connsiteY4" fmla="*/ 2980456 h 5993014"/>
              <a:gd name="connsiteX5" fmla="*/ 3441455 w 3771989"/>
              <a:gd name="connsiteY5" fmla="*/ 1542 h 5993014"/>
              <a:gd name="connsiteX6" fmla="*/ 0 w 3771989"/>
              <a:gd name="connsiteY6" fmla="*/ 0 h 5993014"/>
              <a:gd name="connsiteX0" fmla="*/ 13857 w 3785846"/>
              <a:gd name="connsiteY0" fmla="*/ 0 h 5979916"/>
              <a:gd name="connsiteX1" fmla="*/ 1272 w 3785846"/>
              <a:gd name="connsiteY1" fmla="*/ 5975293 h 5979916"/>
              <a:gd name="connsiteX2" fmla="*/ 3495634 w 3785846"/>
              <a:gd name="connsiteY2" fmla="*/ 5979916 h 5979916"/>
              <a:gd name="connsiteX3" fmla="*/ 3521573 w 3785846"/>
              <a:gd name="connsiteY3" fmla="*/ 5953976 h 5979916"/>
              <a:gd name="connsiteX4" fmla="*/ 3785846 w 3785846"/>
              <a:gd name="connsiteY4" fmla="*/ 2980456 h 5979916"/>
              <a:gd name="connsiteX5" fmla="*/ 3455312 w 3785846"/>
              <a:gd name="connsiteY5" fmla="*/ 1542 h 5979916"/>
              <a:gd name="connsiteX6" fmla="*/ 13857 w 3785846"/>
              <a:gd name="connsiteY6" fmla="*/ 0 h 5979916"/>
              <a:gd name="connsiteX0" fmla="*/ 8244 w 3780233"/>
              <a:gd name="connsiteY0" fmla="*/ 0 h 5979916"/>
              <a:gd name="connsiteX1" fmla="*/ 1566 w 3780233"/>
              <a:gd name="connsiteY1" fmla="*/ 5975293 h 5979916"/>
              <a:gd name="connsiteX2" fmla="*/ 3490021 w 3780233"/>
              <a:gd name="connsiteY2" fmla="*/ 5979916 h 5979916"/>
              <a:gd name="connsiteX3" fmla="*/ 3515960 w 3780233"/>
              <a:gd name="connsiteY3" fmla="*/ 5953976 h 5979916"/>
              <a:gd name="connsiteX4" fmla="*/ 3780233 w 3780233"/>
              <a:gd name="connsiteY4" fmla="*/ 2980456 h 5979916"/>
              <a:gd name="connsiteX5" fmla="*/ 3449699 w 3780233"/>
              <a:gd name="connsiteY5" fmla="*/ 1542 h 5979916"/>
              <a:gd name="connsiteX6" fmla="*/ 8244 w 3780233"/>
              <a:gd name="connsiteY6" fmla="*/ 0 h 597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0233" h="5979916">
                <a:moveTo>
                  <a:pt x="8244" y="0"/>
                </a:moveTo>
                <a:cubicBezTo>
                  <a:pt x="15606" y="2006232"/>
                  <a:pt x="-5796" y="3969061"/>
                  <a:pt x="1566" y="5975293"/>
                </a:cubicBezTo>
                <a:lnTo>
                  <a:pt x="3490021" y="5979916"/>
                </a:lnTo>
                <a:lnTo>
                  <a:pt x="3515960" y="5953976"/>
                </a:lnTo>
                <a:lnTo>
                  <a:pt x="3780233" y="2980456"/>
                </a:lnTo>
                <a:lnTo>
                  <a:pt x="3449699" y="1542"/>
                </a:lnTo>
                <a:lnTo>
                  <a:pt x="824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36178" y="257761"/>
            <a:ext cx="3658852" cy="5995042"/>
          </a:xfrm>
          <a:custGeom>
            <a:avLst/>
            <a:gdLst>
              <a:gd name="connsiteX0" fmla="*/ 0 w 3666435"/>
              <a:gd name="connsiteY0" fmla="*/ 22087 h 5985565"/>
              <a:gd name="connsiteX1" fmla="*/ 0 w 3666435"/>
              <a:gd name="connsiteY1" fmla="*/ 5985565 h 5985565"/>
              <a:gd name="connsiteX2" fmla="*/ 3136348 w 3666435"/>
              <a:gd name="connsiteY2" fmla="*/ 5952434 h 5985565"/>
              <a:gd name="connsiteX3" fmla="*/ 3666435 w 3666435"/>
              <a:gd name="connsiteY3" fmla="*/ 2937565 h 5985565"/>
              <a:gd name="connsiteX4" fmla="*/ 3070087 w 3666435"/>
              <a:gd name="connsiteY4" fmla="*/ 0 h 5985565"/>
              <a:gd name="connsiteX5" fmla="*/ 0 w 3666435"/>
              <a:gd name="connsiteY5" fmla="*/ 22087 h 5985565"/>
              <a:gd name="connsiteX0" fmla="*/ 0 w 3688522"/>
              <a:gd name="connsiteY0" fmla="*/ 0 h 6018696"/>
              <a:gd name="connsiteX1" fmla="*/ 22087 w 3688522"/>
              <a:gd name="connsiteY1" fmla="*/ 6018696 h 6018696"/>
              <a:gd name="connsiteX2" fmla="*/ 3158435 w 3688522"/>
              <a:gd name="connsiteY2" fmla="*/ 5985565 h 6018696"/>
              <a:gd name="connsiteX3" fmla="*/ 3688522 w 3688522"/>
              <a:gd name="connsiteY3" fmla="*/ 2970696 h 6018696"/>
              <a:gd name="connsiteX4" fmla="*/ 3092174 w 3688522"/>
              <a:gd name="connsiteY4" fmla="*/ 33131 h 6018696"/>
              <a:gd name="connsiteX5" fmla="*/ 0 w 3688522"/>
              <a:gd name="connsiteY5" fmla="*/ 0 h 6018696"/>
              <a:gd name="connsiteX0" fmla="*/ 0 w 3688522"/>
              <a:gd name="connsiteY0" fmla="*/ 11043 h 5985565"/>
              <a:gd name="connsiteX1" fmla="*/ 22087 w 3688522"/>
              <a:gd name="connsiteY1" fmla="*/ 5985565 h 5985565"/>
              <a:gd name="connsiteX2" fmla="*/ 3158435 w 3688522"/>
              <a:gd name="connsiteY2" fmla="*/ 5952434 h 5985565"/>
              <a:gd name="connsiteX3" fmla="*/ 3688522 w 3688522"/>
              <a:gd name="connsiteY3" fmla="*/ 2937565 h 5985565"/>
              <a:gd name="connsiteX4" fmla="*/ 3092174 w 3688522"/>
              <a:gd name="connsiteY4" fmla="*/ 0 h 5985565"/>
              <a:gd name="connsiteX5" fmla="*/ 0 w 3688522"/>
              <a:gd name="connsiteY5" fmla="*/ 11043 h 5985565"/>
              <a:gd name="connsiteX0" fmla="*/ 0 w 3688522"/>
              <a:gd name="connsiteY0" fmla="*/ 0 h 5996609"/>
              <a:gd name="connsiteX1" fmla="*/ 22087 w 3688522"/>
              <a:gd name="connsiteY1" fmla="*/ 5996609 h 5996609"/>
              <a:gd name="connsiteX2" fmla="*/ 3158435 w 3688522"/>
              <a:gd name="connsiteY2" fmla="*/ 5963478 h 5996609"/>
              <a:gd name="connsiteX3" fmla="*/ 3688522 w 3688522"/>
              <a:gd name="connsiteY3" fmla="*/ 2948609 h 5996609"/>
              <a:gd name="connsiteX4" fmla="*/ 3092174 w 3688522"/>
              <a:gd name="connsiteY4" fmla="*/ 11044 h 5996609"/>
              <a:gd name="connsiteX5" fmla="*/ 0 w 3688522"/>
              <a:gd name="connsiteY5" fmla="*/ 0 h 5996609"/>
              <a:gd name="connsiteX0" fmla="*/ 0 w 3677478"/>
              <a:gd name="connsiteY0" fmla="*/ 22086 h 5985565"/>
              <a:gd name="connsiteX1" fmla="*/ 11043 w 3677478"/>
              <a:gd name="connsiteY1" fmla="*/ 5985565 h 5985565"/>
              <a:gd name="connsiteX2" fmla="*/ 3147391 w 3677478"/>
              <a:gd name="connsiteY2" fmla="*/ 5952434 h 5985565"/>
              <a:gd name="connsiteX3" fmla="*/ 3677478 w 3677478"/>
              <a:gd name="connsiteY3" fmla="*/ 2937565 h 5985565"/>
              <a:gd name="connsiteX4" fmla="*/ 3081130 w 3677478"/>
              <a:gd name="connsiteY4" fmla="*/ 0 h 5985565"/>
              <a:gd name="connsiteX5" fmla="*/ 0 w 3677478"/>
              <a:gd name="connsiteY5" fmla="*/ 22086 h 5985565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47391 w 3677478"/>
              <a:gd name="connsiteY2" fmla="*/ 5953976 h 5987107"/>
              <a:gd name="connsiteX3" fmla="*/ 3677478 w 3677478"/>
              <a:gd name="connsiteY3" fmla="*/ 2939107 h 5987107"/>
              <a:gd name="connsiteX4" fmla="*/ 3081130 w 3677478"/>
              <a:gd name="connsiteY4" fmla="*/ 1542 h 5987107"/>
              <a:gd name="connsiteX5" fmla="*/ 0 w 3677478"/>
              <a:gd name="connsiteY5" fmla="*/ 0 h 5987107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21452 w 3677478"/>
              <a:gd name="connsiteY2" fmla="*/ 5979916 h 5987107"/>
              <a:gd name="connsiteX3" fmla="*/ 3147391 w 3677478"/>
              <a:gd name="connsiteY3" fmla="*/ 5953976 h 5987107"/>
              <a:gd name="connsiteX4" fmla="*/ 3677478 w 3677478"/>
              <a:gd name="connsiteY4" fmla="*/ 2939107 h 5987107"/>
              <a:gd name="connsiteX5" fmla="*/ 3081130 w 3677478"/>
              <a:gd name="connsiteY5" fmla="*/ 1542 h 5987107"/>
              <a:gd name="connsiteX6" fmla="*/ 0 w 3677478"/>
              <a:gd name="connsiteY6" fmla="*/ 0 h 5987107"/>
              <a:gd name="connsiteX0" fmla="*/ 0 w 3411664"/>
              <a:gd name="connsiteY0" fmla="*/ 0 h 5987107"/>
              <a:gd name="connsiteX1" fmla="*/ 11043 w 3411664"/>
              <a:gd name="connsiteY1" fmla="*/ 5987107 h 5987107"/>
              <a:gd name="connsiteX2" fmla="*/ 3121452 w 3411664"/>
              <a:gd name="connsiteY2" fmla="*/ 5979916 h 5987107"/>
              <a:gd name="connsiteX3" fmla="*/ 3147391 w 3411664"/>
              <a:gd name="connsiteY3" fmla="*/ 5953976 h 5987107"/>
              <a:gd name="connsiteX4" fmla="*/ 3411664 w 3411664"/>
              <a:gd name="connsiteY4" fmla="*/ 2980456 h 5987107"/>
              <a:gd name="connsiteX5" fmla="*/ 3081130 w 3411664"/>
              <a:gd name="connsiteY5" fmla="*/ 1542 h 5987107"/>
              <a:gd name="connsiteX6" fmla="*/ 0 w 3411664"/>
              <a:gd name="connsiteY6" fmla="*/ 0 h 5987107"/>
              <a:gd name="connsiteX0" fmla="*/ 245019 w 3656683"/>
              <a:gd name="connsiteY0" fmla="*/ 0 h 5996584"/>
              <a:gd name="connsiteX1" fmla="*/ 153 w 3656683"/>
              <a:gd name="connsiteY1" fmla="*/ 5996584 h 5996584"/>
              <a:gd name="connsiteX2" fmla="*/ 3366471 w 3656683"/>
              <a:gd name="connsiteY2" fmla="*/ 5979916 h 5996584"/>
              <a:gd name="connsiteX3" fmla="*/ 3392410 w 3656683"/>
              <a:gd name="connsiteY3" fmla="*/ 5953976 h 5996584"/>
              <a:gd name="connsiteX4" fmla="*/ 3656683 w 3656683"/>
              <a:gd name="connsiteY4" fmla="*/ 2980456 h 5996584"/>
              <a:gd name="connsiteX5" fmla="*/ 3326149 w 3656683"/>
              <a:gd name="connsiteY5" fmla="*/ 1542 h 5996584"/>
              <a:gd name="connsiteX6" fmla="*/ 245019 w 3656683"/>
              <a:gd name="connsiteY6" fmla="*/ 0 h 5996584"/>
              <a:gd name="connsiteX0" fmla="*/ 9407 w 3658023"/>
              <a:gd name="connsiteY0" fmla="*/ 64799 h 5995042"/>
              <a:gd name="connsiteX1" fmla="*/ 1493 w 3658023"/>
              <a:gd name="connsiteY1" fmla="*/ 5995042 h 5995042"/>
              <a:gd name="connsiteX2" fmla="*/ 3367811 w 3658023"/>
              <a:gd name="connsiteY2" fmla="*/ 5978374 h 5995042"/>
              <a:gd name="connsiteX3" fmla="*/ 3393750 w 3658023"/>
              <a:gd name="connsiteY3" fmla="*/ 5952434 h 5995042"/>
              <a:gd name="connsiteX4" fmla="*/ 3658023 w 3658023"/>
              <a:gd name="connsiteY4" fmla="*/ 2978914 h 5995042"/>
              <a:gd name="connsiteX5" fmla="*/ 3327489 w 3658023"/>
              <a:gd name="connsiteY5" fmla="*/ 0 h 5995042"/>
              <a:gd name="connsiteX6" fmla="*/ 9407 w 3658023"/>
              <a:gd name="connsiteY6" fmla="*/ 64799 h 5995042"/>
              <a:gd name="connsiteX0" fmla="*/ 758 w 3658852"/>
              <a:gd name="connsiteY0" fmla="*/ 7935 h 5995042"/>
              <a:gd name="connsiteX1" fmla="*/ 2322 w 3658852"/>
              <a:gd name="connsiteY1" fmla="*/ 5995042 h 5995042"/>
              <a:gd name="connsiteX2" fmla="*/ 3368640 w 3658852"/>
              <a:gd name="connsiteY2" fmla="*/ 5978374 h 5995042"/>
              <a:gd name="connsiteX3" fmla="*/ 3394579 w 3658852"/>
              <a:gd name="connsiteY3" fmla="*/ 5952434 h 5995042"/>
              <a:gd name="connsiteX4" fmla="*/ 3658852 w 3658852"/>
              <a:gd name="connsiteY4" fmla="*/ 2978914 h 5995042"/>
              <a:gd name="connsiteX5" fmla="*/ 3328318 w 3658852"/>
              <a:gd name="connsiteY5" fmla="*/ 0 h 5995042"/>
              <a:gd name="connsiteX6" fmla="*/ 758 w 3658852"/>
              <a:gd name="connsiteY6" fmla="*/ 7935 h 599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852" h="5995042">
                <a:moveTo>
                  <a:pt x="758" y="7935"/>
                </a:moveTo>
                <a:cubicBezTo>
                  <a:pt x="8120" y="2014167"/>
                  <a:pt x="-5040" y="3988810"/>
                  <a:pt x="2322" y="5995042"/>
                </a:cubicBezTo>
                <a:lnTo>
                  <a:pt x="3368640" y="5978374"/>
                </a:lnTo>
                <a:lnTo>
                  <a:pt x="3394579" y="5952434"/>
                </a:lnTo>
                <a:lnTo>
                  <a:pt x="3658852" y="2978914"/>
                </a:lnTo>
                <a:lnTo>
                  <a:pt x="3328318" y="0"/>
                </a:lnTo>
                <a:lnTo>
                  <a:pt x="758" y="79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31421" y="2428258"/>
            <a:ext cx="2094222" cy="2687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39157" y="4083165"/>
            <a:ext cx="2654854" cy="2479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842299" y="2783125"/>
            <a:ext cx="2094222" cy="2687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842299" y="1263439"/>
            <a:ext cx="1375559" cy="5106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990946" y="14047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331718" y="1108108"/>
            <a:ext cx="3239495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f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omsi_file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(‘/20120711_Brain.h5' , 'r')</a:t>
            </a:r>
            <a:b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d =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f.get_experiment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(0).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get_msidata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31718" y="2231115"/>
            <a:ext cx="3239495" cy="648035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a1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omsi_findpeaks_global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1551" y="1927994"/>
            <a:ext cx="158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Global Peak Finder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01550" y="809604"/>
            <a:ext cx="141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Access MSI Data</a:t>
            </a:r>
            <a:endParaRPr lang="en-US" sz="1400" b="1" dirty="0"/>
          </a:p>
        </p:txBody>
      </p:sp>
      <p:sp>
        <p:nvSpPr>
          <p:cNvPr id="98" name="Rectangle 97"/>
          <p:cNvSpPr/>
          <p:nvPr/>
        </p:nvSpPr>
        <p:spPr>
          <a:xfrm>
            <a:off x="3842299" y="1263439"/>
            <a:ext cx="1436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msidata</a:t>
            </a:r>
            <a:r>
              <a:rPr lang="en-US" sz="1200" dirty="0" smtClean="0">
                <a:solidFill>
                  <a:schemeClr val="tx1"/>
                </a:solidFill>
              </a:rPr>
              <a:t>'] = d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mzdata</a:t>
            </a:r>
            <a:r>
              <a:rPr lang="en-US" sz="1200" dirty="0" smtClean="0">
                <a:solidFill>
                  <a:schemeClr val="tx1"/>
                </a:solidFill>
              </a:rPr>
              <a:t>'] = </a:t>
            </a:r>
            <a:r>
              <a:rPr lang="en-US" sz="1200" dirty="0" err="1" smtClean="0">
                <a:solidFill>
                  <a:schemeClr val="tx1"/>
                </a:solidFill>
              </a:rPr>
              <a:t>d.mz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31718" y="3358535"/>
            <a:ext cx="3239495" cy="1208265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10253F"/>
                </a:solidFill>
              </a:rPr>
              <a:t>def</a:t>
            </a:r>
            <a:r>
              <a:rPr lang="en-US" sz="1200" dirty="0" smtClean="0">
                <a:solidFill>
                  <a:srgbClr val="10253F"/>
                </a:solidFill>
              </a:rPr>
              <a:t> </a:t>
            </a:r>
            <a:r>
              <a:rPr lang="en-US" sz="1200" dirty="0" err="1" smtClean="0">
                <a:solidFill>
                  <a:srgbClr val="10253F"/>
                </a:solidFill>
              </a:rPr>
              <a:t>total_intensity</a:t>
            </a:r>
            <a:r>
              <a:rPr lang="en-US" sz="1200" dirty="0" smtClean="0">
                <a:solidFill>
                  <a:srgbClr val="10253F"/>
                </a:solidFill>
              </a:rPr>
              <a:t>(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, axis=2):</a:t>
            </a:r>
            <a:br>
              <a:rPr lang="en-US" sz="1200" dirty="0" smtClean="0">
                <a:solidFill>
                  <a:srgbClr val="10253F"/>
                </a:solidFill>
              </a:rPr>
            </a:br>
            <a:r>
              <a:rPr lang="en-US" sz="1200" dirty="0" smtClean="0">
                <a:solidFill>
                  <a:srgbClr val="10253F"/>
                </a:solidFill>
              </a:rPr>
              <a:t>      return </a:t>
            </a:r>
            <a:r>
              <a:rPr lang="en-US" sz="1200" dirty="0" err="1" smtClean="0">
                <a:solidFill>
                  <a:srgbClr val="10253F"/>
                </a:solidFill>
              </a:rPr>
              <a:t>np.sum</a:t>
            </a:r>
            <a:r>
              <a:rPr lang="en-US" sz="1200" dirty="0" smtClean="0">
                <a:solidFill>
                  <a:srgbClr val="10253F"/>
                </a:solidFill>
              </a:rPr>
              <a:t>(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, axis=axis)</a:t>
            </a:r>
          </a:p>
          <a:p>
            <a:endParaRPr lang="en-US" sz="1200" dirty="0" smtClean="0">
              <a:solidFill>
                <a:srgbClr val="10253F"/>
              </a:solidFill>
              <a:latin typeface="+mj-lt"/>
              <a:cs typeface="Courier"/>
            </a:endParaRPr>
          </a:p>
          <a:p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a2 = 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analysis_generic.from_function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(</a:t>
            </a:r>
          </a:p>
          <a:p>
            <a:r>
              <a:rPr lang="en-US" sz="1200" dirty="0">
                <a:solidFill>
                  <a:srgbClr val="10253F"/>
                </a:solidFill>
                <a:latin typeface="+mj-lt"/>
                <a:cs typeface="Courier"/>
              </a:rPr>
              <a:t> 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          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analysis_function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=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total_intensity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,</a:t>
            </a:r>
            <a:b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</a:b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           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output_names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=['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total_intensities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'])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1551" y="306460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Total Intensity</a:t>
            </a:r>
            <a:endParaRPr lang="en-US" sz="1400" b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331718" y="5239688"/>
            <a:ext cx="3239496" cy="911909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10253F"/>
                </a:solidFill>
              </a:rPr>
              <a:t>def</a:t>
            </a:r>
            <a:r>
              <a:rPr lang="en-US" sz="1200" dirty="0" smtClean="0">
                <a:solidFill>
                  <a:srgbClr val="10253F"/>
                </a:solidFill>
              </a:rPr>
              <a:t> normalize(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, </a:t>
            </a:r>
            <a:r>
              <a:rPr lang="en-US" sz="1200" dirty="0" err="1" smtClean="0">
                <a:solidFill>
                  <a:srgbClr val="10253F"/>
                </a:solidFill>
              </a:rPr>
              <a:t>normfactors</a:t>
            </a:r>
            <a:r>
              <a:rPr lang="en-US" sz="1200" dirty="0" smtClean="0">
                <a:solidFill>
                  <a:srgbClr val="10253F"/>
                </a:solidFill>
              </a:rPr>
              <a:t>):</a:t>
            </a:r>
            <a:br>
              <a:rPr lang="en-US" sz="1200" dirty="0" smtClean="0">
                <a:solidFill>
                  <a:srgbClr val="10253F"/>
                </a:solidFill>
              </a:rPr>
            </a:br>
            <a:r>
              <a:rPr lang="en-US" sz="1200" dirty="0" smtClean="0">
                <a:solidFill>
                  <a:srgbClr val="10253F"/>
                </a:solidFill>
              </a:rPr>
              <a:t>      return 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 / </a:t>
            </a:r>
            <a:r>
              <a:rPr lang="en-US" sz="1200" dirty="0" err="1" smtClean="0">
                <a:solidFill>
                  <a:srgbClr val="10253F"/>
                </a:solidFill>
              </a:rPr>
              <a:t>normfactors</a:t>
            </a:r>
            <a:r>
              <a:rPr lang="en-US" sz="1200" dirty="0" smtClean="0">
                <a:solidFill>
                  <a:srgbClr val="10253F"/>
                </a:solidFill>
              </a:rPr>
              <a:t>[:,:,</a:t>
            </a:r>
            <a:r>
              <a:rPr lang="en-US" sz="1200" dirty="0" err="1" smtClean="0">
                <a:solidFill>
                  <a:srgbClr val="10253F"/>
                </a:solidFill>
              </a:rPr>
              <a:t>np.newaxis</a:t>
            </a:r>
            <a:r>
              <a:rPr lang="en-US" sz="1200" dirty="0" smtClean="0">
                <a:solidFill>
                  <a:srgbClr val="10253F"/>
                </a:solidFill>
              </a:rPr>
              <a:t>]</a:t>
            </a:r>
          </a:p>
          <a:p>
            <a:endParaRPr lang="en-US" sz="1200" dirty="0" smtClean="0">
              <a:solidFill>
                <a:srgbClr val="10253F"/>
              </a:solidFill>
              <a:cs typeface="Courier"/>
            </a:endParaRPr>
          </a:p>
          <a:p>
            <a:r>
              <a:rPr lang="en-US" sz="1200" dirty="0" smtClean="0">
                <a:solidFill>
                  <a:srgbClr val="10253F"/>
                </a:solidFill>
                <a:cs typeface="Courier"/>
              </a:rPr>
              <a:t>a3 = </a:t>
            </a:r>
            <a:r>
              <a:rPr lang="en-US" sz="1200" dirty="0" err="1" smtClean="0">
                <a:solidFill>
                  <a:srgbClr val="10253F"/>
                </a:solidFill>
                <a:cs typeface="Courier"/>
              </a:rPr>
              <a:t>analysis_generic.from_function</a:t>
            </a:r>
            <a:r>
              <a:rPr lang="en-US" sz="1200" dirty="0" smtClean="0">
                <a:solidFill>
                  <a:srgbClr val="10253F"/>
                </a:solidFill>
                <a:cs typeface="Courier"/>
              </a:rPr>
              <a:t>(normalize)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11028" y="4938521"/>
            <a:ext cx="239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Normalize Intensities</a:t>
            </a:r>
            <a:endParaRPr lang="en-US" sz="1400" b="1" dirty="0"/>
          </a:p>
        </p:txBody>
      </p:sp>
      <p:sp>
        <p:nvSpPr>
          <p:cNvPr id="107" name="Rectangle 106"/>
          <p:cNvSpPr/>
          <p:nvPr/>
        </p:nvSpPr>
        <p:spPr>
          <a:xfrm>
            <a:off x="3842299" y="2774897"/>
            <a:ext cx="21382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 smtClean="0"/>
              <a:t>a2['</a:t>
            </a:r>
            <a:r>
              <a:rPr lang="en-US" sz="1200" dirty="0" err="1" smtClean="0"/>
              <a:t>msidata</a:t>
            </a:r>
            <a:r>
              <a:rPr lang="en-US" sz="1200" dirty="0" smtClean="0"/>
              <a:t>'] = a1['</a:t>
            </a:r>
            <a:r>
              <a:rPr lang="en-US" sz="1200" dirty="0" err="1" smtClean="0"/>
              <a:t>peak_cube</a:t>
            </a:r>
            <a:r>
              <a:rPr lang="en-US" sz="1200" dirty="0" smtClean="0"/>
              <a:t>']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3939157" y="4054097"/>
            <a:ext cx="274283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/>
              <a:t>a3['</a:t>
            </a:r>
            <a:r>
              <a:rPr lang="en-US" sz="1200" dirty="0" err="1"/>
              <a:t>normfactors</a:t>
            </a:r>
            <a:r>
              <a:rPr lang="en-US" sz="1200" dirty="0"/>
              <a:t>'] = a2['</a:t>
            </a:r>
            <a:r>
              <a:rPr lang="en-US" sz="1200" dirty="0" err="1"/>
              <a:t>total_intensities</a:t>
            </a:r>
            <a:r>
              <a:rPr lang="en-US" sz="1200" dirty="0"/>
              <a:t>']</a:t>
            </a:r>
          </a:p>
        </p:txBody>
      </p:sp>
      <p:cxnSp>
        <p:nvCxnSpPr>
          <p:cNvPr id="116" name="Elbow Connector 11"/>
          <p:cNvCxnSpPr/>
          <p:nvPr/>
        </p:nvCxnSpPr>
        <p:spPr>
          <a:xfrm rot="5400000" flipH="1" flipV="1">
            <a:off x="1852650" y="4137213"/>
            <a:ext cx="3430777" cy="6350"/>
          </a:xfrm>
          <a:prstGeom prst="bentConnector4">
            <a:avLst>
              <a:gd name="adj1" fmla="val -506"/>
              <a:gd name="adj2" fmla="val 52851087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flipV="1">
            <a:off x="3571213" y="1281534"/>
            <a:ext cx="12700" cy="1043237"/>
          </a:xfrm>
          <a:prstGeom prst="bentConnector3">
            <a:avLst>
              <a:gd name="adj1" fmla="val 1290136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21" idx="3"/>
            <a:endCxn id="120" idx="3"/>
          </p:cNvCxnSpPr>
          <p:nvPr/>
        </p:nvCxnSpPr>
        <p:spPr>
          <a:xfrm flipH="1" flipV="1">
            <a:off x="3575625" y="2772363"/>
            <a:ext cx="6351" cy="1123437"/>
          </a:xfrm>
          <a:prstGeom prst="bentConnector3">
            <a:avLst>
              <a:gd name="adj1" fmla="val -37152480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3571213" y="4083165"/>
            <a:ext cx="12700" cy="1690453"/>
          </a:xfrm>
          <a:prstGeom prst="bentConnector3">
            <a:avLst>
              <a:gd name="adj1" fmla="val 2383325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446476" y="2682487"/>
            <a:ext cx="129149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452827" y="3805924"/>
            <a:ext cx="129149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31421" y="2400209"/>
            <a:ext cx="21382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/>
              <a:t>a3['</a:t>
            </a:r>
            <a:r>
              <a:rPr lang="en-US" sz="1200" dirty="0" err="1"/>
              <a:t>msidata</a:t>
            </a:r>
            <a:r>
              <a:rPr lang="en-US" sz="1200" dirty="0"/>
              <a:t>'] = a1['</a:t>
            </a:r>
            <a:r>
              <a:rPr lang="en-US" sz="1200" dirty="0" err="1"/>
              <a:t>peak_cube</a:t>
            </a:r>
            <a:r>
              <a:rPr lang="en-US" sz="1200" dirty="0"/>
              <a:t>']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6178" y="251540"/>
            <a:ext cx="33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Create Analysis Tasks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564863" y="251560"/>
            <a:ext cx="336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Define Analysis Inputs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925643" y="249846"/>
            <a:ext cx="343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Execute</a:t>
            </a:r>
            <a:endParaRPr lang="en-US" b="1" dirty="0"/>
          </a:p>
        </p:txBody>
      </p:sp>
      <p:sp>
        <p:nvSpPr>
          <p:cNvPr id="126" name="Rectangle 125"/>
          <p:cNvSpPr/>
          <p:nvPr/>
        </p:nvSpPr>
        <p:spPr>
          <a:xfrm>
            <a:off x="7332746" y="2570705"/>
            <a:ext cx="3015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2: Execute sub-workflow</a:t>
            </a:r>
          </a:p>
          <a:p>
            <a:r>
              <a:rPr lang="en-US" sz="1200" dirty="0" smtClean="0"/>
              <a:t>a3.execute_recursive</a:t>
            </a:r>
            <a:r>
              <a:rPr lang="en-US" sz="1200" dirty="0"/>
              <a:t>()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332742" y="3397871"/>
            <a:ext cx="3015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3: Execute all automatically</a:t>
            </a:r>
          </a:p>
          <a:p>
            <a:r>
              <a:rPr lang="en-US" sz="1200" dirty="0" smtClean="0"/>
              <a:t>a3.execute_all()</a:t>
            </a:r>
            <a:endParaRPr lang="en-US" sz="1200" dirty="0"/>
          </a:p>
        </p:txBody>
      </p:sp>
      <p:sp>
        <p:nvSpPr>
          <p:cNvPr id="128" name="Rectangle 127"/>
          <p:cNvSpPr/>
          <p:nvPr/>
        </p:nvSpPr>
        <p:spPr>
          <a:xfrm>
            <a:off x="7332745" y="4135730"/>
            <a:ext cx="301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4: Execute multiple sub-workflows</a:t>
            </a:r>
          </a:p>
          <a:p>
            <a:r>
              <a:rPr lang="en-US" sz="1200" dirty="0" err="1" smtClean="0"/>
              <a:t>dr</a:t>
            </a:r>
            <a:r>
              <a:rPr lang="en-US" sz="1200" dirty="0" smtClean="0"/>
              <a:t> = </a:t>
            </a:r>
            <a:r>
              <a:rPr lang="en-US" sz="1200" dirty="0" err="1" smtClean="0"/>
              <a:t>greedy_workflow_driver</a:t>
            </a:r>
            <a:r>
              <a:rPr lang="en-US" sz="1200" dirty="0" smtClean="0"/>
              <a:t>([a1,a2,a3])</a:t>
            </a:r>
          </a:p>
          <a:p>
            <a:r>
              <a:rPr lang="en-US" sz="1200" dirty="0" err="1" smtClean="0"/>
              <a:t>dr.execute</a:t>
            </a:r>
            <a:r>
              <a:rPr lang="en-US" sz="1200" dirty="0" smtClean="0"/>
              <a:t>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332746" y="1787470"/>
            <a:ext cx="3015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1: Execute a single analysis</a:t>
            </a:r>
          </a:p>
          <a:p>
            <a:r>
              <a:rPr lang="en-US" sz="1200" dirty="0" smtClean="0"/>
              <a:t>a1.execute()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7332747" y="1742832"/>
            <a:ext cx="2903050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332745" y="2550573"/>
            <a:ext cx="2903050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332743" y="3358536"/>
            <a:ext cx="2903050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332744" y="4162982"/>
            <a:ext cx="2903050" cy="631766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2547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322</Words>
  <Application>Microsoft Macintosh PowerPoint</Application>
  <PresentationFormat>Custom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9</cp:revision>
  <dcterms:created xsi:type="dcterms:W3CDTF">2015-10-02T00:57:33Z</dcterms:created>
  <dcterms:modified xsi:type="dcterms:W3CDTF">2015-10-02T02:15:42Z</dcterms:modified>
</cp:coreProperties>
</file>