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2"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3344CBB-8F48-46B6-88E1-EBFABD40D32E}" type="datetimeFigureOut">
              <a:rPr lang="fr-FR" smtClean="0"/>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77556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3344CBB-8F48-46B6-88E1-EBFABD40D32E}" type="datetimeFigureOut">
              <a:rPr lang="fr-FR" smtClean="0"/>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417057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3344CBB-8F48-46B6-88E1-EBFABD40D32E}" type="datetimeFigureOut">
              <a:rPr lang="fr-FR" smtClean="0"/>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367224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3344CBB-8F48-46B6-88E1-EBFABD40D32E}" type="datetimeFigureOut">
              <a:rPr lang="fr-FR" smtClean="0"/>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365767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3344CBB-8F48-46B6-88E1-EBFABD40D32E}" type="datetimeFigureOut">
              <a:rPr lang="fr-FR" smtClean="0"/>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54283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3344CBB-8F48-46B6-88E1-EBFABD40D32E}" type="datetimeFigureOut">
              <a:rPr lang="fr-FR" smtClean="0"/>
              <a:t>13/11/2020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205144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3344CBB-8F48-46B6-88E1-EBFABD40D32E}" type="datetimeFigureOut">
              <a:rPr lang="fr-FR" smtClean="0"/>
              <a:t>13/11/2020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343181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3344CBB-8F48-46B6-88E1-EBFABD40D32E}" type="datetimeFigureOut">
              <a:rPr lang="fr-FR" smtClean="0"/>
              <a:t>13/11/2020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332296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3344CBB-8F48-46B6-88E1-EBFABD40D32E}" type="datetimeFigureOut">
              <a:rPr lang="fr-FR" smtClean="0"/>
              <a:t>13/11/2020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398739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3344CBB-8F48-46B6-88E1-EBFABD40D32E}" type="datetimeFigureOut">
              <a:rPr lang="fr-FR" smtClean="0"/>
              <a:t>13/11/2020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226281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3344CBB-8F48-46B6-88E1-EBFABD40D32E}" type="datetimeFigureOut">
              <a:rPr lang="fr-FR" smtClean="0"/>
              <a:t>13/11/2020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F06D2A3-A8FD-4B97-BADA-9DC5EFBA4987}" type="slidenum">
              <a:rPr lang="fr-FR" smtClean="0"/>
              <a:t>‹N°›</a:t>
            </a:fld>
            <a:endParaRPr lang="fr-FR"/>
          </a:p>
        </p:txBody>
      </p:sp>
    </p:spTree>
    <p:extLst>
      <p:ext uri="{BB962C8B-B14F-4D97-AF65-F5344CB8AC3E}">
        <p14:creationId xmlns:p14="http://schemas.microsoft.com/office/powerpoint/2010/main" val="204783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44CBB-8F48-46B6-88E1-EBFABD40D32E}" type="datetimeFigureOut">
              <a:rPr lang="fr-FR" smtClean="0"/>
              <a:t>13/11/2020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6D2A3-A8FD-4B97-BADA-9DC5EFBA4987}" type="slidenum">
              <a:rPr lang="fr-FR" smtClean="0"/>
              <a:t>‹N°›</a:t>
            </a:fld>
            <a:endParaRPr lang="fr-FR"/>
          </a:p>
        </p:txBody>
      </p:sp>
    </p:spTree>
    <p:extLst>
      <p:ext uri="{BB962C8B-B14F-4D97-AF65-F5344CB8AC3E}">
        <p14:creationId xmlns:p14="http://schemas.microsoft.com/office/powerpoint/2010/main" val="415265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578921" y="2969231"/>
            <a:ext cx="301389" cy="421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11201" t="22147" r="9840" b="8707"/>
          <a:stretch/>
        </p:blipFill>
        <p:spPr>
          <a:xfrm>
            <a:off x="3436426" y="2263183"/>
            <a:ext cx="6314764" cy="3683612"/>
          </a:xfrm>
          <a:prstGeom prst="rect">
            <a:avLst/>
          </a:prstGeom>
        </p:spPr>
      </p:pic>
      <p:sp>
        <p:nvSpPr>
          <p:cNvPr id="23" name="ZoneTexte 22"/>
          <p:cNvSpPr txBox="1"/>
          <p:nvPr/>
        </p:nvSpPr>
        <p:spPr>
          <a:xfrm>
            <a:off x="8849846" y="4464924"/>
            <a:ext cx="1469205" cy="923330"/>
          </a:xfrm>
          <a:prstGeom prst="rect">
            <a:avLst/>
          </a:prstGeom>
          <a:noFill/>
        </p:spPr>
        <p:txBody>
          <a:bodyPr wrap="square" rtlCol="0">
            <a:spAutoFit/>
          </a:bodyPr>
          <a:lstStyle/>
          <a:p>
            <a:r>
              <a:rPr lang="fr-FR" dirty="0" smtClean="0"/>
              <a:t>Invalidité de plus de 50 %</a:t>
            </a:r>
          </a:p>
          <a:p>
            <a:pPr marL="285750" indent="-285750">
              <a:buFont typeface="Wingdings" panose="05000000000000000000" pitchFamily="2" charset="2"/>
              <a:buChar char="q"/>
            </a:pPr>
            <a:endParaRPr lang="fr-FR" dirty="0"/>
          </a:p>
        </p:txBody>
      </p:sp>
      <p:pic>
        <p:nvPicPr>
          <p:cNvPr id="21" name="Image 20" descr="Coche (typographie) — Wikipé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3548" y="4464924"/>
            <a:ext cx="334038" cy="334038"/>
          </a:xfrm>
          <a:prstGeom prst="rect">
            <a:avLst/>
          </a:prstGeom>
        </p:spPr>
      </p:pic>
      <p:pic>
        <p:nvPicPr>
          <p:cNvPr id="2058" name="Picture 10" descr="Cartoon start sign — Stock Vector © lineartestpilot #596499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5572" y="5676537"/>
            <a:ext cx="1171340" cy="1171340"/>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p:cNvSpPr txBox="1"/>
          <p:nvPr/>
        </p:nvSpPr>
        <p:spPr>
          <a:xfrm>
            <a:off x="4948997" y="6153442"/>
            <a:ext cx="3780618" cy="400110"/>
          </a:xfrm>
          <a:prstGeom prst="rect">
            <a:avLst/>
          </a:prstGeom>
          <a:noFill/>
        </p:spPr>
        <p:txBody>
          <a:bodyPr wrap="square" rtlCol="0">
            <a:spAutoFit/>
          </a:bodyPr>
          <a:lstStyle/>
          <a:p>
            <a:r>
              <a:rPr lang="fr-FR" sz="2000" dirty="0" smtClean="0">
                <a:ln w="0"/>
                <a:effectLst>
                  <a:outerShdw blurRad="38100" dist="19050" dir="2700000" algn="tl" rotWithShape="0">
                    <a:schemeClr val="dk1">
                      <a:alpha val="40000"/>
                    </a:schemeClr>
                  </a:outerShdw>
                </a:effectLst>
              </a:rPr>
              <a:t>Départ possible à partir de 55 ans</a:t>
            </a:r>
            <a:endParaRPr lang="fr-FR" sz="2000" dirty="0">
              <a:ln w="0"/>
              <a:effectLst>
                <a:outerShdw blurRad="38100" dist="19050" dir="2700000" algn="tl" rotWithShape="0">
                  <a:schemeClr val="dk1">
                    <a:alpha val="40000"/>
                  </a:schemeClr>
                </a:outerShdw>
              </a:effectLst>
            </a:endParaRPr>
          </a:p>
        </p:txBody>
      </p:sp>
      <p:pic>
        <p:nvPicPr>
          <p:cNvPr id="2062" name="Picture 14" descr="Vector Soleil Icône Isolé Sur Fond Blanc. Sun Vector Isolé Icône Du Design  D'été. Vector Soleil Jaune Symbole. Vector Soleil élément De Soleil. Sun  Météo Icône Vecteur Soleil Isolé Signe Symbole Cli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2341" y="2812759"/>
            <a:ext cx="1116969" cy="1328787"/>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41"/>
          <p:cNvSpPr txBox="1"/>
          <p:nvPr/>
        </p:nvSpPr>
        <p:spPr>
          <a:xfrm>
            <a:off x="779058" y="1472314"/>
            <a:ext cx="2330948" cy="369332"/>
          </a:xfrm>
          <a:prstGeom prst="rect">
            <a:avLst/>
          </a:prstGeom>
          <a:noFill/>
        </p:spPr>
        <p:txBody>
          <a:bodyPr wrap="square" rtlCol="0">
            <a:spAutoFit/>
          </a:bodyPr>
          <a:lstStyle/>
          <a:p>
            <a:r>
              <a:rPr lang="fr-FR" dirty="0" smtClean="0">
                <a:solidFill>
                  <a:srgbClr val="FF0000"/>
                </a:solidFill>
              </a:rPr>
              <a:t>Durée assurance total</a:t>
            </a:r>
            <a:endParaRPr lang="fr-FR" dirty="0">
              <a:solidFill>
                <a:srgbClr val="FF0000"/>
              </a:solidFill>
            </a:endParaRPr>
          </a:p>
        </p:txBody>
      </p:sp>
      <p:pic>
        <p:nvPicPr>
          <p:cNvPr id="2053" name="Image 2052"/>
          <p:cNvPicPr>
            <a:picLocks noChangeAspect="1"/>
          </p:cNvPicPr>
          <p:nvPr/>
        </p:nvPicPr>
        <p:blipFill>
          <a:blip r:embed="rId6"/>
          <a:stretch>
            <a:fillRect/>
          </a:stretch>
        </p:blipFill>
        <p:spPr>
          <a:xfrm>
            <a:off x="347496" y="5525525"/>
            <a:ext cx="144513" cy="842540"/>
          </a:xfrm>
          <a:prstGeom prst="rect">
            <a:avLst/>
          </a:prstGeom>
        </p:spPr>
      </p:pic>
      <p:pic>
        <p:nvPicPr>
          <p:cNvPr id="24" name="Image 23"/>
          <p:cNvPicPr>
            <a:picLocks noChangeAspect="1"/>
          </p:cNvPicPr>
          <p:nvPr/>
        </p:nvPicPr>
        <p:blipFill rotWithShape="1">
          <a:blip r:embed="rId7"/>
          <a:srcRect r="1059"/>
          <a:stretch/>
        </p:blipFill>
        <p:spPr>
          <a:xfrm>
            <a:off x="366478" y="109460"/>
            <a:ext cx="3917225" cy="1350993"/>
          </a:xfrm>
          <a:prstGeom prst="rect">
            <a:avLst/>
          </a:prstGeom>
        </p:spPr>
      </p:pic>
      <p:pic>
        <p:nvPicPr>
          <p:cNvPr id="25" name="Image 24"/>
          <p:cNvPicPr>
            <a:picLocks noChangeAspect="1"/>
          </p:cNvPicPr>
          <p:nvPr/>
        </p:nvPicPr>
        <p:blipFill>
          <a:blip r:embed="rId8"/>
          <a:stretch>
            <a:fillRect/>
          </a:stretch>
        </p:blipFill>
        <p:spPr>
          <a:xfrm>
            <a:off x="779058" y="1841646"/>
            <a:ext cx="2202317" cy="512945"/>
          </a:xfrm>
          <a:prstGeom prst="rect">
            <a:avLst/>
          </a:prstGeom>
        </p:spPr>
      </p:pic>
      <p:pic>
        <p:nvPicPr>
          <p:cNvPr id="1026" name="Picture 2" descr="Conception De Bourse D'argent Illustration de Vecteur - Illustration du  bourse, conception: 137355851"/>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13137"/>
          <a:stretch/>
        </p:blipFill>
        <p:spPr bwMode="auto">
          <a:xfrm>
            <a:off x="867118" y="5282719"/>
            <a:ext cx="1181100" cy="1139626"/>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p:cNvSpPr txBox="1"/>
          <p:nvPr/>
        </p:nvSpPr>
        <p:spPr>
          <a:xfrm>
            <a:off x="880126" y="5012985"/>
            <a:ext cx="1838950" cy="400110"/>
          </a:xfrm>
          <a:prstGeom prst="rect">
            <a:avLst/>
          </a:prstGeom>
          <a:noFill/>
        </p:spPr>
        <p:txBody>
          <a:bodyPr wrap="square" rtlCol="0">
            <a:spAutoFit/>
          </a:bodyPr>
          <a:lstStyle/>
          <a:p>
            <a:r>
              <a:rPr lang="fr-FR" sz="2000" dirty="0" smtClean="0">
                <a:ln w="0"/>
                <a:effectLst>
                  <a:outerShdw blurRad="38100" dist="19050" dir="2700000" algn="tl" rotWithShape="0">
                    <a:schemeClr val="dk1">
                      <a:alpha val="40000"/>
                    </a:schemeClr>
                  </a:outerShdw>
                </a:effectLst>
              </a:rPr>
              <a:t>Taux plein 50 %</a:t>
            </a:r>
            <a:endParaRPr lang="fr-FR" sz="2000" dirty="0">
              <a:ln w="0"/>
              <a:effectLst>
                <a:outerShdw blurRad="38100" dist="19050" dir="2700000" algn="tl" rotWithShape="0">
                  <a:schemeClr val="dk1">
                    <a:alpha val="40000"/>
                  </a:schemeClr>
                </a:outerShdw>
              </a:effectLst>
            </a:endParaRPr>
          </a:p>
        </p:txBody>
      </p:sp>
      <p:pic>
        <p:nvPicPr>
          <p:cNvPr id="28" name="Image 27"/>
          <p:cNvPicPr>
            <a:picLocks noChangeAspect="1"/>
          </p:cNvPicPr>
          <p:nvPr/>
        </p:nvPicPr>
        <p:blipFill>
          <a:blip r:embed="rId8"/>
          <a:stretch>
            <a:fillRect/>
          </a:stretch>
        </p:blipFill>
        <p:spPr>
          <a:xfrm>
            <a:off x="880127" y="3295021"/>
            <a:ext cx="2026701" cy="453664"/>
          </a:xfrm>
          <a:prstGeom prst="rect">
            <a:avLst/>
          </a:prstGeom>
        </p:spPr>
      </p:pic>
      <p:sp>
        <p:nvSpPr>
          <p:cNvPr id="30" name="ZoneTexte 29"/>
          <p:cNvSpPr txBox="1"/>
          <p:nvPr/>
        </p:nvSpPr>
        <p:spPr>
          <a:xfrm>
            <a:off x="961362" y="2824806"/>
            <a:ext cx="2330948" cy="369332"/>
          </a:xfrm>
          <a:prstGeom prst="rect">
            <a:avLst/>
          </a:prstGeom>
          <a:noFill/>
        </p:spPr>
        <p:txBody>
          <a:bodyPr wrap="square" rtlCol="0">
            <a:spAutoFit/>
          </a:bodyPr>
          <a:lstStyle/>
          <a:p>
            <a:r>
              <a:rPr lang="fr-FR" dirty="0" smtClean="0">
                <a:solidFill>
                  <a:srgbClr val="FF0000"/>
                </a:solidFill>
              </a:rPr>
              <a:t>Durée cotisée</a:t>
            </a:r>
            <a:endParaRPr lang="fr-FR" dirty="0">
              <a:solidFill>
                <a:srgbClr val="FF0000"/>
              </a:solidFill>
            </a:endParaRPr>
          </a:p>
        </p:txBody>
      </p:sp>
      <p:cxnSp>
        <p:nvCxnSpPr>
          <p:cNvPr id="3" name="Connecteur droit avec flèche 2"/>
          <p:cNvCxnSpPr/>
          <p:nvPr/>
        </p:nvCxnSpPr>
        <p:spPr>
          <a:xfrm flipH="1">
            <a:off x="1880216" y="2500546"/>
            <a:ext cx="1" cy="32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a:off x="1778446" y="3942859"/>
            <a:ext cx="1" cy="902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Image 4"/>
          <p:cNvPicPr>
            <a:picLocks noChangeAspect="1"/>
          </p:cNvPicPr>
          <p:nvPr/>
        </p:nvPicPr>
        <p:blipFill rotWithShape="1">
          <a:blip r:embed="rId10"/>
          <a:srcRect t="11230" b="6224"/>
          <a:stretch/>
        </p:blipFill>
        <p:spPr>
          <a:xfrm>
            <a:off x="3292310" y="1673306"/>
            <a:ext cx="4785688" cy="453559"/>
          </a:xfrm>
          <a:prstGeom prst="rect">
            <a:avLst/>
          </a:prstGeom>
        </p:spPr>
      </p:pic>
      <p:sp>
        <p:nvSpPr>
          <p:cNvPr id="6" name="Rectangle 5"/>
          <p:cNvSpPr/>
          <p:nvPr/>
        </p:nvSpPr>
        <p:spPr>
          <a:xfrm>
            <a:off x="4283703" y="1635038"/>
            <a:ext cx="3849644" cy="2066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p:cNvSpPr txBox="1"/>
          <p:nvPr/>
        </p:nvSpPr>
        <p:spPr>
          <a:xfrm>
            <a:off x="5351059" y="1159280"/>
            <a:ext cx="2330948" cy="369332"/>
          </a:xfrm>
          <a:prstGeom prst="rect">
            <a:avLst/>
          </a:prstGeom>
          <a:noFill/>
        </p:spPr>
        <p:txBody>
          <a:bodyPr wrap="square" rtlCol="0">
            <a:spAutoFit/>
          </a:bodyPr>
          <a:lstStyle/>
          <a:p>
            <a:r>
              <a:rPr lang="fr-FR" dirty="0" smtClean="0">
                <a:solidFill>
                  <a:srgbClr val="FF0000"/>
                </a:solidFill>
              </a:rPr>
              <a:t>Handicap</a:t>
            </a:r>
            <a:endParaRPr lang="fr-FR" dirty="0">
              <a:solidFill>
                <a:srgbClr val="FF0000"/>
              </a:solidFill>
            </a:endParaRPr>
          </a:p>
        </p:txBody>
      </p:sp>
      <p:sp>
        <p:nvSpPr>
          <p:cNvPr id="35" name="ZoneTexte 34"/>
          <p:cNvSpPr txBox="1"/>
          <p:nvPr/>
        </p:nvSpPr>
        <p:spPr>
          <a:xfrm>
            <a:off x="8757586" y="1211485"/>
            <a:ext cx="2330948" cy="369332"/>
          </a:xfrm>
          <a:prstGeom prst="rect">
            <a:avLst/>
          </a:prstGeom>
          <a:noFill/>
        </p:spPr>
        <p:txBody>
          <a:bodyPr wrap="square" rtlCol="0">
            <a:spAutoFit/>
          </a:bodyPr>
          <a:lstStyle/>
          <a:p>
            <a:r>
              <a:rPr lang="fr-FR" dirty="0" smtClean="0">
                <a:solidFill>
                  <a:srgbClr val="FF0000"/>
                </a:solidFill>
              </a:rPr>
              <a:t>Régime général </a:t>
            </a:r>
            <a:endParaRPr lang="fr-FR" dirty="0">
              <a:solidFill>
                <a:srgbClr val="FF0000"/>
              </a:solidFill>
            </a:endParaRPr>
          </a:p>
        </p:txBody>
      </p:sp>
      <p:sp>
        <p:nvSpPr>
          <p:cNvPr id="37" name="ZoneTexte 36"/>
          <p:cNvSpPr txBox="1"/>
          <p:nvPr/>
        </p:nvSpPr>
        <p:spPr>
          <a:xfrm>
            <a:off x="8880310" y="1580817"/>
            <a:ext cx="2330948" cy="584775"/>
          </a:xfrm>
          <a:prstGeom prst="rect">
            <a:avLst/>
          </a:prstGeom>
          <a:noFill/>
        </p:spPr>
        <p:txBody>
          <a:bodyPr wrap="square" rtlCol="0">
            <a:spAutoFit/>
          </a:bodyPr>
          <a:lstStyle/>
          <a:p>
            <a:r>
              <a:rPr lang="fr-FR" sz="1600" dirty="0" smtClean="0"/>
              <a:t>168 trimestres </a:t>
            </a:r>
          </a:p>
          <a:p>
            <a:r>
              <a:rPr lang="fr-FR" sz="1600" dirty="0" smtClean="0"/>
              <a:t>exigés</a:t>
            </a:r>
            <a:endParaRPr lang="fr-FR" sz="1600" dirty="0"/>
          </a:p>
        </p:txBody>
      </p:sp>
      <p:pic>
        <p:nvPicPr>
          <p:cNvPr id="40" name="Picture 2" descr="Conception De Bourse D'argent Illustration de Vecteur - Illustration du  bourse, conception: 137355851"/>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13137"/>
          <a:stretch/>
        </p:blipFill>
        <p:spPr bwMode="auto">
          <a:xfrm>
            <a:off x="10319051" y="1311217"/>
            <a:ext cx="831227" cy="802039"/>
          </a:xfrm>
          <a:prstGeom prst="rect">
            <a:avLst/>
          </a:prstGeom>
          <a:noFill/>
          <a:extLst>
            <a:ext uri="{909E8E84-426E-40DD-AFC4-6F175D3DCCD1}">
              <a14:hiddenFill xmlns:a14="http://schemas.microsoft.com/office/drawing/2010/main">
                <a:solidFill>
                  <a:srgbClr val="FFFFFF"/>
                </a:solidFill>
              </a14:hiddenFill>
            </a:ext>
          </a:extLst>
        </p:spPr>
      </p:pic>
      <p:sp>
        <p:nvSpPr>
          <p:cNvPr id="44" name="ZoneTexte 43"/>
          <p:cNvSpPr txBox="1"/>
          <p:nvPr/>
        </p:nvSpPr>
        <p:spPr>
          <a:xfrm>
            <a:off x="11196221" y="1554633"/>
            <a:ext cx="736597" cy="367417"/>
          </a:xfrm>
          <a:prstGeom prst="rect">
            <a:avLst/>
          </a:prstGeom>
          <a:noFill/>
        </p:spPr>
        <p:txBody>
          <a:bodyPr wrap="square" rtlCol="0">
            <a:spAutoFit/>
          </a:bodyPr>
          <a:lstStyle/>
          <a:p>
            <a:r>
              <a:rPr lang="fr-FR" dirty="0" smtClean="0">
                <a:solidFill>
                  <a:srgbClr val="00B050"/>
                </a:solidFill>
              </a:rPr>
              <a:t>+++</a:t>
            </a:r>
            <a:endParaRPr lang="fr-FR" dirty="0">
              <a:solidFill>
                <a:srgbClr val="00B050"/>
              </a:solidFill>
            </a:endParaRPr>
          </a:p>
        </p:txBody>
      </p:sp>
    </p:spTree>
    <p:extLst>
      <p:ext uri="{BB962C8B-B14F-4D97-AF65-F5344CB8AC3E}">
        <p14:creationId xmlns:p14="http://schemas.microsoft.com/office/powerpoint/2010/main" val="2138066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29</Words>
  <Application>Microsoft Office PowerPoint</Application>
  <PresentationFormat>Grand écran</PresentationFormat>
  <Paragraphs>10</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Wingdings</vt:lpstr>
      <vt:lpstr>Thème Office</vt:lpstr>
      <vt:lpstr>Présentation PowerPoint</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FARAH Amina</dc:creator>
  <cp:lastModifiedBy>FARAH Amina</cp:lastModifiedBy>
  <cp:revision>59</cp:revision>
  <dcterms:created xsi:type="dcterms:W3CDTF">2020-11-09T17:59:09Z</dcterms:created>
  <dcterms:modified xsi:type="dcterms:W3CDTF">2020-11-13T11:38:33Z</dcterms:modified>
</cp:coreProperties>
</file>