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7" r:id="rId2"/>
    <p:sldId id="259" r:id="rId3"/>
    <p:sldId id="258" r:id="rId4"/>
    <p:sldId id="260" r:id="rId5"/>
    <p:sldId id="256" r:id="rId6"/>
    <p:sldId id="261" r:id="rId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showGuides="1">
      <p:cViewPr varScale="1">
        <p:scale>
          <a:sx n="72" d="100"/>
          <a:sy n="72" d="100"/>
        </p:scale>
        <p:origin x="138" y="468"/>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A5E5A06-49CA-4CC1-87DE-FA77A677BB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0AB57FBC-7FA3-4A4B-999A-96FD7DC0D4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E3F634E-7AAD-4D1B-8944-3921EA0E5915}" type="datetime1">
              <a:rPr lang="fr-FR" smtClean="0"/>
              <a:t>13/11/2020</a:t>
            </a:fld>
            <a:endParaRPr lang="fr-FR" dirty="0"/>
          </a:p>
        </p:txBody>
      </p:sp>
      <p:sp>
        <p:nvSpPr>
          <p:cNvPr id="4" name="Espace réservé du pied de page 3">
            <a:extLst>
              <a:ext uri="{FF2B5EF4-FFF2-40B4-BE49-F238E27FC236}">
                <a16:creationId xmlns:a16="http://schemas.microsoft.com/office/drawing/2014/main" id="{6EE13074-6DA0-4561-A86B-2939D8B458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F2B7A8E5-C1F9-40CC-A2A5-13CF7BD3F7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9DEC52A-C4AE-45FE-B7FF-C255388ED1F4}" type="slidenum">
              <a:rPr lang="fr-FR" smtClean="0"/>
              <a:t>‹N°›</a:t>
            </a:fld>
            <a:endParaRPr lang="fr-FR" dirty="0"/>
          </a:p>
        </p:txBody>
      </p:sp>
    </p:spTree>
    <p:extLst>
      <p:ext uri="{BB962C8B-B14F-4D97-AF65-F5344CB8AC3E}">
        <p14:creationId xmlns:p14="http://schemas.microsoft.com/office/powerpoint/2010/main" val="2747763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C3045F-D32A-43F9-990C-99C552A137F5}" type="datetime1">
              <a:rPr lang="fr-FR" smtClean="0"/>
              <a:pPr/>
              <a:t>13/11/2020</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DF8F48A-6110-47DA-8521-A1D1FFD22FEF}" type="slidenum">
              <a:rPr lang="fr-FR" noProof="0" smtClean="0"/>
              <a:t>‹N°›</a:t>
            </a:fld>
            <a:endParaRPr lang="fr-FR" noProof="0"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1</a:t>
            </a:fld>
            <a:endParaRPr lang="fr-FR" dirty="0"/>
          </a:p>
        </p:txBody>
      </p:sp>
    </p:spTree>
    <p:extLst>
      <p:ext uri="{BB962C8B-B14F-4D97-AF65-F5344CB8AC3E}">
        <p14:creationId xmlns:p14="http://schemas.microsoft.com/office/powerpoint/2010/main" val="1511377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2</a:t>
            </a:fld>
            <a:endParaRPr lang="fr-FR" dirty="0"/>
          </a:p>
        </p:txBody>
      </p:sp>
    </p:spTree>
    <p:extLst>
      <p:ext uri="{BB962C8B-B14F-4D97-AF65-F5344CB8AC3E}">
        <p14:creationId xmlns:p14="http://schemas.microsoft.com/office/powerpoint/2010/main" val="453836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CC1DCBD-05BF-420B-A36E-5B2303214B6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2977998-C330-4BD7-AC20-8DD9329CAA55}"/>
              </a:ext>
            </a:extLst>
          </p:cNvPr>
          <p:cNvSpPr txBox="1">
            <a:spLocks noGrp="1"/>
          </p:cNvSpPr>
          <p:nvPr>
            <p:ph type="body" sz="quarter"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CA21F786-B705-494B-A3C4-38E0D1570EA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CEBCD34-DC0F-4102-8CCB-2685667E4ED5}" type="slidenum">
              <a:t>3</a:t>
            </a:fld>
            <a:endParaRPr lang="fr-FR"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fr-FR" noProof="0"/>
              <a:t>Modifiez le style du titre</a:t>
            </a:r>
            <a:endParaRPr lang="fr-FR" noProof="0" dirty="0"/>
          </a:p>
        </p:txBody>
      </p:sp>
      <p:sp>
        <p:nvSpPr>
          <p:cNvPr id="3" name="Sous-titr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4" name="Espace réservé de la date 3">
            <a:extLst>
              <a:ext uri="{FF2B5EF4-FFF2-40B4-BE49-F238E27FC236}">
                <a16:creationId xmlns:a16="http://schemas.microsoft.com/office/drawing/2014/main" id="{7245F25D-6082-47DE-9B2C-675944DD1812}"/>
              </a:ext>
            </a:extLst>
          </p:cNvPr>
          <p:cNvSpPr>
            <a:spLocks noGrp="1"/>
          </p:cNvSpPr>
          <p:nvPr>
            <p:ph type="dt" sz="half" idx="10"/>
          </p:nvPr>
        </p:nvSpPr>
        <p:spPr/>
        <p:txBody>
          <a:bodyPr rtlCol="0"/>
          <a:lstStyle/>
          <a:p>
            <a:pPr rtl="0"/>
            <a:fld id="{94783C35-8596-4843-9D3C-7B528D834CFC}" type="datetime1">
              <a:rPr lang="fr-FR" noProof="0" smtClean="0"/>
              <a:t>13/11/2020</a:t>
            </a:fld>
            <a:endParaRPr lang="fr-FR" noProof="0" dirty="0"/>
          </a:p>
        </p:txBody>
      </p:sp>
      <p:sp>
        <p:nvSpPr>
          <p:cNvPr id="5" name="Espace réservé du pied de page 4">
            <a:extLst>
              <a:ext uri="{FF2B5EF4-FFF2-40B4-BE49-F238E27FC236}">
                <a16:creationId xmlns:a16="http://schemas.microsoft.com/office/drawing/2014/main" id="{5E24B0FF-3B25-4E5C-A0A7-4E1636362153}"/>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081C24-32F4-4208-B651-CDCBFCD0312A}"/>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89B044BD-4FA0-432C-95D7-517D2DE8C4B6}"/>
              </a:ext>
            </a:extLst>
          </p:cNvPr>
          <p:cNvSpPr>
            <a:spLocks noGrp="1"/>
          </p:cNvSpPr>
          <p:nvPr>
            <p:ph type="dt" sz="half" idx="10"/>
          </p:nvPr>
        </p:nvSpPr>
        <p:spPr/>
        <p:txBody>
          <a:bodyPr rtlCol="0"/>
          <a:lstStyle/>
          <a:p>
            <a:pPr rtl="0"/>
            <a:fld id="{6B4382BA-0533-4C7D-AB6E-1EA1FDCFC04D}" type="datetime1">
              <a:rPr lang="fr-FR" noProof="0" smtClean="0"/>
              <a:t>13/11/2020</a:t>
            </a:fld>
            <a:endParaRPr lang="fr-FR" noProof="0" dirty="0"/>
          </a:p>
        </p:txBody>
      </p:sp>
      <p:sp>
        <p:nvSpPr>
          <p:cNvPr id="5" name="Espace réservé du pied de page 4">
            <a:extLst>
              <a:ext uri="{FF2B5EF4-FFF2-40B4-BE49-F238E27FC236}">
                <a16:creationId xmlns:a16="http://schemas.microsoft.com/office/drawing/2014/main" id="{AD17F283-FE61-4C9A-9E39-74D429C582C2}"/>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rtlCol="0"/>
          <a:lstStyle/>
          <a:p>
            <a:pPr rtl="0"/>
            <a:r>
              <a:rPr lang="fr-FR" noProof="0"/>
              <a:t>Modifiez le style du titre</a:t>
            </a:r>
            <a:endParaRPr lang="fr-FR" noProof="0" dirty="0"/>
          </a:p>
        </p:txBody>
      </p:sp>
      <p:sp>
        <p:nvSpPr>
          <p:cNvPr id="3" name="Espace réservé du texte vertical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34C92C56-63F3-4246-AAEE-2FBC89E80248}"/>
              </a:ext>
            </a:extLst>
          </p:cNvPr>
          <p:cNvSpPr>
            <a:spLocks noGrp="1"/>
          </p:cNvSpPr>
          <p:nvPr>
            <p:ph type="dt" sz="half" idx="10"/>
          </p:nvPr>
        </p:nvSpPr>
        <p:spPr/>
        <p:txBody>
          <a:bodyPr rtlCol="0"/>
          <a:lstStyle/>
          <a:p>
            <a:pPr rtl="0"/>
            <a:fld id="{E725F5DB-C5B6-45B6-B0FF-1F88144964AE}" type="datetime1">
              <a:rPr lang="fr-FR" noProof="0" smtClean="0"/>
              <a:t>13/11/2020</a:t>
            </a:fld>
            <a:endParaRPr lang="fr-FR" noProof="0" dirty="0"/>
          </a:p>
        </p:txBody>
      </p:sp>
      <p:sp>
        <p:nvSpPr>
          <p:cNvPr id="5" name="Espace réservé du pied de page 4">
            <a:extLst>
              <a:ext uri="{FF2B5EF4-FFF2-40B4-BE49-F238E27FC236}">
                <a16:creationId xmlns:a16="http://schemas.microsoft.com/office/drawing/2014/main" id="{35C10319-C816-40EC-B1D0-FD9748E41D78}"/>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DADCE2-978E-4923-B0E9-4C966B6798C3}"/>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6CEB0BD6-F012-4C6D-BDAD-9E90ED25A387}"/>
              </a:ext>
            </a:extLst>
          </p:cNvPr>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DEE2F9E5-192C-4E88-9147-D263893B1842}"/>
              </a:ext>
            </a:extLst>
          </p:cNvPr>
          <p:cNvSpPr>
            <a:spLocks noGrp="1"/>
          </p:cNvSpPr>
          <p:nvPr>
            <p:ph type="dt" sz="half" idx="10"/>
          </p:nvPr>
        </p:nvSpPr>
        <p:spPr/>
        <p:txBody>
          <a:bodyPr rtlCol="0"/>
          <a:lstStyle/>
          <a:p>
            <a:pPr rtl="0"/>
            <a:fld id="{7E7E6BF0-E032-45BA-8A88-5AF4AB6C9C64}" type="datetime1">
              <a:rPr lang="fr-FR" noProof="0" smtClean="0"/>
              <a:t>13/11/2020</a:t>
            </a:fld>
            <a:endParaRPr lang="fr-FR" noProof="0" dirty="0"/>
          </a:p>
        </p:txBody>
      </p:sp>
      <p:sp>
        <p:nvSpPr>
          <p:cNvPr id="5" name="Espace réservé du pied de page 4">
            <a:extLst>
              <a:ext uri="{FF2B5EF4-FFF2-40B4-BE49-F238E27FC236}">
                <a16:creationId xmlns:a16="http://schemas.microsoft.com/office/drawing/2014/main" id="{794A7138-3EAF-4C9D-903E-55D9BC040272}"/>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rtlCol="0" anchor="b"/>
          <a:lstStyle>
            <a:lvl1pPr>
              <a:defRPr sz="6000"/>
            </a:lvl1pPr>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Cliquez pour modifier les styles du texte du masque</a:t>
            </a:r>
          </a:p>
        </p:txBody>
      </p:sp>
      <p:sp>
        <p:nvSpPr>
          <p:cNvPr id="4" name="Espace réservé de la date 3">
            <a:extLst>
              <a:ext uri="{FF2B5EF4-FFF2-40B4-BE49-F238E27FC236}">
                <a16:creationId xmlns:a16="http://schemas.microsoft.com/office/drawing/2014/main" id="{A2F46640-E89E-47CE-984D-0C0ECF7CF529}"/>
              </a:ext>
            </a:extLst>
          </p:cNvPr>
          <p:cNvSpPr>
            <a:spLocks noGrp="1"/>
          </p:cNvSpPr>
          <p:nvPr>
            <p:ph type="dt" sz="half" idx="10"/>
          </p:nvPr>
        </p:nvSpPr>
        <p:spPr/>
        <p:txBody>
          <a:bodyPr rtlCol="0"/>
          <a:lstStyle/>
          <a:p>
            <a:pPr rtl="0"/>
            <a:fld id="{FBC8EAB8-8EC4-4264-928C-91F22A0F123A}" type="datetime1">
              <a:rPr lang="fr-FR" noProof="0" smtClean="0"/>
              <a:t>13/11/2020</a:t>
            </a:fld>
            <a:endParaRPr lang="fr-FR" noProof="0" dirty="0"/>
          </a:p>
        </p:txBody>
      </p:sp>
      <p:sp>
        <p:nvSpPr>
          <p:cNvPr id="5" name="Espace réservé du pied de page 4">
            <a:extLst>
              <a:ext uri="{FF2B5EF4-FFF2-40B4-BE49-F238E27FC236}">
                <a16:creationId xmlns:a16="http://schemas.microsoft.com/office/drawing/2014/main" id="{F4177A8F-F167-4C43-AEE7-45067080142F}"/>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AA026-BFE6-4D2A-9ABF-C593B5666574}"/>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a:extLst>
              <a:ext uri="{FF2B5EF4-FFF2-40B4-BE49-F238E27FC236}">
                <a16:creationId xmlns:a16="http://schemas.microsoft.com/office/drawing/2014/main" id="{85C49B47-0C41-4DCC-9902-126916D9C448}"/>
              </a:ext>
            </a:extLst>
          </p:cNvPr>
          <p:cNvSpPr>
            <a:spLocks noGrp="1"/>
          </p:cNvSpPr>
          <p:nvPr>
            <p:ph type="dt" sz="half" idx="10"/>
          </p:nvPr>
        </p:nvSpPr>
        <p:spPr/>
        <p:txBody>
          <a:bodyPr rtlCol="0"/>
          <a:lstStyle/>
          <a:p>
            <a:pPr rtl="0"/>
            <a:fld id="{5DCE2717-4AE0-41B8-853A-157E74C7835C}" type="datetime1">
              <a:rPr lang="fr-FR" noProof="0" smtClean="0"/>
              <a:t>13/11/2020</a:t>
            </a:fld>
            <a:endParaRPr lang="fr-FR" noProof="0" dirty="0"/>
          </a:p>
        </p:txBody>
      </p:sp>
      <p:sp>
        <p:nvSpPr>
          <p:cNvPr id="6" name="Espace réservé du pied de page 5">
            <a:extLst>
              <a:ext uri="{FF2B5EF4-FFF2-40B4-BE49-F238E27FC236}">
                <a16:creationId xmlns:a16="http://schemas.microsoft.com/office/drawing/2014/main" id="{B7CD28B7-2F2D-4E80-A107-C1F266C63064}"/>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rtlCol="0"/>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46E8C038-E6A1-499D-9E24-FA5980421C81}"/>
              </a:ext>
            </a:extLst>
          </p:cNvPr>
          <p:cNvSpPr>
            <a:spLocks noGrp="1"/>
          </p:cNvSpPr>
          <p:nvPr>
            <p:ph type="dt" sz="half" idx="10"/>
          </p:nvPr>
        </p:nvSpPr>
        <p:spPr/>
        <p:txBody>
          <a:bodyPr rtlCol="0"/>
          <a:lstStyle/>
          <a:p>
            <a:pPr rtl="0"/>
            <a:fld id="{BEE7118C-0042-46B9-B6D4-26AB9DF2F067}" type="datetime1">
              <a:rPr lang="fr-FR" noProof="0" smtClean="0"/>
              <a:t>13/11/2020</a:t>
            </a:fld>
            <a:endParaRPr lang="fr-FR" noProof="0" dirty="0"/>
          </a:p>
        </p:txBody>
      </p:sp>
      <p:sp>
        <p:nvSpPr>
          <p:cNvPr id="8" name="Espace réservé du pied de page 7">
            <a:extLst>
              <a:ext uri="{FF2B5EF4-FFF2-40B4-BE49-F238E27FC236}">
                <a16:creationId xmlns:a16="http://schemas.microsoft.com/office/drawing/2014/main" id="{F9F911B6-A759-487E-8CB6-CF9EF737F076}"/>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E02F8A-97AC-456C-B9E3-45A7D520C5DA}"/>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8340F483-F2B9-47A3-9B5C-8C264B7016BD}"/>
              </a:ext>
            </a:extLst>
          </p:cNvPr>
          <p:cNvSpPr>
            <a:spLocks noGrp="1"/>
          </p:cNvSpPr>
          <p:nvPr>
            <p:ph type="dt" sz="half" idx="10"/>
          </p:nvPr>
        </p:nvSpPr>
        <p:spPr/>
        <p:txBody>
          <a:bodyPr rtlCol="0"/>
          <a:lstStyle/>
          <a:p>
            <a:pPr rtl="0"/>
            <a:fld id="{0B490D74-EF91-430C-8635-911973C75DDF}" type="datetime1">
              <a:rPr lang="fr-FR" noProof="0" smtClean="0"/>
              <a:t>13/11/2020</a:t>
            </a:fld>
            <a:endParaRPr lang="fr-FR" noProof="0" dirty="0"/>
          </a:p>
        </p:txBody>
      </p:sp>
      <p:sp>
        <p:nvSpPr>
          <p:cNvPr id="4" name="Espace réservé du pied de page 3">
            <a:extLst>
              <a:ext uri="{FF2B5EF4-FFF2-40B4-BE49-F238E27FC236}">
                <a16:creationId xmlns:a16="http://schemas.microsoft.com/office/drawing/2014/main" id="{25849874-9D9B-4597-B20D-33D6F58BCA32}"/>
              </a:ext>
            </a:extLst>
          </p:cNvPr>
          <p:cNvSpPr>
            <a:spLocks noGrp="1"/>
          </p:cNvSpPr>
          <p:nvPr>
            <p:ph type="ftr" sz="quarter" idx="11"/>
          </p:nvPr>
        </p:nvSpPr>
        <p:spPr/>
        <p:txBody>
          <a:bodyPr rtlCol="0"/>
          <a:lstStyle/>
          <a:p>
            <a:pPr rtl="0"/>
            <a:endParaRPr lang="fr-FR" noProof="0" dirty="0"/>
          </a:p>
        </p:txBody>
      </p:sp>
      <p:sp>
        <p:nvSpPr>
          <p:cNvPr id="5" name="Espace réservé du numéro de diapositive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6A3F6AD-4D61-4238-AB7D-613625BFF81F}"/>
              </a:ext>
            </a:extLst>
          </p:cNvPr>
          <p:cNvSpPr>
            <a:spLocks noGrp="1"/>
          </p:cNvSpPr>
          <p:nvPr>
            <p:ph type="dt" sz="half" idx="10"/>
          </p:nvPr>
        </p:nvSpPr>
        <p:spPr/>
        <p:txBody>
          <a:bodyPr rtlCol="0"/>
          <a:lstStyle/>
          <a:p>
            <a:pPr rtl="0"/>
            <a:fld id="{37B6CDFD-A075-435E-ABCB-9EA9153DA35E}" type="datetime1">
              <a:rPr lang="fr-FR" noProof="0" smtClean="0"/>
              <a:t>13/11/2020</a:t>
            </a:fld>
            <a:endParaRPr lang="fr-FR" noProof="0" dirty="0"/>
          </a:p>
        </p:txBody>
      </p:sp>
      <p:sp>
        <p:nvSpPr>
          <p:cNvPr id="3" name="Espace réservé du pied de page 2">
            <a:extLst>
              <a:ext uri="{FF2B5EF4-FFF2-40B4-BE49-F238E27FC236}">
                <a16:creationId xmlns:a16="http://schemas.microsoft.com/office/drawing/2014/main" id="{D8AACDC9-944D-47C6-B286-82C86AD94318}"/>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a:extLst>
              <a:ext uri="{FF2B5EF4-FFF2-40B4-BE49-F238E27FC236}">
                <a16:creationId xmlns:a16="http://schemas.microsoft.com/office/drawing/2014/main" id="{46909769-F5A5-4635-BD0C-D6049DEB9632}"/>
              </a:ext>
            </a:extLst>
          </p:cNvPr>
          <p:cNvSpPr>
            <a:spLocks noGrp="1"/>
          </p:cNvSpPr>
          <p:nvPr>
            <p:ph type="dt" sz="half" idx="10"/>
          </p:nvPr>
        </p:nvSpPr>
        <p:spPr/>
        <p:txBody>
          <a:bodyPr rtlCol="0"/>
          <a:lstStyle/>
          <a:p>
            <a:pPr rtl="0"/>
            <a:fld id="{1FAEE4EB-3CC0-47DF-8FBF-9ECC46124670}" type="datetime1">
              <a:rPr lang="fr-FR" noProof="0" smtClean="0"/>
              <a:t>13/11/2020</a:t>
            </a:fld>
            <a:endParaRPr lang="fr-FR" noProof="0" dirty="0"/>
          </a:p>
        </p:txBody>
      </p:sp>
      <p:sp>
        <p:nvSpPr>
          <p:cNvPr id="6" name="Espace réservé du pied de page 5">
            <a:extLst>
              <a:ext uri="{FF2B5EF4-FFF2-40B4-BE49-F238E27FC236}">
                <a16:creationId xmlns:a16="http://schemas.microsoft.com/office/drawing/2014/main" id="{F9252DC3-D3D7-446F-A866-D7820B7BF876}"/>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3" name="Espace réservé d’image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4" name="Espace réservé du texte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a:extLst>
              <a:ext uri="{FF2B5EF4-FFF2-40B4-BE49-F238E27FC236}">
                <a16:creationId xmlns:a16="http://schemas.microsoft.com/office/drawing/2014/main" id="{E7DA2C9E-A9AD-4BB9-A691-90BB84F58CE9}"/>
              </a:ext>
            </a:extLst>
          </p:cNvPr>
          <p:cNvSpPr>
            <a:spLocks noGrp="1"/>
          </p:cNvSpPr>
          <p:nvPr>
            <p:ph type="dt" sz="half" idx="10"/>
          </p:nvPr>
        </p:nvSpPr>
        <p:spPr/>
        <p:txBody>
          <a:bodyPr rtlCol="0"/>
          <a:lstStyle/>
          <a:p>
            <a:pPr rtl="0"/>
            <a:fld id="{B30BFA78-DECC-4AE2-BCFC-E0244C2CD3F0}" type="datetime1">
              <a:rPr lang="fr-FR" noProof="0" smtClean="0"/>
              <a:t>13/11/2020</a:t>
            </a:fld>
            <a:endParaRPr lang="fr-FR" noProof="0" dirty="0"/>
          </a:p>
        </p:txBody>
      </p:sp>
      <p:sp>
        <p:nvSpPr>
          <p:cNvPr id="6" name="Espace réservé du pied de page 5">
            <a:extLst>
              <a:ext uri="{FF2B5EF4-FFF2-40B4-BE49-F238E27FC236}">
                <a16:creationId xmlns:a16="http://schemas.microsoft.com/office/drawing/2014/main" id="{F4B3D45D-C826-4846-BBFC-A0D98B7E7A2C}"/>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3FED5E6-2CA7-4A65-8E4B-ECDEC3A08145}" type="datetime1">
              <a:rPr lang="fr-FR" noProof="0" smtClean="0"/>
              <a:t>13/11/2020</a:t>
            </a:fld>
            <a:endParaRPr lang="fr-FR" noProof="0" dirty="0"/>
          </a:p>
        </p:txBody>
      </p:sp>
      <p:sp>
        <p:nvSpPr>
          <p:cNvPr id="5" name="Espace réservé du pied de page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0" dirty="0"/>
          </a:p>
        </p:txBody>
      </p:sp>
      <p:sp>
        <p:nvSpPr>
          <p:cNvPr id="6" name="Espace réservé du numéro de diapositive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ED6580AB-5C3C-4B4F-8E2A-8B7A0A8CE695}" type="slidenum">
              <a:rPr lang="fr-FR" noProof="0" smtClean="0"/>
              <a:t>‹N°›</a:t>
            </a:fld>
            <a:endParaRPr lang="fr-FR" noProof="0"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png"/><Relationship Id="rId3" Type="http://schemas.openxmlformats.org/officeDocument/2006/relationships/image" Target="../media/image2.jp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jp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jpeg"/><Relationship Id="rId10" Type="http://schemas.openxmlformats.org/officeDocument/2006/relationships/image" Target="../media/image26.png"/><Relationship Id="rId4" Type="http://schemas.openxmlformats.org/officeDocument/2006/relationships/image" Target="../media/image20.jpeg"/><Relationship Id="rId9" Type="http://schemas.openxmlformats.org/officeDocument/2006/relationships/image" Target="../media/image25.jpeg"/></Relationships>
</file>

<file path=ppt/slides/_rels/slide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5.png"/><Relationship Id="rId7" Type="http://schemas.openxmlformats.org/officeDocument/2006/relationships/image" Target="../media/image31.PNG"/><Relationship Id="rId2" Type="http://schemas.openxmlformats.org/officeDocument/2006/relationships/image" Target="../media/image27.jp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6.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43.jpg"/><Relationship Id="rId3" Type="http://schemas.openxmlformats.org/officeDocument/2006/relationships/image" Target="../media/image35.jpg"/><Relationship Id="rId7" Type="http://schemas.openxmlformats.org/officeDocument/2006/relationships/image" Target="../media/image38.png"/><Relationship Id="rId12" Type="http://schemas.openxmlformats.org/officeDocument/2006/relationships/image" Target="../media/image1.png"/><Relationship Id="rId2" Type="http://schemas.openxmlformats.org/officeDocument/2006/relationships/image" Target="../media/image34.jp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42.png"/><Relationship Id="rId5" Type="http://schemas.openxmlformats.org/officeDocument/2006/relationships/image" Target="../media/image37.svg"/><Relationship Id="rId15" Type="http://schemas.openxmlformats.org/officeDocument/2006/relationships/image" Target="../media/image45.svg"/><Relationship Id="rId10" Type="http://schemas.openxmlformats.org/officeDocument/2006/relationships/image" Target="../media/image41.jpg"/><Relationship Id="rId4" Type="http://schemas.openxmlformats.org/officeDocument/2006/relationships/image" Target="../media/image36.png"/><Relationship Id="rId9" Type="http://schemas.openxmlformats.org/officeDocument/2006/relationships/image" Target="../media/image40.jpg"/><Relationship Id="rId1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descr="Cette image est une forme décoratif abstrait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orme libre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19" name="Forme libre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0" name="Forme libre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24" name="Zone de texte 23">
            <a:extLst>
              <a:ext uri="{FF2B5EF4-FFF2-40B4-BE49-F238E27FC236}">
                <a16:creationId xmlns:a16="http://schemas.microsoft.com/office/drawing/2014/main" id="{C1165547-DF3A-4694-9097-2BDAF2003713}"/>
              </a:ext>
            </a:extLst>
          </p:cNvPr>
          <p:cNvSpPr txBox="1"/>
          <p:nvPr/>
        </p:nvSpPr>
        <p:spPr>
          <a:xfrm>
            <a:off x="404719" y="1042594"/>
            <a:ext cx="4845708" cy="830997"/>
          </a:xfrm>
          <a:prstGeom prst="rect">
            <a:avLst/>
          </a:prstGeom>
          <a:noFill/>
        </p:spPr>
        <p:txBody>
          <a:bodyPr wrap="square" lIns="0" tIns="0" rIns="0" bIns="0" rtlCol="0">
            <a:spAutoFit/>
          </a:bodyPr>
          <a:lstStyle/>
          <a:p>
            <a:pPr rtl="0"/>
            <a:r>
              <a:rPr lang="fr-FR" sz="5400" b="1" dirty="0">
                <a:solidFill>
                  <a:srgbClr val="002060"/>
                </a:solidFill>
                <a:latin typeface="Segoe UI" panose="020B0502040204020203" pitchFamily="34" charset="0"/>
                <a:cs typeface="Segoe UI" panose="020B0502040204020203" pitchFamily="34" charset="0"/>
              </a:rPr>
              <a:t>SI RETRAITE</a:t>
            </a:r>
          </a:p>
        </p:txBody>
      </p:sp>
      <p:sp>
        <p:nvSpPr>
          <p:cNvPr id="55" name="Rectangle 54">
            <a:extLst>
              <a:ext uri="{FF2B5EF4-FFF2-40B4-BE49-F238E27FC236}">
                <a16:creationId xmlns:a16="http://schemas.microsoft.com/office/drawing/2014/main" id="{6BBBCB2E-F413-4381-8378-02FDC20EA4F6}"/>
              </a:ext>
            </a:extLst>
          </p:cNvPr>
          <p:cNvSpPr/>
          <p:nvPr/>
        </p:nvSpPr>
        <p:spPr>
          <a:xfrm>
            <a:off x="562777" y="1935248"/>
            <a:ext cx="3536195" cy="246221"/>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M2 MIAGE SIMSA</a:t>
            </a:r>
          </a:p>
        </p:txBody>
      </p:sp>
      <p:sp>
        <p:nvSpPr>
          <p:cNvPr id="3" name="Titre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fr-FR" dirty="0"/>
              <a:t>Ressources humaines : diapositive 1</a:t>
            </a:r>
            <a:endParaRPr lang="fr" dirty="0"/>
          </a:p>
        </p:txBody>
      </p:sp>
      <p:pic>
        <p:nvPicPr>
          <p:cNvPr id="5" name="Image 4">
            <a:extLst>
              <a:ext uri="{FF2B5EF4-FFF2-40B4-BE49-F238E27FC236}">
                <a16:creationId xmlns:a16="http://schemas.microsoft.com/office/drawing/2014/main" id="{83C9505F-15A1-49AB-82C6-28B5AAC8D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11" y="3625656"/>
            <a:ext cx="5191850" cy="1609950"/>
          </a:xfrm>
          <a:prstGeom prst="rect">
            <a:avLst/>
          </a:prstGeom>
        </p:spPr>
      </p:pic>
      <p:sp>
        <p:nvSpPr>
          <p:cNvPr id="4" name="Rectangle 3">
            <a:extLst>
              <a:ext uri="{FF2B5EF4-FFF2-40B4-BE49-F238E27FC236}">
                <a16:creationId xmlns:a16="http://schemas.microsoft.com/office/drawing/2014/main" id="{A4E8C0ED-43C8-4676-A6D8-2AC8BD6389D4}"/>
              </a:ext>
            </a:extLst>
          </p:cNvPr>
          <p:cNvSpPr/>
          <p:nvPr/>
        </p:nvSpPr>
        <p:spPr>
          <a:xfrm>
            <a:off x="544956" y="2286722"/>
            <a:ext cx="3536195" cy="1231106"/>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Amina FARAH</a:t>
            </a:r>
          </a:p>
          <a:p>
            <a:pPr rtl="0"/>
            <a:r>
              <a:rPr lang="fr-FR" sz="1600" i="1" dirty="0">
                <a:solidFill>
                  <a:srgbClr val="002060"/>
                </a:solidFill>
                <a:latin typeface="+mj-lt"/>
                <a:cs typeface="Segoe UI" panose="020B0502040204020203" pitchFamily="34" charset="0"/>
              </a:rPr>
              <a:t>Cécile MANIVANNIN</a:t>
            </a:r>
          </a:p>
          <a:p>
            <a:pPr rtl="0"/>
            <a:r>
              <a:rPr lang="fr-FR" sz="1600" i="1" dirty="0" err="1">
                <a:solidFill>
                  <a:srgbClr val="002060"/>
                </a:solidFill>
                <a:latin typeface="+mj-lt"/>
                <a:cs typeface="Segoe UI" panose="020B0502040204020203" pitchFamily="34" charset="0"/>
              </a:rPr>
              <a:t>Lanfia</a:t>
            </a:r>
            <a:r>
              <a:rPr lang="fr-FR" sz="1600" i="1" dirty="0">
                <a:solidFill>
                  <a:srgbClr val="002060"/>
                </a:solidFill>
                <a:latin typeface="+mj-lt"/>
                <a:cs typeface="Segoe UI" panose="020B0502040204020203" pitchFamily="34" charset="0"/>
              </a:rPr>
              <a:t> BERETE</a:t>
            </a:r>
          </a:p>
          <a:p>
            <a:pPr rtl="0"/>
            <a:r>
              <a:rPr lang="fr-FR" sz="1600" i="1" dirty="0" err="1">
                <a:solidFill>
                  <a:srgbClr val="002060"/>
                </a:solidFill>
                <a:latin typeface="+mj-lt"/>
                <a:cs typeface="Segoe UI" panose="020B0502040204020203" pitchFamily="34" charset="0"/>
              </a:rPr>
              <a:t>Serhat</a:t>
            </a:r>
            <a:r>
              <a:rPr lang="fr-FR" sz="1600" i="1" dirty="0">
                <a:solidFill>
                  <a:srgbClr val="002060"/>
                </a:solidFill>
                <a:latin typeface="+mj-lt"/>
                <a:cs typeface="Segoe UI" panose="020B0502040204020203" pitchFamily="34" charset="0"/>
              </a:rPr>
              <a:t> DEVECIOGLU</a:t>
            </a:r>
          </a:p>
          <a:p>
            <a:pPr rtl="0"/>
            <a:r>
              <a:rPr lang="fr-FR" sz="1600" i="1" dirty="0">
                <a:solidFill>
                  <a:srgbClr val="002060"/>
                </a:solidFill>
                <a:latin typeface="+mj-lt"/>
                <a:cs typeface="Segoe UI" panose="020B0502040204020203" pitchFamily="34" charset="0"/>
              </a:rPr>
              <a:t>Kevin CHANCEREL</a:t>
            </a:r>
          </a:p>
        </p:txBody>
      </p:sp>
    </p:spTree>
    <p:extLst>
      <p:ext uri="{BB962C8B-B14F-4D97-AF65-F5344CB8AC3E}">
        <p14:creationId xmlns:p14="http://schemas.microsoft.com/office/powerpoint/2010/main" val="325435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jouet, poupée, clipart&#10;&#10;Description générée automatiquement">
            <a:extLst>
              <a:ext uri="{FF2B5EF4-FFF2-40B4-BE49-F238E27FC236}">
                <a16:creationId xmlns:a16="http://schemas.microsoft.com/office/drawing/2014/main" id="{E0D84A4E-86C6-421C-9F55-6F06530B701C}"/>
              </a:ext>
            </a:extLst>
          </p:cNvPr>
          <p:cNvPicPr>
            <a:picLocks noChangeAspect="1"/>
          </p:cNvPicPr>
          <p:nvPr/>
        </p:nvPicPr>
        <p:blipFill rotWithShape="1">
          <a:blip r:embed="rId3">
            <a:extLst>
              <a:ext uri="{28A0092B-C50C-407E-A947-70E740481C1C}">
                <a14:useLocalDpi xmlns:a14="http://schemas.microsoft.com/office/drawing/2010/main" val="0"/>
              </a:ext>
            </a:extLst>
          </a:blip>
          <a:srcRect l="16245" t="3676" r="11992" b="8639"/>
          <a:stretch/>
        </p:blipFill>
        <p:spPr>
          <a:xfrm>
            <a:off x="3579513" y="1394360"/>
            <a:ext cx="4218799" cy="5154902"/>
          </a:xfrm>
          <a:prstGeom prst="rect">
            <a:avLst/>
          </a:prstGeom>
        </p:spPr>
      </p:pic>
      <p:sp>
        <p:nvSpPr>
          <p:cNvPr id="68" name="Titre 67" hidden="1">
            <a:extLst>
              <a:ext uri="{FF2B5EF4-FFF2-40B4-BE49-F238E27FC236}">
                <a16:creationId xmlns:a16="http://schemas.microsoft.com/office/drawing/2014/main" id="{3D46526D-118F-4F6F-BAE0-066F422EBD1E}"/>
              </a:ext>
            </a:extLst>
          </p:cNvPr>
          <p:cNvSpPr>
            <a:spLocks noGrp="1"/>
          </p:cNvSpPr>
          <p:nvPr>
            <p:ph type="title"/>
          </p:nvPr>
        </p:nvSpPr>
        <p:spPr/>
        <p:txBody>
          <a:bodyPr rtlCol="0"/>
          <a:lstStyle/>
          <a:p>
            <a:r>
              <a:rPr lang="fr-FR" dirty="0"/>
              <a:t>Ressources humaines : diapositive </a:t>
            </a:r>
            <a:r>
              <a:rPr lang="fr" dirty="0"/>
              <a:t>3</a:t>
            </a:r>
          </a:p>
        </p:txBody>
      </p:sp>
      <p:grpSp>
        <p:nvGrpSpPr>
          <p:cNvPr id="139" name="Groupe 138" descr="Espace réservé d’icône de femme">
            <a:extLst>
              <a:ext uri="{FF2B5EF4-FFF2-40B4-BE49-F238E27FC236}">
                <a16:creationId xmlns:a16="http://schemas.microsoft.com/office/drawing/2014/main" id="{30ACF5B1-BF97-487C-B69B-A12950560AD4}"/>
              </a:ext>
            </a:extLst>
          </p:cNvPr>
          <p:cNvGrpSpPr/>
          <p:nvPr/>
        </p:nvGrpSpPr>
        <p:grpSpPr>
          <a:xfrm>
            <a:off x="7399076" y="778634"/>
            <a:ext cx="928004" cy="788150"/>
            <a:chOff x="1604053" y="466725"/>
            <a:chExt cx="459206" cy="465138"/>
          </a:xfrm>
          <a:solidFill>
            <a:srgbClr val="C00000"/>
          </a:solidFill>
        </p:grpSpPr>
        <p:sp>
          <p:nvSpPr>
            <p:cNvPr id="140" name="Forme libre 208">
              <a:extLst>
                <a:ext uri="{FF2B5EF4-FFF2-40B4-BE49-F238E27FC236}">
                  <a16:creationId xmlns:a16="http://schemas.microsoft.com/office/drawing/2014/main" id="{AE6D581D-7667-4A5C-A6EE-7F3E2C4239B8}"/>
                </a:ext>
              </a:extLst>
            </p:cNvPr>
            <p:cNvSpPr>
              <a:spLocks/>
            </p:cNvSpPr>
            <p:nvPr/>
          </p:nvSpPr>
          <p:spPr bwMode="auto">
            <a:xfrm>
              <a:off x="1667392" y="501650"/>
              <a:ext cx="329361" cy="423863"/>
            </a:xfrm>
            <a:custGeom>
              <a:avLst/>
              <a:gdLst>
                <a:gd name="T0" fmla="*/ 90 w 104"/>
                <a:gd name="T1" fmla="*/ 104 h 133"/>
                <a:gd name="T2" fmla="*/ 71 w 104"/>
                <a:gd name="T3" fmla="*/ 97 h 133"/>
                <a:gd name="T4" fmla="*/ 71 w 104"/>
                <a:gd name="T5" fmla="*/ 97 h 133"/>
                <a:gd name="T6" fmla="*/ 69 w 104"/>
                <a:gd name="T7" fmla="*/ 93 h 133"/>
                <a:gd name="T8" fmla="*/ 69 w 104"/>
                <a:gd name="T9" fmla="*/ 87 h 133"/>
                <a:gd name="T10" fmla="*/ 69 w 104"/>
                <a:gd name="T11" fmla="*/ 85 h 133"/>
                <a:gd name="T12" fmla="*/ 95 w 104"/>
                <a:gd name="T13" fmla="*/ 77 h 133"/>
                <a:gd name="T14" fmla="*/ 85 w 104"/>
                <a:gd name="T15" fmla="*/ 51 h 133"/>
                <a:gd name="T16" fmla="*/ 64 w 104"/>
                <a:gd name="T17" fmla="*/ 10 h 133"/>
                <a:gd name="T18" fmla="*/ 40 w 104"/>
                <a:gd name="T19" fmla="*/ 6 h 133"/>
                <a:gd name="T20" fmla="*/ 21 w 104"/>
                <a:gd name="T21" fmla="*/ 45 h 133"/>
                <a:gd name="T22" fmla="*/ 10 w 104"/>
                <a:gd name="T23" fmla="*/ 76 h 133"/>
                <a:gd name="T24" fmla="*/ 37 w 104"/>
                <a:gd name="T25" fmla="*/ 85 h 133"/>
                <a:gd name="T26" fmla="*/ 37 w 104"/>
                <a:gd name="T27" fmla="*/ 87 h 133"/>
                <a:gd name="T28" fmla="*/ 37 w 104"/>
                <a:gd name="T29" fmla="*/ 93 h 133"/>
                <a:gd name="T30" fmla="*/ 35 w 104"/>
                <a:gd name="T31" fmla="*/ 97 h 133"/>
                <a:gd name="T32" fmla="*/ 34 w 104"/>
                <a:gd name="T33" fmla="*/ 97 h 133"/>
                <a:gd name="T34" fmla="*/ 15 w 104"/>
                <a:gd name="T35" fmla="*/ 104 h 133"/>
                <a:gd name="T36" fmla="*/ 2 w 104"/>
                <a:gd name="T37" fmla="*/ 109 h 133"/>
                <a:gd name="T38" fmla="*/ 0 w 104"/>
                <a:gd name="T39" fmla="*/ 110 h 133"/>
                <a:gd name="T40" fmla="*/ 52 w 104"/>
                <a:gd name="T41" fmla="*/ 133 h 133"/>
                <a:gd name="T42" fmla="*/ 104 w 104"/>
                <a:gd name="T43" fmla="*/ 110 h 133"/>
                <a:gd name="T44" fmla="*/ 102 w 104"/>
                <a:gd name="T45" fmla="*/ 109 h 133"/>
                <a:gd name="T46" fmla="*/ 90 w 104"/>
                <a:gd name="T47" fmla="*/ 10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4" h="133">
                  <a:moveTo>
                    <a:pt x="90" y="104"/>
                  </a:moveTo>
                  <a:cubicBezTo>
                    <a:pt x="90" y="104"/>
                    <a:pt x="77" y="100"/>
                    <a:pt x="71" y="97"/>
                  </a:cubicBezTo>
                  <a:cubicBezTo>
                    <a:pt x="71" y="97"/>
                    <a:pt x="71" y="97"/>
                    <a:pt x="71" y="97"/>
                  </a:cubicBezTo>
                  <a:cubicBezTo>
                    <a:pt x="69" y="96"/>
                    <a:pt x="69" y="95"/>
                    <a:pt x="69" y="93"/>
                  </a:cubicBezTo>
                  <a:cubicBezTo>
                    <a:pt x="69" y="87"/>
                    <a:pt x="69" y="87"/>
                    <a:pt x="69" y="87"/>
                  </a:cubicBezTo>
                  <a:cubicBezTo>
                    <a:pt x="69" y="85"/>
                    <a:pt x="69" y="85"/>
                    <a:pt x="69" y="85"/>
                  </a:cubicBezTo>
                  <a:cubicBezTo>
                    <a:pt x="69" y="85"/>
                    <a:pt x="86" y="86"/>
                    <a:pt x="95" y="77"/>
                  </a:cubicBezTo>
                  <a:cubicBezTo>
                    <a:pt x="95" y="77"/>
                    <a:pt x="83" y="73"/>
                    <a:pt x="85" y="51"/>
                  </a:cubicBezTo>
                  <a:cubicBezTo>
                    <a:pt x="87" y="28"/>
                    <a:pt x="82" y="8"/>
                    <a:pt x="64" y="10"/>
                  </a:cubicBezTo>
                  <a:cubicBezTo>
                    <a:pt x="64" y="10"/>
                    <a:pt x="56" y="0"/>
                    <a:pt x="40" y="6"/>
                  </a:cubicBezTo>
                  <a:cubicBezTo>
                    <a:pt x="35" y="8"/>
                    <a:pt x="20" y="13"/>
                    <a:pt x="21" y="45"/>
                  </a:cubicBezTo>
                  <a:cubicBezTo>
                    <a:pt x="22" y="76"/>
                    <a:pt x="10" y="76"/>
                    <a:pt x="10" y="76"/>
                  </a:cubicBezTo>
                  <a:cubicBezTo>
                    <a:pt x="10" y="76"/>
                    <a:pt x="16" y="85"/>
                    <a:pt x="37" y="85"/>
                  </a:cubicBezTo>
                  <a:cubicBezTo>
                    <a:pt x="37" y="87"/>
                    <a:pt x="37" y="87"/>
                    <a:pt x="37" y="87"/>
                  </a:cubicBezTo>
                  <a:cubicBezTo>
                    <a:pt x="37" y="93"/>
                    <a:pt x="37" y="93"/>
                    <a:pt x="37" y="93"/>
                  </a:cubicBezTo>
                  <a:cubicBezTo>
                    <a:pt x="37" y="95"/>
                    <a:pt x="36" y="96"/>
                    <a:pt x="35" y="97"/>
                  </a:cubicBezTo>
                  <a:cubicBezTo>
                    <a:pt x="34" y="97"/>
                    <a:pt x="34" y="97"/>
                    <a:pt x="34" y="97"/>
                  </a:cubicBezTo>
                  <a:cubicBezTo>
                    <a:pt x="28" y="100"/>
                    <a:pt x="15" y="104"/>
                    <a:pt x="15" y="104"/>
                  </a:cubicBezTo>
                  <a:cubicBezTo>
                    <a:pt x="15" y="104"/>
                    <a:pt x="10" y="105"/>
                    <a:pt x="2" y="109"/>
                  </a:cubicBezTo>
                  <a:cubicBezTo>
                    <a:pt x="2" y="109"/>
                    <a:pt x="1" y="109"/>
                    <a:pt x="0" y="110"/>
                  </a:cubicBezTo>
                  <a:cubicBezTo>
                    <a:pt x="13" y="124"/>
                    <a:pt x="32" y="133"/>
                    <a:pt x="52" y="133"/>
                  </a:cubicBezTo>
                  <a:cubicBezTo>
                    <a:pt x="73" y="133"/>
                    <a:pt x="92" y="124"/>
                    <a:pt x="104" y="110"/>
                  </a:cubicBezTo>
                  <a:cubicBezTo>
                    <a:pt x="104" y="109"/>
                    <a:pt x="103" y="109"/>
                    <a:pt x="102" y="109"/>
                  </a:cubicBezTo>
                  <a:cubicBezTo>
                    <a:pt x="95" y="105"/>
                    <a:pt x="90" y="104"/>
                    <a:pt x="9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41" name="Forme libre 209">
              <a:extLst>
                <a:ext uri="{FF2B5EF4-FFF2-40B4-BE49-F238E27FC236}">
                  <a16:creationId xmlns:a16="http://schemas.microsoft.com/office/drawing/2014/main" id="{989FC567-A841-41F5-AFEA-D908AEB5AE52}"/>
                </a:ext>
              </a:extLst>
            </p:cNvPr>
            <p:cNvSpPr>
              <a:spLocks noEditPoints="1"/>
            </p:cNvSpPr>
            <p:nvPr userDrawn="1"/>
          </p:nvSpPr>
          <p:spPr bwMode="auto">
            <a:xfrm>
              <a:off x="1604053" y="466725"/>
              <a:ext cx="459206" cy="465138"/>
            </a:xfrm>
            <a:custGeom>
              <a:avLst/>
              <a:gdLst>
                <a:gd name="T0" fmla="*/ 72 w 145"/>
                <a:gd name="T1" fmla="*/ 146 h 146"/>
                <a:gd name="T2" fmla="*/ 0 w 145"/>
                <a:gd name="T3" fmla="*/ 73 h 146"/>
                <a:gd name="T4" fmla="*/ 72 w 145"/>
                <a:gd name="T5" fmla="*/ 0 h 146"/>
                <a:gd name="T6" fmla="*/ 145 w 145"/>
                <a:gd name="T7" fmla="*/ 73 h 146"/>
                <a:gd name="T8" fmla="*/ 72 w 145"/>
                <a:gd name="T9" fmla="*/ 146 h 146"/>
                <a:gd name="T10" fmla="*/ 72 w 145"/>
                <a:gd name="T11" fmla="*/ 5 h 146"/>
                <a:gd name="T12" fmla="*/ 4 w 145"/>
                <a:gd name="T13" fmla="*/ 73 h 146"/>
                <a:gd name="T14" fmla="*/ 72 w 145"/>
                <a:gd name="T15" fmla="*/ 141 h 146"/>
                <a:gd name="T16" fmla="*/ 141 w 145"/>
                <a:gd name="T17" fmla="*/ 73 h 146"/>
                <a:gd name="T18" fmla="*/ 72 w 145"/>
                <a:gd name="T19" fmla="*/ 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46">
                  <a:moveTo>
                    <a:pt x="72" y="146"/>
                  </a:moveTo>
                  <a:cubicBezTo>
                    <a:pt x="32" y="146"/>
                    <a:pt x="0" y="113"/>
                    <a:pt x="0" y="73"/>
                  </a:cubicBezTo>
                  <a:cubicBezTo>
                    <a:pt x="0" y="33"/>
                    <a:pt x="32" y="0"/>
                    <a:pt x="72" y="0"/>
                  </a:cubicBezTo>
                  <a:cubicBezTo>
                    <a:pt x="113" y="0"/>
                    <a:pt x="145" y="33"/>
                    <a:pt x="145" y="73"/>
                  </a:cubicBezTo>
                  <a:cubicBezTo>
                    <a:pt x="145" y="113"/>
                    <a:pt x="113" y="146"/>
                    <a:pt x="72" y="146"/>
                  </a:cubicBezTo>
                  <a:close/>
                  <a:moveTo>
                    <a:pt x="72" y="5"/>
                  </a:moveTo>
                  <a:cubicBezTo>
                    <a:pt x="35" y="5"/>
                    <a:pt x="4" y="35"/>
                    <a:pt x="4" y="73"/>
                  </a:cubicBezTo>
                  <a:cubicBezTo>
                    <a:pt x="4" y="111"/>
                    <a:pt x="35" y="141"/>
                    <a:pt x="72" y="141"/>
                  </a:cubicBezTo>
                  <a:cubicBezTo>
                    <a:pt x="110" y="141"/>
                    <a:pt x="141" y="111"/>
                    <a:pt x="141" y="73"/>
                  </a:cubicBezTo>
                  <a:cubicBezTo>
                    <a:pt x="141" y="35"/>
                    <a:pt x="110" y="5"/>
                    <a:pt x="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74" name="ZoneTexte 73">
            <a:extLst>
              <a:ext uri="{FF2B5EF4-FFF2-40B4-BE49-F238E27FC236}">
                <a16:creationId xmlns:a16="http://schemas.microsoft.com/office/drawing/2014/main" id="{CFCF041A-F63F-41BF-A756-0B0E9B686D95}"/>
              </a:ext>
            </a:extLst>
          </p:cNvPr>
          <p:cNvSpPr txBox="1"/>
          <p:nvPr/>
        </p:nvSpPr>
        <p:spPr>
          <a:xfrm>
            <a:off x="7527077" y="1705689"/>
            <a:ext cx="3947238" cy="4093428"/>
          </a:xfrm>
          <a:prstGeom prst="rect">
            <a:avLst/>
          </a:prstGeom>
          <a:noFill/>
        </p:spPr>
        <p:txBody>
          <a:bodyPr wrap="square" rtlCol="0">
            <a:spAutoFit/>
          </a:bodyPr>
          <a:lstStyle/>
          <a:p>
            <a:r>
              <a:rPr lang="fr-FR" sz="2600" dirty="0">
                <a:solidFill>
                  <a:srgbClr val="C00000"/>
                </a:solidFill>
              </a:rPr>
              <a:t>+62 ans</a:t>
            </a:r>
          </a:p>
          <a:p>
            <a:r>
              <a:rPr lang="fr-FR" sz="2600" dirty="0">
                <a:solidFill>
                  <a:srgbClr val="C00000"/>
                </a:solidFill>
              </a:rPr>
              <a:t>Notion de décote</a:t>
            </a:r>
          </a:p>
          <a:p>
            <a:endParaRPr lang="fr-FR" sz="2600" dirty="0">
              <a:solidFill>
                <a:schemeClr val="bg1"/>
              </a:solidFill>
            </a:endParaRPr>
          </a:p>
          <a:p>
            <a:endParaRPr lang="fr-FR" sz="2600" dirty="0">
              <a:solidFill>
                <a:schemeClr val="bg1"/>
              </a:solidFill>
            </a:endParaRPr>
          </a:p>
          <a:p>
            <a:endParaRPr lang="fr-FR" sz="2600" dirty="0">
              <a:solidFill>
                <a:schemeClr val="bg1"/>
              </a:solidFill>
            </a:endParaRPr>
          </a:p>
          <a:p>
            <a:endParaRPr lang="fr-FR" sz="2600" dirty="0">
              <a:solidFill>
                <a:schemeClr val="bg1"/>
              </a:solidFill>
            </a:endParaRPr>
          </a:p>
          <a:p>
            <a:endParaRPr lang="fr-FR" sz="2600" dirty="0">
              <a:solidFill>
                <a:srgbClr val="C00000"/>
              </a:solidFill>
            </a:endParaRPr>
          </a:p>
          <a:p>
            <a:endParaRPr lang="fr-FR" sz="2600" dirty="0">
              <a:solidFill>
                <a:srgbClr val="C00000"/>
              </a:solidFill>
            </a:endParaRPr>
          </a:p>
          <a:p>
            <a:endParaRPr lang="fr-FR" sz="2600" dirty="0">
              <a:solidFill>
                <a:srgbClr val="C00000"/>
              </a:solidFill>
            </a:endParaRPr>
          </a:p>
          <a:p>
            <a:r>
              <a:rPr lang="fr-FR" sz="2600" dirty="0">
                <a:solidFill>
                  <a:srgbClr val="C00000"/>
                </a:solidFill>
              </a:rPr>
              <a:t>Majoration de pension 10 %</a:t>
            </a:r>
          </a:p>
        </p:txBody>
      </p:sp>
      <p:grpSp>
        <p:nvGrpSpPr>
          <p:cNvPr id="142" name="Groupe 141" descr="Espace réservé d’icône d’homme">
            <a:extLst>
              <a:ext uri="{FF2B5EF4-FFF2-40B4-BE49-F238E27FC236}">
                <a16:creationId xmlns:a16="http://schemas.microsoft.com/office/drawing/2014/main" id="{8939FA32-F457-41E5-B2E9-040569AEE76A}"/>
              </a:ext>
            </a:extLst>
          </p:cNvPr>
          <p:cNvGrpSpPr/>
          <p:nvPr/>
        </p:nvGrpSpPr>
        <p:grpSpPr>
          <a:xfrm>
            <a:off x="287591" y="789394"/>
            <a:ext cx="969733" cy="788150"/>
            <a:chOff x="2145600" y="466725"/>
            <a:chExt cx="463957" cy="465138"/>
          </a:xfrm>
          <a:solidFill>
            <a:schemeClr val="accent1">
              <a:lumMod val="50000"/>
            </a:schemeClr>
          </a:solidFill>
        </p:grpSpPr>
        <p:sp>
          <p:nvSpPr>
            <p:cNvPr id="143" name="Forme libre 210">
              <a:extLst>
                <a:ext uri="{FF2B5EF4-FFF2-40B4-BE49-F238E27FC236}">
                  <a16:creationId xmlns:a16="http://schemas.microsoft.com/office/drawing/2014/main" id="{56E0F2C3-3316-48E8-91B0-9197F6CF6B7B}"/>
                </a:ext>
              </a:extLst>
            </p:cNvPr>
            <p:cNvSpPr>
              <a:spLocks/>
            </p:cNvSpPr>
            <p:nvPr userDrawn="1"/>
          </p:nvSpPr>
          <p:spPr bwMode="auto">
            <a:xfrm>
              <a:off x="2220022" y="523875"/>
              <a:ext cx="319861" cy="401638"/>
            </a:xfrm>
            <a:custGeom>
              <a:avLst/>
              <a:gdLst>
                <a:gd name="T0" fmla="*/ 28 w 101"/>
                <a:gd name="T1" fmla="*/ 89 h 126"/>
                <a:gd name="T2" fmla="*/ 23 w 101"/>
                <a:gd name="T3" fmla="*/ 91 h 126"/>
                <a:gd name="T4" fmla="*/ 0 w 101"/>
                <a:gd name="T5" fmla="*/ 105 h 126"/>
                <a:gd name="T6" fmla="*/ 50 w 101"/>
                <a:gd name="T7" fmla="*/ 126 h 126"/>
                <a:gd name="T8" fmla="*/ 101 w 101"/>
                <a:gd name="T9" fmla="*/ 104 h 126"/>
                <a:gd name="T10" fmla="*/ 76 w 101"/>
                <a:gd name="T11" fmla="*/ 89 h 126"/>
                <a:gd name="T12" fmla="*/ 75 w 101"/>
                <a:gd name="T13" fmla="*/ 88 h 126"/>
                <a:gd name="T14" fmla="*/ 75 w 101"/>
                <a:gd name="T15" fmla="*/ 74 h 126"/>
                <a:gd name="T16" fmla="*/ 79 w 101"/>
                <a:gd name="T17" fmla="*/ 64 h 126"/>
                <a:gd name="T18" fmla="*/ 85 w 101"/>
                <a:gd name="T19" fmla="*/ 54 h 126"/>
                <a:gd name="T20" fmla="*/ 82 w 101"/>
                <a:gd name="T21" fmla="*/ 42 h 126"/>
                <a:gd name="T22" fmla="*/ 72 w 101"/>
                <a:gd name="T23" fmla="*/ 13 h 126"/>
                <a:gd name="T24" fmla="*/ 54 w 101"/>
                <a:gd name="T25" fmla="*/ 2 h 126"/>
                <a:gd name="T26" fmla="*/ 29 w 101"/>
                <a:gd name="T27" fmla="*/ 1 h 126"/>
                <a:gd name="T28" fmla="*/ 32 w 101"/>
                <a:gd name="T29" fmla="*/ 8 h 126"/>
                <a:gd name="T30" fmla="*/ 22 w 101"/>
                <a:gd name="T31" fmla="*/ 42 h 126"/>
                <a:gd name="T32" fmla="*/ 19 w 101"/>
                <a:gd name="T33" fmla="*/ 54 h 126"/>
                <a:gd name="T34" fmla="*/ 25 w 101"/>
                <a:gd name="T35" fmla="*/ 64 h 126"/>
                <a:gd name="T36" fmla="*/ 29 w 101"/>
                <a:gd name="T37" fmla="*/ 74 h 126"/>
                <a:gd name="T38" fmla="*/ 29 w 101"/>
                <a:gd name="T39" fmla="*/ 88 h 126"/>
                <a:gd name="T40" fmla="*/ 28 w 101"/>
                <a:gd name="T41" fmla="*/ 8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126">
                  <a:moveTo>
                    <a:pt x="28" y="89"/>
                  </a:moveTo>
                  <a:cubicBezTo>
                    <a:pt x="27" y="89"/>
                    <a:pt x="26" y="90"/>
                    <a:pt x="23" y="91"/>
                  </a:cubicBezTo>
                  <a:cubicBezTo>
                    <a:pt x="18" y="94"/>
                    <a:pt x="10" y="99"/>
                    <a:pt x="0" y="105"/>
                  </a:cubicBezTo>
                  <a:cubicBezTo>
                    <a:pt x="13" y="118"/>
                    <a:pt x="31" y="126"/>
                    <a:pt x="50" y="126"/>
                  </a:cubicBezTo>
                  <a:cubicBezTo>
                    <a:pt x="70" y="126"/>
                    <a:pt x="88" y="117"/>
                    <a:pt x="101" y="104"/>
                  </a:cubicBezTo>
                  <a:cubicBezTo>
                    <a:pt x="89" y="95"/>
                    <a:pt x="79" y="90"/>
                    <a:pt x="76" y="89"/>
                  </a:cubicBezTo>
                  <a:cubicBezTo>
                    <a:pt x="75" y="89"/>
                    <a:pt x="75" y="88"/>
                    <a:pt x="75" y="88"/>
                  </a:cubicBezTo>
                  <a:cubicBezTo>
                    <a:pt x="75" y="74"/>
                    <a:pt x="75" y="74"/>
                    <a:pt x="75" y="74"/>
                  </a:cubicBezTo>
                  <a:cubicBezTo>
                    <a:pt x="77" y="71"/>
                    <a:pt x="79" y="67"/>
                    <a:pt x="79" y="64"/>
                  </a:cubicBezTo>
                  <a:cubicBezTo>
                    <a:pt x="81" y="64"/>
                    <a:pt x="83" y="61"/>
                    <a:pt x="85" y="54"/>
                  </a:cubicBezTo>
                  <a:cubicBezTo>
                    <a:pt x="88" y="44"/>
                    <a:pt x="85" y="42"/>
                    <a:pt x="82" y="42"/>
                  </a:cubicBezTo>
                  <a:cubicBezTo>
                    <a:pt x="89" y="13"/>
                    <a:pt x="72" y="13"/>
                    <a:pt x="72" y="13"/>
                  </a:cubicBezTo>
                  <a:cubicBezTo>
                    <a:pt x="71" y="7"/>
                    <a:pt x="62" y="0"/>
                    <a:pt x="54" y="2"/>
                  </a:cubicBezTo>
                  <a:cubicBezTo>
                    <a:pt x="46" y="3"/>
                    <a:pt x="29" y="1"/>
                    <a:pt x="29" y="1"/>
                  </a:cubicBezTo>
                  <a:cubicBezTo>
                    <a:pt x="29" y="5"/>
                    <a:pt x="32" y="8"/>
                    <a:pt x="32" y="8"/>
                  </a:cubicBezTo>
                  <a:cubicBezTo>
                    <a:pt x="17" y="17"/>
                    <a:pt x="20" y="36"/>
                    <a:pt x="22" y="42"/>
                  </a:cubicBezTo>
                  <a:cubicBezTo>
                    <a:pt x="19" y="42"/>
                    <a:pt x="17" y="44"/>
                    <a:pt x="19" y="54"/>
                  </a:cubicBezTo>
                  <a:cubicBezTo>
                    <a:pt x="21" y="61"/>
                    <a:pt x="24" y="64"/>
                    <a:pt x="25" y="64"/>
                  </a:cubicBezTo>
                  <a:cubicBezTo>
                    <a:pt x="26" y="67"/>
                    <a:pt x="27" y="71"/>
                    <a:pt x="29" y="74"/>
                  </a:cubicBezTo>
                  <a:cubicBezTo>
                    <a:pt x="29" y="88"/>
                    <a:pt x="29" y="88"/>
                    <a:pt x="29" y="88"/>
                  </a:cubicBezTo>
                  <a:cubicBezTo>
                    <a:pt x="29" y="88"/>
                    <a:pt x="29" y="89"/>
                    <a:pt x="2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44" name="Forme libre 211">
              <a:extLst>
                <a:ext uri="{FF2B5EF4-FFF2-40B4-BE49-F238E27FC236}">
                  <a16:creationId xmlns:a16="http://schemas.microsoft.com/office/drawing/2014/main" id="{0616139F-EBE3-44CB-A010-E10D17D77AC9}"/>
                </a:ext>
              </a:extLst>
            </p:cNvPr>
            <p:cNvSpPr>
              <a:spLocks noEditPoints="1"/>
            </p:cNvSpPr>
            <p:nvPr userDrawn="1"/>
          </p:nvSpPr>
          <p:spPr bwMode="auto">
            <a:xfrm>
              <a:off x="2145600" y="466725"/>
              <a:ext cx="463957" cy="465138"/>
            </a:xfrm>
            <a:custGeom>
              <a:avLst/>
              <a:gdLst>
                <a:gd name="T0" fmla="*/ 73 w 146"/>
                <a:gd name="T1" fmla="*/ 146 h 146"/>
                <a:gd name="T2" fmla="*/ 0 w 146"/>
                <a:gd name="T3" fmla="*/ 73 h 146"/>
                <a:gd name="T4" fmla="*/ 73 w 146"/>
                <a:gd name="T5" fmla="*/ 0 h 146"/>
                <a:gd name="T6" fmla="*/ 146 w 146"/>
                <a:gd name="T7" fmla="*/ 73 h 146"/>
                <a:gd name="T8" fmla="*/ 73 w 146"/>
                <a:gd name="T9" fmla="*/ 146 h 146"/>
                <a:gd name="T10" fmla="*/ 73 w 146"/>
                <a:gd name="T11" fmla="*/ 5 h 146"/>
                <a:gd name="T12" fmla="*/ 5 w 146"/>
                <a:gd name="T13" fmla="*/ 73 h 146"/>
                <a:gd name="T14" fmla="*/ 73 w 146"/>
                <a:gd name="T15" fmla="*/ 141 h 146"/>
                <a:gd name="T16" fmla="*/ 141 w 146"/>
                <a:gd name="T17" fmla="*/ 73 h 146"/>
                <a:gd name="T18" fmla="*/ 73 w 146"/>
                <a:gd name="T19" fmla="*/ 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46">
                  <a:moveTo>
                    <a:pt x="73" y="146"/>
                  </a:moveTo>
                  <a:cubicBezTo>
                    <a:pt x="33" y="146"/>
                    <a:pt x="0" y="113"/>
                    <a:pt x="0" y="73"/>
                  </a:cubicBezTo>
                  <a:cubicBezTo>
                    <a:pt x="0" y="33"/>
                    <a:pt x="33" y="0"/>
                    <a:pt x="73" y="0"/>
                  </a:cubicBezTo>
                  <a:cubicBezTo>
                    <a:pt x="113" y="0"/>
                    <a:pt x="146" y="33"/>
                    <a:pt x="146" y="73"/>
                  </a:cubicBezTo>
                  <a:cubicBezTo>
                    <a:pt x="146" y="113"/>
                    <a:pt x="113" y="146"/>
                    <a:pt x="73" y="146"/>
                  </a:cubicBezTo>
                  <a:close/>
                  <a:moveTo>
                    <a:pt x="73" y="5"/>
                  </a:moveTo>
                  <a:cubicBezTo>
                    <a:pt x="35" y="5"/>
                    <a:pt x="5" y="35"/>
                    <a:pt x="5" y="73"/>
                  </a:cubicBezTo>
                  <a:cubicBezTo>
                    <a:pt x="5" y="111"/>
                    <a:pt x="35" y="141"/>
                    <a:pt x="73" y="141"/>
                  </a:cubicBezTo>
                  <a:cubicBezTo>
                    <a:pt x="111" y="141"/>
                    <a:pt x="141" y="111"/>
                    <a:pt x="141" y="73"/>
                  </a:cubicBezTo>
                  <a:cubicBezTo>
                    <a:pt x="141" y="35"/>
                    <a:pt x="111" y="5"/>
                    <a:pt x="7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75" name="ZoneTexte 74">
            <a:extLst>
              <a:ext uri="{FF2B5EF4-FFF2-40B4-BE49-F238E27FC236}">
                <a16:creationId xmlns:a16="http://schemas.microsoft.com/office/drawing/2014/main" id="{93F56A3C-BAD2-49F0-B1C9-5ACC4D24D4E9}"/>
              </a:ext>
            </a:extLst>
          </p:cNvPr>
          <p:cNvSpPr txBox="1"/>
          <p:nvPr/>
        </p:nvSpPr>
        <p:spPr>
          <a:xfrm>
            <a:off x="545572" y="1860015"/>
            <a:ext cx="2466201" cy="492443"/>
          </a:xfrm>
          <a:prstGeom prst="rect">
            <a:avLst/>
          </a:prstGeom>
          <a:noFill/>
        </p:spPr>
        <p:txBody>
          <a:bodyPr wrap="square" rtlCol="0">
            <a:spAutoFit/>
          </a:bodyPr>
          <a:lstStyle/>
          <a:p>
            <a:r>
              <a:rPr lang="fr-FR" sz="2600" dirty="0">
                <a:solidFill>
                  <a:schemeClr val="accent1">
                    <a:lumMod val="50000"/>
                  </a:schemeClr>
                </a:solidFill>
              </a:rPr>
              <a:t>+62 ans </a:t>
            </a:r>
          </a:p>
        </p:txBody>
      </p:sp>
      <p:pic>
        <p:nvPicPr>
          <p:cNvPr id="158" name="Image 157">
            <a:extLst>
              <a:ext uri="{FF2B5EF4-FFF2-40B4-BE49-F238E27FC236}">
                <a16:creationId xmlns:a16="http://schemas.microsoft.com/office/drawing/2014/main" id="{0072CF56-A4A8-459B-8E4B-BD75A47CBF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8503" y="5812602"/>
            <a:ext cx="788150" cy="788150"/>
          </a:xfrm>
          <a:prstGeom prst="rect">
            <a:avLst/>
          </a:prstGeom>
        </p:spPr>
      </p:pic>
      <p:pic>
        <p:nvPicPr>
          <p:cNvPr id="162" name="Image 161">
            <a:extLst>
              <a:ext uri="{FF2B5EF4-FFF2-40B4-BE49-F238E27FC236}">
                <a16:creationId xmlns:a16="http://schemas.microsoft.com/office/drawing/2014/main" id="{375B53C0-DACE-4A21-B856-8A129DA3E9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9856" y="5550797"/>
            <a:ext cx="1211789" cy="1211789"/>
          </a:xfrm>
          <a:prstGeom prst="rect">
            <a:avLst/>
          </a:prstGeom>
        </p:spPr>
      </p:pic>
      <p:pic>
        <p:nvPicPr>
          <p:cNvPr id="164" name="Image 163">
            <a:extLst>
              <a:ext uri="{FF2B5EF4-FFF2-40B4-BE49-F238E27FC236}">
                <a16:creationId xmlns:a16="http://schemas.microsoft.com/office/drawing/2014/main" id="{AA47CBB7-BED4-42D7-8517-2AEE8FF5E1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4448" y="2873657"/>
            <a:ext cx="928005" cy="928005"/>
          </a:xfrm>
          <a:prstGeom prst="rect">
            <a:avLst/>
          </a:prstGeom>
        </p:spPr>
      </p:pic>
      <p:pic>
        <p:nvPicPr>
          <p:cNvPr id="170" name="Image 169">
            <a:extLst>
              <a:ext uri="{FF2B5EF4-FFF2-40B4-BE49-F238E27FC236}">
                <a16:creationId xmlns:a16="http://schemas.microsoft.com/office/drawing/2014/main" id="{9078C55C-5B21-4B16-8ADE-B1A4255A1C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2299" y="4198979"/>
            <a:ext cx="983616" cy="983616"/>
          </a:xfrm>
          <a:prstGeom prst="rect">
            <a:avLst/>
          </a:prstGeom>
        </p:spPr>
      </p:pic>
      <p:pic>
        <p:nvPicPr>
          <p:cNvPr id="6" name="Graphique 5" descr="Balance de la justice">
            <a:extLst>
              <a:ext uri="{FF2B5EF4-FFF2-40B4-BE49-F238E27FC236}">
                <a16:creationId xmlns:a16="http://schemas.microsoft.com/office/drawing/2014/main" id="{AAA9C112-3DFC-4D86-B812-220E74F74B7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90331" y="88561"/>
            <a:ext cx="914400" cy="914400"/>
          </a:xfrm>
          <a:prstGeom prst="rect">
            <a:avLst/>
          </a:prstGeom>
        </p:spPr>
      </p:pic>
      <p:sp>
        <p:nvSpPr>
          <p:cNvPr id="7" name="ZoneTexte 6">
            <a:extLst>
              <a:ext uri="{FF2B5EF4-FFF2-40B4-BE49-F238E27FC236}">
                <a16:creationId xmlns:a16="http://schemas.microsoft.com/office/drawing/2014/main" id="{A3849719-AA64-43A1-BC26-73BE8F793C56}"/>
              </a:ext>
            </a:extLst>
          </p:cNvPr>
          <p:cNvSpPr txBox="1"/>
          <p:nvPr/>
        </p:nvSpPr>
        <p:spPr>
          <a:xfrm>
            <a:off x="4955097" y="916324"/>
            <a:ext cx="1140903" cy="369332"/>
          </a:xfrm>
          <a:prstGeom prst="rect">
            <a:avLst/>
          </a:prstGeom>
          <a:noFill/>
        </p:spPr>
        <p:txBody>
          <a:bodyPr wrap="square" rtlCol="0">
            <a:spAutoFit/>
          </a:bodyPr>
          <a:lstStyle/>
          <a:p>
            <a:r>
              <a:rPr lang="fr-FR" b="1" dirty="0"/>
              <a:t>62 ans</a:t>
            </a:r>
          </a:p>
        </p:txBody>
      </p:sp>
      <p:pic>
        <p:nvPicPr>
          <p:cNvPr id="9" name="Image 8">
            <a:extLst>
              <a:ext uri="{FF2B5EF4-FFF2-40B4-BE49-F238E27FC236}">
                <a16:creationId xmlns:a16="http://schemas.microsoft.com/office/drawing/2014/main" id="{C875C28C-CCD5-441E-A982-6DF707FC3FF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95738" y="5726863"/>
            <a:ext cx="873889" cy="873889"/>
          </a:xfrm>
          <a:prstGeom prst="rect">
            <a:avLst/>
          </a:prstGeom>
        </p:spPr>
      </p:pic>
      <p:pic>
        <p:nvPicPr>
          <p:cNvPr id="11" name="Graphique 10" descr="Graphique à barres avec tendance à la baisse">
            <a:extLst>
              <a:ext uri="{FF2B5EF4-FFF2-40B4-BE49-F238E27FC236}">
                <a16:creationId xmlns:a16="http://schemas.microsoft.com/office/drawing/2014/main" id="{99C133E5-77AD-40B3-BA99-25B4C77C6A4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89457" y="2881206"/>
            <a:ext cx="1074862" cy="1074862"/>
          </a:xfrm>
          <a:prstGeom prst="rect">
            <a:avLst/>
          </a:prstGeom>
        </p:spPr>
      </p:pic>
      <p:pic>
        <p:nvPicPr>
          <p:cNvPr id="12" name="Image 11">
            <a:extLst>
              <a:ext uri="{FF2B5EF4-FFF2-40B4-BE49-F238E27FC236}">
                <a16:creationId xmlns:a16="http://schemas.microsoft.com/office/drawing/2014/main" id="{BD8726A8-017B-4352-AE99-BB55974582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4836" y="3098261"/>
            <a:ext cx="776034" cy="776034"/>
          </a:xfrm>
          <a:prstGeom prst="rect">
            <a:avLst/>
          </a:prstGeom>
        </p:spPr>
      </p:pic>
      <p:pic>
        <p:nvPicPr>
          <p:cNvPr id="19" name="Image 18">
            <a:extLst>
              <a:ext uri="{FF2B5EF4-FFF2-40B4-BE49-F238E27FC236}">
                <a16:creationId xmlns:a16="http://schemas.microsoft.com/office/drawing/2014/main" id="{720BCF77-40F8-4A36-8591-178CBBA3FF6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9954" y="2662417"/>
            <a:ext cx="570540" cy="2520178"/>
          </a:xfrm>
          <a:prstGeom prst="rect">
            <a:avLst/>
          </a:prstGeom>
        </p:spPr>
      </p:pic>
      <p:pic>
        <p:nvPicPr>
          <p:cNvPr id="21" name="Image 20">
            <a:extLst>
              <a:ext uri="{FF2B5EF4-FFF2-40B4-BE49-F238E27FC236}">
                <a16:creationId xmlns:a16="http://schemas.microsoft.com/office/drawing/2014/main" id="{08E8AF4A-822F-4F18-9FCA-D21BE46DAE7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87753" y="2545142"/>
            <a:ext cx="578299" cy="2554448"/>
          </a:xfrm>
          <a:prstGeom prst="rect">
            <a:avLst/>
          </a:prstGeom>
        </p:spPr>
      </p:pic>
      <p:pic>
        <p:nvPicPr>
          <p:cNvPr id="4" name="Image 3" descr="Une image contenant texte&#10;&#10;Description générée automatiquement">
            <a:extLst>
              <a:ext uri="{FF2B5EF4-FFF2-40B4-BE49-F238E27FC236}">
                <a16:creationId xmlns:a16="http://schemas.microsoft.com/office/drawing/2014/main" id="{2058693F-7EB8-44D1-93F2-C772C658396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88411" y="5693"/>
            <a:ext cx="3687840" cy="1143569"/>
          </a:xfrm>
          <a:prstGeom prst="rect">
            <a:avLst/>
          </a:prstGeom>
        </p:spPr>
      </p:pic>
    </p:spTree>
    <p:extLst>
      <p:ext uri="{BB962C8B-B14F-4D97-AF65-F5344CB8AC3E}">
        <p14:creationId xmlns:p14="http://schemas.microsoft.com/office/powerpoint/2010/main" val="186094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36">
            <a:extLst>
              <a:ext uri="{FF2B5EF4-FFF2-40B4-BE49-F238E27FC236}">
                <a16:creationId xmlns:a16="http://schemas.microsoft.com/office/drawing/2014/main" id="{7953F4DC-7CFF-4CED-8747-92FD0E83FD64}"/>
              </a:ext>
            </a:extLst>
          </p:cNvPr>
          <p:cNvPicPr>
            <a:picLocks noChangeAspect="1"/>
          </p:cNvPicPr>
          <p:nvPr/>
        </p:nvPicPr>
        <p:blipFill>
          <a:blip r:embed="rId3"/>
          <a:stretch>
            <a:fillRect/>
          </a:stretch>
        </p:blipFill>
        <p:spPr>
          <a:xfrm rot="20466625" flipH="1">
            <a:off x="4429024" y="2150567"/>
            <a:ext cx="786466" cy="629381"/>
          </a:xfrm>
          <a:prstGeom prst="rect">
            <a:avLst/>
          </a:prstGeom>
          <a:noFill/>
          <a:ln cap="flat">
            <a:noFill/>
          </a:ln>
        </p:spPr>
      </p:pic>
      <p:pic>
        <p:nvPicPr>
          <p:cNvPr id="3" name="Image 27" descr="Une image contenant texte&#10;&#10;Description générée automatiquement">
            <a:extLst>
              <a:ext uri="{FF2B5EF4-FFF2-40B4-BE49-F238E27FC236}">
                <a16:creationId xmlns:a16="http://schemas.microsoft.com/office/drawing/2014/main" id="{44C0DB9B-A9FC-48ED-88D4-3DE9A1F43B55}"/>
              </a:ext>
            </a:extLst>
          </p:cNvPr>
          <p:cNvPicPr>
            <a:picLocks noChangeAspect="1"/>
          </p:cNvPicPr>
          <p:nvPr/>
        </p:nvPicPr>
        <p:blipFill>
          <a:blip r:embed="rId4"/>
          <a:stretch>
            <a:fillRect/>
          </a:stretch>
        </p:blipFill>
        <p:spPr>
          <a:xfrm>
            <a:off x="7254163" y="1879165"/>
            <a:ext cx="827550" cy="1083938"/>
          </a:xfrm>
          <a:prstGeom prst="rect">
            <a:avLst/>
          </a:prstGeom>
          <a:noFill/>
          <a:ln cap="flat">
            <a:noFill/>
          </a:ln>
        </p:spPr>
      </p:pic>
      <p:pic>
        <p:nvPicPr>
          <p:cNvPr id="4" name="Image 23">
            <a:extLst>
              <a:ext uri="{FF2B5EF4-FFF2-40B4-BE49-F238E27FC236}">
                <a16:creationId xmlns:a16="http://schemas.microsoft.com/office/drawing/2014/main" id="{67639D22-05A3-4AD7-A6F0-423DD4FCAF02}"/>
              </a:ext>
            </a:extLst>
          </p:cNvPr>
          <p:cNvPicPr>
            <a:picLocks noChangeAspect="1"/>
          </p:cNvPicPr>
          <p:nvPr/>
        </p:nvPicPr>
        <p:blipFill>
          <a:blip r:embed="rId3"/>
          <a:stretch>
            <a:fillRect/>
          </a:stretch>
        </p:blipFill>
        <p:spPr>
          <a:xfrm rot="935273" flipH="1">
            <a:off x="7320218" y="3021973"/>
            <a:ext cx="753227" cy="602781"/>
          </a:xfrm>
          <a:prstGeom prst="rect">
            <a:avLst/>
          </a:prstGeom>
          <a:noFill/>
          <a:ln cap="flat">
            <a:noFill/>
          </a:ln>
        </p:spPr>
      </p:pic>
      <p:pic>
        <p:nvPicPr>
          <p:cNvPr id="5" name="Image 12">
            <a:extLst>
              <a:ext uri="{FF2B5EF4-FFF2-40B4-BE49-F238E27FC236}">
                <a16:creationId xmlns:a16="http://schemas.microsoft.com/office/drawing/2014/main" id="{6119D7B7-3B2D-499C-ACA1-B69CDED764F4}"/>
              </a:ext>
            </a:extLst>
          </p:cNvPr>
          <p:cNvPicPr>
            <a:picLocks noChangeAspect="1"/>
          </p:cNvPicPr>
          <p:nvPr/>
        </p:nvPicPr>
        <p:blipFill>
          <a:blip r:embed="rId5"/>
          <a:stretch>
            <a:fillRect/>
          </a:stretch>
        </p:blipFill>
        <p:spPr>
          <a:xfrm>
            <a:off x="8458446" y="1662598"/>
            <a:ext cx="1458861" cy="1897873"/>
          </a:xfrm>
          <a:prstGeom prst="rect">
            <a:avLst/>
          </a:prstGeom>
          <a:noFill/>
          <a:ln cap="flat">
            <a:noFill/>
          </a:ln>
        </p:spPr>
      </p:pic>
      <p:cxnSp>
        <p:nvCxnSpPr>
          <p:cNvPr id="6" name="Connecteur droit 15">
            <a:extLst>
              <a:ext uri="{FF2B5EF4-FFF2-40B4-BE49-F238E27FC236}">
                <a16:creationId xmlns:a16="http://schemas.microsoft.com/office/drawing/2014/main" id="{15C7FF17-E3AA-4336-8155-36DF5D685F2E}"/>
              </a:ext>
            </a:extLst>
          </p:cNvPr>
          <p:cNvCxnSpPr/>
          <p:nvPr/>
        </p:nvCxnSpPr>
        <p:spPr>
          <a:xfrm flipH="1" flipV="1">
            <a:off x="6419362" y="2673010"/>
            <a:ext cx="2233212" cy="1095790"/>
          </a:xfrm>
          <a:prstGeom prst="straightConnector1">
            <a:avLst/>
          </a:prstGeom>
          <a:noFill/>
          <a:ln w="28575" cap="flat">
            <a:solidFill>
              <a:srgbClr val="5B9BD5"/>
            </a:solidFill>
            <a:prstDash val="solid"/>
            <a:miter/>
          </a:ln>
        </p:spPr>
      </p:cxnSp>
      <p:pic>
        <p:nvPicPr>
          <p:cNvPr id="7" name="Image 7" descr="Une image contenant texte, jouet, graphiques vectoriels&#10;&#10;Description générée automatiquement">
            <a:extLst>
              <a:ext uri="{FF2B5EF4-FFF2-40B4-BE49-F238E27FC236}">
                <a16:creationId xmlns:a16="http://schemas.microsoft.com/office/drawing/2014/main" id="{A09FA134-1BA0-4641-9954-31A94265AF6A}"/>
              </a:ext>
            </a:extLst>
          </p:cNvPr>
          <p:cNvPicPr>
            <a:picLocks noChangeAspect="1"/>
          </p:cNvPicPr>
          <p:nvPr/>
        </p:nvPicPr>
        <p:blipFill>
          <a:blip r:embed="rId6"/>
          <a:stretch>
            <a:fillRect/>
          </a:stretch>
        </p:blipFill>
        <p:spPr>
          <a:xfrm>
            <a:off x="2977752" y="1665616"/>
            <a:ext cx="1357042" cy="1905609"/>
          </a:xfrm>
          <a:prstGeom prst="rect">
            <a:avLst/>
          </a:prstGeom>
          <a:noFill/>
          <a:ln cap="flat">
            <a:noFill/>
          </a:ln>
        </p:spPr>
      </p:pic>
      <p:cxnSp>
        <p:nvCxnSpPr>
          <p:cNvPr id="8" name="Connecteur droit 11">
            <a:extLst>
              <a:ext uri="{FF2B5EF4-FFF2-40B4-BE49-F238E27FC236}">
                <a16:creationId xmlns:a16="http://schemas.microsoft.com/office/drawing/2014/main" id="{51A2CD23-2D93-4A1E-850C-08D1CE2E9D96}"/>
              </a:ext>
            </a:extLst>
          </p:cNvPr>
          <p:cNvCxnSpPr/>
          <p:nvPr/>
        </p:nvCxnSpPr>
        <p:spPr>
          <a:xfrm>
            <a:off x="6163888" y="4206889"/>
            <a:ext cx="0" cy="2651111"/>
          </a:xfrm>
          <a:prstGeom prst="straightConnector1">
            <a:avLst/>
          </a:prstGeom>
          <a:noFill/>
          <a:ln w="6345" cap="flat">
            <a:solidFill>
              <a:srgbClr val="4472C4"/>
            </a:solidFill>
            <a:prstDash val="solid"/>
            <a:miter/>
          </a:ln>
        </p:spPr>
      </p:cxnSp>
      <p:sp>
        <p:nvSpPr>
          <p:cNvPr id="9" name="Rectangle 17">
            <a:extLst>
              <a:ext uri="{FF2B5EF4-FFF2-40B4-BE49-F238E27FC236}">
                <a16:creationId xmlns:a16="http://schemas.microsoft.com/office/drawing/2014/main" id="{B52C585A-F454-417E-979D-CB882425AB7D}"/>
              </a:ext>
            </a:extLst>
          </p:cNvPr>
          <p:cNvSpPr/>
          <p:nvPr/>
        </p:nvSpPr>
        <p:spPr>
          <a:xfrm>
            <a:off x="807058" y="211711"/>
            <a:ext cx="5013426" cy="923333"/>
          </a:xfrm>
          <a:prstGeom prst="rect">
            <a:avLst/>
          </a:prstGeom>
          <a:noFill/>
          <a:ln cap="flat">
            <a:noFill/>
            <a:prstDash val="solid"/>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5400" b="0" i="0" u="none" strike="noStrike" kern="1200" cap="none" spc="0" baseline="0">
                <a:solidFill>
                  <a:srgbClr val="FF0000"/>
                </a:solidFill>
                <a:uFillTx/>
                <a:latin typeface="Calibri"/>
              </a:rPr>
              <a:t>Cas non remarier</a:t>
            </a:r>
          </a:p>
        </p:txBody>
      </p:sp>
      <p:sp>
        <p:nvSpPr>
          <p:cNvPr id="10" name="Rectangle 28">
            <a:extLst>
              <a:ext uri="{FF2B5EF4-FFF2-40B4-BE49-F238E27FC236}">
                <a16:creationId xmlns:a16="http://schemas.microsoft.com/office/drawing/2014/main" id="{C1E974C4-1554-4CAF-A664-E18614C8E547}"/>
              </a:ext>
            </a:extLst>
          </p:cNvPr>
          <p:cNvSpPr/>
          <p:nvPr/>
        </p:nvSpPr>
        <p:spPr>
          <a:xfrm>
            <a:off x="6965048" y="184205"/>
            <a:ext cx="3763085" cy="923333"/>
          </a:xfrm>
          <a:prstGeom prst="rect">
            <a:avLst/>
          </a:prstGeom>
          <a:noFill/>
          <a:ln cap="flat">
            <a:noFill/>
            <a:prstDash val="solid"/>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5400" b="0" i="0" u="none" strike="noStrike" kern="1200" cap="none" spc="0" baseline="0">
                <a:solidFill>
                  <a:srgbClr val="FF0000"/>
                </a:solidFill>
                <a:uFillTx/>
                <a:latin typeface="Calibri"/>
              </a:rPr>
              <a:t>Cas remarier</a:t>
            </a:r>
          </a:p>
        </p:txBody>
      </p:sp>
      <p:cxnSp>
        <p:nvCxnSpPr>
          <p:cNvPr id="11" name="Connecteur droit 23">
            <a:extLst>
              <a:ext uri="{FF2B5EF4-FFF2-40B4-BE49-F238E27FC236}">
                <a16:creationId xmlns:a16="http://schemas.microsoft.com/office/drawing/2014/main" id="{188953B7-414E-41DE-B32E-18418B4DA635}"/>
              </a:ext>
            </a:extLst>
          </p:cNvPr>
          <p:cNvCxnSpPr/>
          <p:nvPr/>
        </p:nvCxnSpPr>
        <p:spPr>
          <a:xfrm>
            <a:off x="6146359" y="30156"/>
            <a:ext cx="17529" cy="1274189"/>
          </a:xfrm>
          <a:prstGeom prst="straightConnector1">
            <a:avLst/>
          </a:prstGeom>
          <a:noFill/>
          <a:ln w="28575" cap="flat">
            <a:solidFill>
              <a:srgbClr val="4472C4"/>
            </a:solidFill>
            <a:prstDash val="solid"/>
            <a:miter/>
          </a:ln>
        </p:spPr>
      </p:cxnSp>
      <p:cxnSp>
        <p:nvCxnSpPr>
          <p:cNvPr id="12" name="Connecteur droit 24">
            <a:extLst>
              <a:ext uri="{FF2B5EF4-FFF2-40B4-BE49-F238E27FC236}">
                <a16:creationId xmlns:a16="http://schemas.microsoft.com/office/drawing/2014/main" id="{BE6DC4D4-C3F6-46C8-A3DD-0BA006DC7CE4}"/>
              </a:ext>
            </a:extLst>
          </p:cNvPr>
          <p:cNvCxnSpPr/>
          <p:nvPr/>
        </p:nvCxnSpPr>
        <p:spPr>
          <a:xfrm flipV="1">
            <a:off x="3980657" y="2036954"/>
            <a:ext cx="1601919" cy="774469"/>
          </a:xfrm>
          <a:prstGeom prst="straightConnector1">
            <a:avLst/>
          </a:prstGeom>
          <a:noFill/>
          <a:ln w="28575" cap="flat">
            <a:solidFill>
              <a:srgbClr val="4472C4"/>
            </a:solidFill>
            <a:prstDash val="solid"/>
            <a:miter/>
          </a:ln>
        </p:spPr>
      </p:cxnSp>
      <p:cxnSp>
        <p:nvCxnSpPr>
          <p:cNvPr id="13" name="Connecteur droit 39">
            <a:extLst>
              <a:ext uri="{FF2B5EF4-FFF2-40B4-BE49-F238E27FC236}">
                <a16:creationId xmlns:a16="http://schemas.microsoft.com/office/drawing/2014/main" id="{C564E395-2A23-4E66-83AC-2D08D191A727}"/>
              </a:ext>
            </a:extLst>
          </p:cNvPr>
          <p:cNvCxnSpPr/>
          <p:nvPr/>
        </p:nvCxnSpPr>
        <p:spPr>
          <a:xfrm flipH="1" flipV="1">
            <a:off x="6752798" y="1956779"/>
            <a:ext cx="1705648" cy="754627"/>
          </a:xfrm>
          <a:prstGeom prst="straightConnector1">
            <a:avLst/>
          </a:prstGeom>
          <a:noFill/>
          <a:ln w="28575" cap="flat">
            <a:solidFill>
              <a:srgbClr val="70AD47"/>
            </a:solidFill>
            <a:prstDash val="solid"/>
            <a:miter/>
          </a:ln>
        </p:spPr>
      </p:cxnSp>
      <p:pic>
        <p:nvPicPr>
          <p:cNvPr id="14" name="Image 7" descr="Une image contenant texte, jouet, graphiques vectoriels&#10;&#10;Description générée automatiquement">
            <a:extLst>
              <a:ext uri="{FF2B5EF4-FFF2-40B4-BE49-F238E27FC236}">
                <a16:creationId xmlns:a16="http://schemas.microsoft.com/office/drawing/2014/main" id="{BF7794EB-2DDE-449E-BA7E-0E770F917454}"/>
              </a:ext>
            </a:extLst>
          </p:cNvPr>
          <p:cNvPicPr>
            <a:picLocks noChangeAspect="1"/>
          </p:cNvPicPr>
          <p:nvPr/>
        </p:nvPicPr>
        <p:blipFill>
          <a:blip r:embed="rId6"/>
          <a:stretch>
            <a:fillRect/>
          </a:stretch>
        </p:blipFill>
        <p:spPr>
          <a:xfrm>
            <a:off x="8459690" y="3571216"/>
            <a:ext cx="1357042" cy="1905609"/>
          </a:xfrm>
          <a:prstGeom prst="rect">
            <a:avLst/>
          </a:prstGeom>
          <a:noFill/>
          <a:ln cap="flat">
            <a:noFill/>
          </a:ln>
        </p:spPr>
      </p:pic>
      <p:pic>
        <p:nvPicPr>
          <p:cNvPr id="15" name="Image 53" descr="Une image contenant dessin&#10;&#10;Description générée automatiquement">
            <a:extLst>
              <a:ext uri="{FF2B5EF4-FFF2-40B4-BE49-F238E27FC236}">
                <a16:creationId xmlns:a16="http://schemas.microsoft.com/office/drawing/2014/main" id="{BD21F212-C16A-4BB6-95A7-E53831F43F67}"/>
              </a:ext>
            </a:extLst>
          </p:cNvPr>
          <p:cNvPicPr>
            <a:picLocks noChangeAspect="1"/>
          </p:cNvPicPr>
          <p:nvPr/>
        </p:nvPicPr>
        <p:blipFill>
          <a:blip r:embed="rId7"/>
          <a:stretch>
            <a:fillRect/>
          </a:stretch>
        </p:blipFill>
        <p:spPr>
          <a:xfrm>
            <a:off x="5453216" y="1440801"/>
            <a:ext cx="1428951" cy="1714737"/>
          </a:xfrm>
          <a:prstGeom prst="rect">
            <a:avLst/>
          </a:prstGeom>
          <a:noFill/>
          <a:ln cap="flat">
            <a:noFill/>
          </a:ln>
        </p:spPr>
      </p:pic>
      <p:cxnSp>
        <p:nvCxnSpPr>
          <p:cNvPr id="16" name="Connecteur droit 57">
            <a:extLst>
              <a:ext uri="{FF2B5EF4-FFF2-40B4-BE49-F238E27FC236}">
                <a16:creationId xmlns:a16="http://schemas.microsoft.com/office/drawing/2014/main" id="{DF9323CD-E80C-4B3B-BB76-2379A22D2391}"/>
              </a:ext>
            </a:extLst>
          </p:cNvPr>
          <p:cNvCxnSpPr/>
          <p:nvPr/>
        </p:nvCxnSpPr>
        <p:spPr>
          <a:xfrm>
            <a:off x="704005" y="5703185"/>
            <a:ext cx="4463251" cy="0"/>
          </a:xfrm>
          <a:prstGeom prst="straightConnector1">
            <a:avLst/>
          </a:prstGeom>
          <a:noFill/>
          <a:ln w="28575" cap="flat">
            <a:solidFill>
              <a:srgbClr val="000000"/>
            </a:solidFill>
            <a:prstDash val="solid"/>
            <a:miter/>
          </a:ln>
        </p:spPr>
      </p:cxnSp>
      <p:sp>
        <p:nvSpPr>
          <p:cNvPr id="17" name="ZoneTexte 58">
            <a:extLst>
              <a:ext uri="{FF2B5EF4-FFF2-40B4-BE49-F238E27FC236}">
                <a16:creationId xmlns:a16="http://schemas.microsoft.com/office/drawing/2014/main" id="{A441DBCD-B2F1-4A43-B861-22B4EEAD52DF}"/>
              </a:ext>
            </a:extLst>
          </p:cNvPr>
          <p:cNvSpPr txBox="1"/>
          <p:nvPr/>
        </p:nvSpPr>
        <p:spPr>
          <a:xfrm>
            <a:off x="4813465" y="5205843"/>
            <a:ext cx="1380177"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ED7D31"/>
                </a:solidFill>
                <a:uFillTx/>
                <a:latin typeface="Calibri"/>
              </a:rPr>
              <a:t>810 euros</a:t>
            </a:r>
          </a:p>
        </p:txBody>
      </p:sp>
      <p:sp>
        <p:nvSpPr>
          <p:cNvPr id="18" name="ZoneTexte 61">
            <a:extLst>
              <a:ext uri="{FF2B5EF4-FFF2-40B4-BE49-F238E27FC236}">
                <a16:creationId xmlns:a16="http://schemas.microsoft.com/office/drawing/2014/main" id="{7F831B62-CF53-47F4-B182-48F4DA860F93}"/>
              </a:ext>
            </a:extLst>
          </p:cNvPr>
          <p:cNvSpPr txBox="1"/>
          <p:nvPr/>
        </p:nvSpPr>
        <p:spPr>
          <a:xfrm>
            <a:off x="188924" y="5192859"/>
            <a:ext cx="103017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0 euros</a:t>
            </a:r>
          </a:p>
        </p:txBody>
      </p:sp>
      <p:sp>
        <p:nvSpPr>
          <p:cNvPr id="19" name="Accolade fermante 63">
            <a:extLst>
              <a:ext uri="{FF2B5EF4-FFF2-40B4-BE49-F238E27FC236}">
                <a16:creationId xmlns:a16="http://schemas.microsoft.com/office/drawing/2014/main" id="{B6487A5D-5F77-40CF-8128-37EBF217961A}"/>
              </a:ext>
            </a:extLst>
          </p:cNvPr>
          <p:cNvSpPr/>
          <p:nvPr/>
        </p:nvSpPr>
        <p:spPr>
          <a:xfrm rot="5400013">
            <a:off x="2760751" y="3755527"/>
            <a:ext cx="349767" cy="4463241"/>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3"/>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60 0 f1"/>
              <a:gd name="f64" fmla="+- f56 0 f59"/>
              <a:gd name="f65" fmla="+- f42 0 f59"/>
              <a:gd name="f66" fmla="*/ f59 f37 1"/>
              <a:gd name="f67" fmla="cos 1 f63"/>
              <a:gd name="f68" fmla="sin 1 f63"/>
              <a:gd name="f69" fmla="*/ f64 f37 1"/>
              <a:gd name="f70" fmla="*/ f65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28575"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20" name="ZoneTexte 64">
            <a:extLst>
              <a:ext uri="{FF2B5EF4-FFF2-40B4-BE49-F238E27FC236}">
                <a16:creationId xmlns:a16="http://schemas.microsoft.com/office/drawing/2014/main" id="{EFDC5AAA-7A45-4311-80C0-A75B635F7443}"/>
              </a:ext>
            </a:extLst>
          </p:cNvPr>
          <p:cNvSpPr txBox="1"/>
          <p:nvPr/>
        </p:nvSpPr>
        <p:spPr>
          <a:xfrm>
            <a:off x="1699238" y="6348185"/>
            <a:ext cx="4234376"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2F5597"/>
                </a:solidFill>
                <a:uFillTx/>
                <a:latin typeface="Calibri"/>
              </a:rPr>
              <a:t>100 % de la pension </a:t>
            </a:r>
          </a:p>
        </p:txBody>
      </p:sp>
      <p:cxnSp>
        <p:nvCxnSpPr>
          <p:cNvPr id="21" name="Connecteur droit 65">
            <a:extLst>
              <a:ext uri="{FF2B5EF4-FFF2-40B4-BE49-F238E27FC236}">
                <a16:creationId xmlns:a16="http://schemas.microsoft.com/office/drawing/2014/main" id="{CA367F2A-053D-4A00-AB89-317F10E2D256}"/>
              </a:ext>
            </a:extLst>
          </p:cNvPr>
          <p:cNvCxnSpPr/>
          <p:nvPr/>
        </p:nvCxnSpPr>
        <p:spPr>
          <a:xfrm>
            <a:off x="6966685" y="5671209"/>
            <a:ext cx="4463241" cy="0"/>
          </a:xfrm>
          <a:prstGeom prst="straightConnector1">
            <a:avLst/>
          </a:prstGeom>
          <a:noFill/>
          <a:ln w="28575" cap="flat">
            <a:solidFill>
              <a:srgbClr val="000000"/>
            </a:solidFill>
            <a:prstDash val="solid"/>
            <a:miter/>
          </a:ln>
        </p:spPr>
      </p:cxnSp>
      <p:sp>
        <p:nvSpPr>
          <p:cNvPr id="22" name="ZoneTexte 68">
            <a:extLst>
              <a:ext uri="{FF2B5EF4-FFF2-40B4-BE49-F238E27FC236}">
                <a16:creationId xmlns:a16="http://schemas.microsoft.com/office/drawing/2014/main" id="{0E68130A-F4A8-4129-8412-8A9CFED3B5D1}"/>
              </a:ext>
            </a:extLst>
          </p:cNvPr>
          <p:cNvSpPr txBox="1"/>
          <p:nvPr/>
        </p:nvSpPr>
        <p:spPr>
          <a:xfrm>
            <a:off x="11036542" y="5192859"/>
            <a:ext cx="1380177"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ED7D31"/>
                </a:solidFill>
                <a:uFillTx/>
                <a:latin typeface="Calibri"/>
              </a:rPr>
              <a:t>810 euros</a:t>
            </a:r>
          </a:p>
        </p:txBody>
      </p:sp>
      <p:sp>
        <p:nvSpPr>
          <p:cNvPr id="23" name="ZoneTexte 70">
            <a:extLst>
              <a:ext uri="{FF2B5EF4-FFF2-40B4-BE49-F238E27FC236}">
                <a16:creationId xmlns:a16="http://schemas.microsoft.com/office/drawing/2014/main" id="{84ABEB66-73D3-4866-8908-E50E26615F7B}"/>
              </a:ext>
            </a:extLst>
          </p:cNvPr>
          <p:cNvSpPr txBox="1"/>
          <p:nvPr/>
        </p:nvSpPr>
        <p:spPr>
          <a:xfrm>
            <a:off x="6449967" y="5180322"/>
            <a:ext cx="1030172"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0 euros</a:t>
            </a:r>
          </a:p>
        </p:txBody>
      </p:sp>
      <p:sp>
        <p:nvSpPr>
          <p:cNvPr id="24" name="Accolade fermante 72">
            <a:extLst>
              <a:ext uri="{FF2B5EF4-FFF2-40B4-BE49-F238E27FC236}">
                <a16:creationId xmlns:a16="http://schemas.microsoft.com/office/drawing/2014/main" id="{617952CF-DDA1-481C-A70B-B1032EEC0258}"/>
              </a:ext>
            </a:extLst>
          </p:cNvPr>
          <p:cNvSpPr/>
          <p:nvPr/>
        </p:nvSpPr>
        <p:spPr>
          <a:xfrm rot="5400013">
            <a:off x="8561915" y="4268588"/>
            <a:ext cx="349767" cy="3543501"/>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3"/>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60 0 f1"/>
              <a:gd name="f64" fmla="+- f56 0 f59"/>
              <a:gd name="f65" fmla="+- f42 0 f59"/>
              <a:gd name="f66" fmla="*/ f59 f37 1"/>
              <a:gd name="f67" fmla="cos 1 f63"/>
              <a:gd name="f68" fmla="sin 1 f63"/>
              <a:gd name="f69" fmla="*/ f64 f37 1"/>
              <a:gd name="f70" fmla="*/ f65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28575" cap="flat">
            <a:solidFill>
              <a:srgbClr val="70AD4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25" name="Accolade fermante 74">
            <a:extLst>
              <a:ext uri="{FF2B5EF4-FFF2-40B4-BE49-F238E27FC236}">
                <a16:creationId xmlns:a16="http://schemas.microsoft.com/office/drawing/2014/main" id="{6819564F-D4BB-4510-A9CC-3DA7341CBE04}"/>
              </a:ext>
            </a:extLst>
          </p:cNvPr>
          <p:cNvSpPr/>
          <p:nvPr/>
        </p:nvSpPr>
        <p:spPr>
          <a:xfrm rot="5400013">
            <a:off x="10854353" y="5614229"/>
            <a:ext cx="349767" cy="801380"/>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3"/>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60 0 f1"/>
              <a:gd name="f64" fmla="+- f56 0 f59"/>
              <a:gd name="f65" fmla="+- f42 0 f59"/>
              <a:gd name="f66" fmla="*/ f59 f37 1"/>
              <a:gd name="f67" fmla="cos 1 f63"/>
              <a:gd name="f68" fmla="sin 1 f63"/>
              <a:gd name="f69" fmla="*/ f64 f37 1"/>
              <a:gd name="f70" fmla="*/ f65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28575" cap="flat">
            <a:solidFill>
              <a:srgbClr val="4472C4"/>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26" name="ZoneTexte 81">
            <a:extLst>
              <a:ext uri="{FF2B5EF4-FFF2-40B4-BE49-F238E27FC236}">
                <a16:creationId xmlns:a16="http://schemas.microsoft.com/office/drawing/2014/main" id="{667D541D-01FF-454E-8F0D-20E26428B171}"/>
              </a:ext>
            </a:extLst>
          </p:cNvPr>
          <p:cNvSpPr txBox="1"/>
          <p:nvPr/>
        </p:nvSpPr>
        <p:spPr>
          <a:xfrm>
            <a:off x="10248211" y="6346356"/>
            <a:ext cx="2088736"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4472C4"/>
                </a:solidFill>
                <a:uFillTx/>
                <a:latin typeface="Calibri"/>
              </a:rPr>
              <a:t>13 % de la pension   </a:t>
            </a:r>
          </a:p>
        </p:txBody>
      </p:sp>
      <p:cxnSp>
        <p:nvCxnSpPr>
          <p:cNvPr id="27" name="Connecteur droit 85">
            <a:extLst>
              <a:ext uri="{FF2B5EF4-FFF2-40B4-BE49-F238E27FC236}">
                <a16:creationId xmlns:a16="http://schemas.microsoft.com/office/drawing/2014/main" id="{6B940240-ACE9-4A2F-B2A6-9EE5BFA627EC}"/>
              </a:ext>
            </a:extLst>
          </p:cNvPr>
          <p:cNvCxnSpPr/>
          <p:nvPr/>
        </p:nvCxnSpPr>
        <p:spPr>
          <a:xfrm>
            <a:off x="704005" y="5586407"/>
            <a:ext cx="0" cy="188659"/>
          </a:xfrm>
          <a:prstGeom prst="straightConnector1">
            <a:avLst/>
          </a:prstGeom>
          <a:noFill/>
          <a:ln w="28575" cap="flat">
            <a:solidFill>
              <a:srgbClr val="000000"/>
            </a:solidFill>
            <a:prstDash val="solid"/>
            <a:miter/>
          </a:ln>
        </p:spPr>
      </p:cxnSp>
      <p:cxnSp>
        <p:nvCxnSpPr>
          <p:cNvPr id="28" name="Connecteur droit 87">
            <a:extLst>
              <a:ext uri="{FF2B5EF4-FFF2-40B4-BE49-F238E27FC236}">
                <a16:creationId xmlns:a16="http://schemas.microsoft.com/office/drawing/2014/main" id="{AB224235-6896-40A6-8D88-69E2010099A7}"/>
              </a:ext>
            </a:extLst>
          </p:cNvPr>
          <p:cNvCxnSpPr/>
          <p:nvPr/>
        </p:nvCxnSpPr>
        <p:spPr>
          <a:xfrm>
            <a:off x="5167256" y="5586407"/>
            <a:ext cx="0" cy="188659"/>
          </a:xfrm>
          <a:prstGeom prst="straightConnector1">
            <a:avLst/>
          </a:prstGeom>
          <a:noFill/>
          <a:ln w="28575" cap="flat">
            <a:solidFill>
              <a:srgbClr val="000000"/>
            </a:solidFill>
            <a:prstDash val="solid"/>
            <a:miter/>
          </a:ln>
        </p:spPr>
      </p:cxnSp>
      <p:cxnSp>
        <p:nvCxnSpPr>
          <p:cNvPr id="29" name="Connecteur droit 89">
            <a:extLst>
              <a:ext uri="{FF2B5EF4-FFF2-40B4-BE49-F238E27FC236}">
                <a16:creationId xmlns:a16="http://schemas.microsoft.com/office/drawing/2014/main" id="{76BF8F3E-2143-4647-A11A-CF0B47BD4CC5}"/>
              </a:ext>
            </a:extLst>
          </p:cNvPr>
          <p:cNvCxnSpPr/>
          <p:nvPr/>
        </p:nvCxnSpPr>
        <p:spPr>
          <a:xfrm>
            <a:off x="6965048" y="5586407"/>
            <a:ext cx="0" cy="188659"/>
          </a:xfrm>
          <a:prstGeom prst="straightConnector1">
            <a:avLst/>
          </a:prstGeom>
          <a:noFill/>
          <a:ln w="28575" cap="flat">
            <a:solidFill>
              <a:srgbClr val="000000"/>
            </a:solidFill>
            <a:prstDash val="solid"/>
            <a:miter/>
          </a:ln>
        </p:spPr>
      </p:cxnSp>
      <p:cxnSp>
        <p:nvCxnSpPr>
          <p:cNvPr id="30" name="Connecteur droit 90">
            <a:extLst>
              <a:ext uri="{FF2B5EF4-FFF2-40B4-BE49-F238E27FC236}">
                <a16:creationId xmlns:a16="http://schemas.microsoft.com/office/drawing/2014/main" id="{8DE0F746-452A-4338-9A8D-5F4F2502115A}"/>
              </a:ext>
            </a:extLst>
          </p:cNvPr>
          <p:cNvCxnSpPr/>
          <p:nvPr/>
        </p:nvCxnSpPr>
        <p:spPr>
          <a:xfrm>
            <a:off x="11429926" y="5549767"/>
            <a:ext cx="0" cy="188650"/>
          </a:xfrm>
          <a:prstGeom prst="straightConnector1">
            <a:avLst/>
          </a:prstGeom>
          <a:noFill/>
          <a:ln w="28575" cap="flat">
            <a:solidFill>
              <a:srgbClr val="000000"/>
            </a:solidFill>
            <a:prstDash val="solid"/>
            <a:miter/>
          </a:ln>
        </p:spPr>
      </p:cxnSp>
      <p:sp>
        <p:nvSpPr>
          <p:cNvPr id="31" name="ZoneTexte 91">
            <a:extLst>
              <a:ext uri="{FF2B5EF4-FFF2-40B4-BE49-F238E27FC236}">
                <a16:creationId xmlns:a16="http://schemas.microsoft.com/office/drawing/2014/main" id="{BD875839-5485-4638-A4F1-306CCC0FB423}"/>
              </a:ext>
            </a:extLst>
          </p:cNvPr>
          <p:cNvSpPr txBox="1"/>
          <p:nvPr/>
        </p:nvSpPr>
        <p:spPr>
          <a:xfrm>
            <a:off x="807058" y="1669776"/>
            <a:ext cx="2773219" cy="160043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1" u="none" strike="noStrike" kern="1200" cap="none" spc="0" baseline="0">
                <a:solidFill>
                  <a:srgbClr val="000000"/>
                </a:solidFill>
                <a:uFillTx/>
                <a:latin typeface="Calibri"/>
              </a:rPr>
              <a:t>55 ans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1" u="none" strike="noStrike" kern="1200" cap="none" spc="0" baseline="0">
                <a:solidFill>
                  <a:srgbClr val="000000"/>
                </a:solidFill>
                <a:uFillTx/>
                <a:latin typeface="Calibri"/>
              </a:rPr>
              <a:t>Non remariée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1" u="none" strike="noStrike" kern="1200" cap="none" spc="0" baseline="0">
                <a:solidFill>
                  <a:srgbClr val="000000"/>
                </a:solidFill>
                <a:uFillTx/>
                <a:latin typeface="Calibri"/>
              </a:rPr>
              <a:t>Ressource annuelle : 19190 euros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1" u="none" strike="noStrike" kern="1200" cap="none" spc="0" baseline="0">
                <a:solidFill>
                  <a:srgbClr val="000000"/>
                </a:solidFill>
                <a:uFillTx/>
                <a:latin typeface="Calibri"/>
              </a:rPr>
              <a:t>Année de mariage : 20 ans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32" name="ZoneTexte 93">
            <a:extLst>
              <a:ext uri="{FF2B5EF4-FFF2-40B4-BE49-F238E27FC236}">
                <a16:creationId xmlns:a16="http://schemas.microsoft.com/office/drawing/2014/main" id="{45B72C5B-23F0-405D-AA76-A9AEC89C8E02}"/>
              </a:ext>
            </a:extLst>
          </p:cNvPr>
          <p:cNvSpPr txBox="1"/>
          <p:nvPr/>
        </p:nvSpPr>
        <p:spPr>
          <a:xfrm>
            <a:off x="9673510" y="1665213"/>
            <a:ext cx="2663436" cy="160043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1" u="none" strike="noStrike" kern="1200" cap="none" spc="0" baseline="0">
                <a:solidFill>
                  <a:srgbClr val="000000"/>
                </a:solidFill>
                <a:uFillTx/>
                <a:latin typeface="Calibri"/>
              </a:rPr>
              <a:t>69 ans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1" u="none" strike="noStrike" kern="1200" cap="none" spc="0" baseline="0">
                <a:solidFill>
                  <a:srgbClr val="000000"/>
                </a:solidFill>
                <a:uFillTx/>
                <a:latin typeface="Calibri"/>
              </a:rPr>
              <a:t>En couple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1" u="none" strike="noStrike" kern="1200" cap="none" spc="0" baseline="0">
                <a:solidFill>
                  <a:srgbClr val="000000"/>
                </a:solidFill>
                <a:uFillTx/>
                <a:latin typeface="Calibri"/>
              </a:rPr>
              <a:t>Ressource annuelle : 25000 euros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1" u="none" strike="noStrike" kern="1200" cap="none" spc="0" baseline="0">
                <a:solidFill>
                  <a:srgbClr val="000000"/>
                </a:solidFill>
                <a:uFillTx/>
                <a:latin typeface="Calibri"/>
              </a:rPr>
              <a:t>Année de mariage : 20 ans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33" name="ZoneTexte 95">
            <a:extLst>
              <a:ext uri="{FF2B5EF4-FFF2-40B4-BE49-F238E27FC236}">
                <a16:creationId xmlns:a16="http://schemas.microsoft.com/office/drawing/2014/main" id="{D5E3B551-5FE3-472C-A4F7-553EBD4DEA8E}"/>
              </a:ext>
            </a:extLst>
          </p:cNvPr>
          <p:cNvSpPr txBox="1"/>
          <p:nvPr/>
        </p:nvSpPr>
        <p:spPr>
          <a:xfrm>
            <a:off x="9673501" y="3531641"/>
            <a:ext cx="2663436" cy="160043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1" u="none" strike="noStrike" kern="1200" cap="none" spc="0" baseline="0">
                <a:solidFill>
                  <a:srgbClr val="000000"/>
                </a:solidFill>
                <a:uFillTx/>
                <a:latin typeface="Calibri"/>
              </a:rPr>
              <a:t>56 ans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1" u="none" strike="noStrike" kern="1200" cap="none" spc="0" baseline="0">
                <a:solidFill>
                  <a:srgbClr val="000000"/>
                </a:solidFill>
                <a:uFillTx/>
                <a:latin typeface="Calibri"/>
              </a:rPr>
              <a:t>Veuve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1" u="none" strike="noStrike" kern="1200" cap="none" spc="0" baseline="0">
                <a:solidFill>
                  <a:srgbClr val="000000"/>
                </a:solidFill>
                <a:uFillTx/>
                <a:latin typeface="Calibri"/>
              </a:rPr>
              <a:t>Ressource annuelle : 19190 euros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600" b="0" i="1" u="none" strike="noStrike" kern="1200" cap="none" spc="0" baseline="0">
                <a:solidFill>
                  <a:srgbClr val="000000"/>
                </a:solidFill>
                <a:uFillTx/>
                <a:latin typeface="Calibri"/>
              </a:rPr>
              <a:t>Année de mariage : 3 ans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34" name="ZoneTexte 96">
            <a:extLst>
              <a:ext uri="{FF2B5EF4-FFF2-40B4-BE49-F238E27FC236}">
                <a16:creationId xmlns:a16="http://schemas.microsoft.com/office/drawing/2014/main" id="{C77CE858-CAF7-4957-9F8D-027661C32AB9}"/>
              </a:ext>
            </a:extLst>
          </p:cNvPr>
          <p:cNvSpPr txBox="1"/>
          <p:nvPr/>
        </p:nvSpPr>
        <p:spPr>
          <a:xfrm>
            <a:off x="4792672" y="3109837"/>
            <a:ext cx="2659120" cy="923333"/>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ED7D31"/>
                </a:solidFill>
                <a:uFillTx/>
                <a:latin typeface="Calibri"/>
              </a:rPr>
              <a:t>Retraite : 1500 euros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ED7D31"/>
                </a:solidFill>
                <a:uFillTx/>
                <a:latin typeface="Calibri"/>
              </a:rPr>
              <a:t>54% de la retraite = 810 euros</a:t>
            </a:r>
          </a:p>
        </p:txBody>
      </p:sp>
      <p:pic>
        <p:nvPicPr>
          <p:cNvPr id="35" name="Image 10" descr="Une image contenant texte, dessin au trait&#10;&#10;Description générée automatiquement">
            <a:extLst>
              <a:ext uri="{FF2B5EF4-FFF2-40B4-BE49-F238E27FC236}">
                <a16:creationId xmlns:a16="http://schemas.microsoft.com/office/drawing/2014/main" id="{7E181F0B-02D4-4651-8D62-517C2FA463B3}"/>
              </a:ext>
            </a:extLst>
          </p:cNvPr>
          <p:cNvPicPr>
            <a:picLocks noChangeAspect="1"/>
          </p:cNvPicPr>
          <p:nvPr/>
        </p:nvPicPr>
        <p:blipFill>
          <a:blip r:embed="rId8"/>
          <a:stretch>
            <a:fillRect/>
          </a:stretch>
        </p:blipFill>
        <p:spPr>
          <a:xfrm>
            <a:off x="5320088" y="4051029"/>
            <a:ext cx="1432709" cy="813495"/>
          </a:xfrm>
          <a:prstGeom prst="rect">
            <a:avLst/>
          </a:prstGeom>
          <a:noFill/>
          <a:ln cap="flat">
            <a:noFill/>
          </a:ln>
        </p:spPr>
      </p:pic>
      <p:sp>
        <p:nvSpPr>
          <p:cNvPr id="36" name="ZoneTexte 97">
            <a:extLst>
              <a:ext uri="{FF2B5EF4-FFF2-40B4-BE49-F238E27FC236}">
                <a16:creationId xmlns:a16="http://schemas.microsoft.com/office/drawing/2014/main" id="{129A061E-104E-4201-A2AF-B44143973C8E}"/>
              </a:ext>
            </a:extLst>
          </p:cNvPr>
          <p:cNvSpPr txBox="1"/>
          <p:nvPr/>
        </p:nvSpPr>
        <p:spPr>
          <a:xfrm>
            <a:off x="7782494" y="6358618"/>
            <a:ext cx="328315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70AD47"/>
                </a:solidFill>
                <a:uFillTx/>
                <a:latin typeface="Calibri"/>
              </a:rPr>
              <a:t>87 % de la pension</a:t>
            </a:r>
          </a:p>
        </p:txBody>
      </p:sp>
      <p:sp>
        <p:nvSpPr>
          <p:cNvPr id="37" name="Rectangle 37">
            <a:extLst>
              <a:ext uri="{FF2B5EF4-FFF2-40B4-BE49-F238E27FC236}">
                <a16:creationId xmlns:a16="http://schemas.microsoft.com/office/drawing/2014/main" id="{D0F82A00-3504-4060-9DE9-21BA0D023CE6}"/>
              </a:ext>
            </a:extLst>
          </p:cNvPr>
          <p:cNvSpPr/>
          <p:nvPr/>
        </p:nvSpPr>
        <p:spPr>
          <a:xfrm>
            <a:off x="1277874" y="830576"/>
            <a:ext cx="3233574" cy="584777"/>
          </a:xfrm>
          <a:prstGeom prst="rect">
            <a:avLst/>
          </a:prstGeom>
          <a:noFill/>
          <a:ln cap="flat">
            <a:noFill/>
            <a:prstDash val="solid"/>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1" i="0" u="none" strike="noStrike" kern="1200" cap="none" spc="0" baseline="0">
                <a:solidFill>
                  <a:srgbClr val="5B9BD5"/>
                </a:solidFill>
                <a:effectLst>
                  <a:outerShdw dist="38096" dir="2700000">
                    <a:srgbClr val="9DC3E6"/>
                  </a:outerShdw>
                </a:effectLst>
                <a:uFillTx/>
                <a:latin typeface="Calibri"/>
              </a:rPr>
              <a:t>Madame Corbeau</a:t>
            </a:r>
          </a:p>
        </p:txBody>
      </p:sp>
      <p:sp>
        <p:nvSpPr>
          <p:cNvPr id="38" name="Rectangle 38">
            <a:extLst>
              <a:ext uri="{FF2B5EF4-FFF2-40B4-BE49-F238E27FC236}">
                <a16:creationId xmlns:a16="http://schemas.microsoft.com/office/drawing/2014/main" id="{6E175246-C4FF-4D3C-954C-8B2534F30DD8}"/>
              </a:ext>
            </a:extLst>
          </p:cNvPr>
          <p:cNvSpPr/>
          <p:nvPr/>
        </p:nvSpPr>
        <p:spPr>
          <a:xfrm>
            <a:off x="7008071" y="970736"/>
            <a:ext cx="3767373" cy="584777"/>
          </a:xfrm>
          <a:prstGeom prst="rect">
            <a:avLst/>
          </a:prstGeom>
          <a:noFill/>
          <a:ln cap="flat">
            <a:noFill/>
            <a:prstDash val="solid"/>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1" i="0" u="none" strike="noStrike" kern="1200" cap="none" spc="0" baseline="0">
                <a:solidFill>
                  <a:srgbClr val="5B9BD5"/>
                </a:solidFill>
                <a:effectLst>
                  <a:outerShdw dist="38096" dir="2700000">
                    <a:srgbClr val="9DC3E6"/>
                  </a:outerShdw>
                </a:effectLst>
                <a:uFillTx/>
                <a:latin typeface="Calibri"/>
              </a:rPr>
              <a:t>Madame Jackie Chan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578921" y="2969231"/>
            <a:ext cx="301389" cy="421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p:nvPicPr>
        <p:blipFill rotWithShape="1">
          <a:blip r:embed="rId2">
            <a:extLst>
              <a:ext uri="{28A0092B-C50C-407E-A947-70E740481C1C}">
                <a14:useLocalDpi xmlns:a14="http://schemas.microsoft.com/office/drawing/2010/main" val="0"/>
              </a:ext>
            </a:extLst>
          </a:blip>
          <a:srcRect l="11201" t="22147" r="9840" b="8707"/>
          <a:stretch/>
        </p:blipFill>
        <p:spPr>
          <a:xfrm>
            <a:off x="3436426" y="2263183"/>
            <a:ext cx="6314764" cy="3683612"/>
          </a:xfrm>
          <a:prstGeom prst="rect">
            <a:avLst/>
          </a:prstGeom>
        </p:spPr>
      </p:pic>
      <p:sp>
        <p:nvSpPr>
          <p:cNvPr id="23" name="ZoneTexte 22"/>
          <p:cNvSpPr txBox="1"/>
          <p:nvPr/>
        </p:nvSpPr>
        <p:spPr>
          <a:xfrm>
            <a:off x="8849846" y="4464924"/>
            <a:ext cx="1469205" cy="923330"/>
          </a:xfrm>
          <a:prstGeom prst="rect">
            <a:avLst/>
          </a:prstGeom>
          <a:noFill/>
        </p:spPr>
        <p:txBody>
          <a:bodyPr wrap="square" rtlCol="0">
            <a:spAutoFit/>
          </a:bodyPr>
          <a:lstStyle/>
          <a:p>
            <a:r>
              <a:rPr lang="fr-FR" dirty="0"/>
              <a:t>Invalidité de plus de 50 %</a:t>
            </a:r>
          </a:p>
          <a:p>
            <a:pPr marL="285750" indent="-285750">
              <a:buFont typeface="Wingdings" panose="05000000000000000000" pitchFamily="2" charset="2"/>
              <a:buChar char="q"/>
            </a:pPr>
            <a:endParaRPr lang="fr-FR" dirty="0"/>
          </a:p>
        </p:txBody>
      </p:sp>
      <p:pic>
        <p:nvPicPr>
          <p:cNvPr id="21" name="Image 20" descr="Coche (typographie) — Wikipédi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3548" y="4464924"/>
            <a:ext cx="334038" cy="334038"/>
          </a:xfrm>
          <a:prstGeom prst="rect">
            <a:avLst/>
          </a:prstGeom>
        </p:spPr>
      </p:pic>
      <p:pic>
        <p:nvPicPr>
          <p:cNvPr id="2058" name="Picture 10" descr="Cartoon start sign — Stock Vector © lineartestpilot #5964999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5572" y="5676537"/>
            <a:ext cx="1171340" cy="1171340"/>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p:cNvSpPr txBox="1"/>
          <p:nvPr/>
        </p:nvSpPr>
        <p:spPr>
          <a:xfrm>
            <a:off x="4948997" y="6153442"/>
            <a:ext cx="3780618" cy="400110"/>
          </a:xfrm>
          <a:prstGeom prst="rect">
            <a:avLst/>
          </a:prstGeom>
          <a:noFill/>
        </p:spPr>
        <p:txBody>
          <a:bodyPr wrap="square" rtlCol="0">
            <a:spAutoFit/>
          </a:bodyPr>
          <a:lstStyle/>
          <a:p>
            <a:r>
              <a:rPr lang="fr-FR" sz="2000" dirty="0">
                <a:ln w="0"/>
                <a:effectLst>
                  <a:outerShdw blurRad="38100" dist="19050" dir="2700000" algn="tl" rotWithShape="0">
                    <a:schemeClr val="dk1">
                      <a:alpha val="40000"/>
                    </a:schemeClr>
                  </a:outerShdw>
                </a:effectLst>
              </a:rPr>
              <a:t>Départ possible à partir de 55 ans</a:t>
            </a:r>
          </a:p>
        </p:txBody>
      </p:sp>
      <p:pic>
        <p:nvPicPr>
          <p:cNvPr id="2062" name="Picture 14" descr="Vector Soleil Icône Isolé Sur Fond Blanc. Sun Vector Isolé Icône Du Design  D'été. Vector Soleil Jaune Symbole. Vector Soleil élément De Soleil. Sun  Météo Icône Vecteur Soleil Isolé Signe Symbole Cli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2341" y="2812759"/>
            <a:ext cx="1116969" cy="1328787"/>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41"/>
          <p:cNvSpPr txBox="1"/>
          <p:nvPr/>
        </p:nvSpPr>
        <p:spPr>
          <a:xfrm>
            <a:off x="779058" y="1472314"/>
            <a:ext cx="2330948" cy="369332"/>
          </a:xfrm>
          <a:prstGeom prst="rect">
            <a:avLst/>
          </a:prstGeom>
          <a:noFill/>
        </p:spPr>
        <p:txBody>
          <a:bodyPr wrap="square" rtlCol="0">
            <a:spAutoFit/>
          </a:bodyPr>
          <a:lstStyle/>
          <a:p>
            <a:r>
              <a:rPr lang="fr-FR" dirty="0">
                <a:solidFill>
                  <a:srgbClr val="FF0000"/>
                </a:solidFill>
              </a:rPr>
              <a:t>Durée assurance total</a:t>
            </a:r>
          </a:p>
        </p:txBody>
      </p:sp>
      <p:pic>
        <p:nvPicPr>
          <p:cNvPr id="2053" name="Image 2052"/>
          <p:cNvPicPr>
            <a:picLocks noChangeAspect="1"/>
          </p:cNvPicPr>
          <p:nvPr/>
        </p:nvPicPr>
        <p:blipFill>
          <a:blip r:embed="rId6"/>
          <a:stretch>
            <a:fillRect/>
          </a:stretch>
        </p:blipFill>
        <p:spPr>
          <a:xfrm>
            <a:off x="347496" y="5525525"/>
            <a:ext cx="144513" cy="842540"/>
          </a:xfrm>
          <a:prstGeom prst="rect">
            <a:avLst/>
          </a:prstGeom>
        </p:spPr>
      </p:pic>
      <p:pic>
        <p:nvPicPr>
          <p:cNvPr id="24" name="Image 23"/>
          <p:cNvPicPr>
            <a:picLocks noChangeAspect="1"/>
          </p:cNvPicPr>
          <p:nvPr/>
        </p:nvPicPr>
        <p:blipFill rotWithShape="1">
          <a:blip r:embed="rId7"/>
          <a:srcRect r="1059"/>
          <a:stretch/>
        </p:blipFill>
        <p:spPr>
          <a:xfrm>
            <a:off x="366478" y="109460"/>
            <a:ext cx="3917225" cy="1350993"/>
          </a:xfrm>
          <a:prstGeom prst="rect">
            <a:avLst/>
          </a:prstGeom>
        </p:spPr>
      </p:pic>
      <p:pic>
        <p:nvPicPr>
          <p:cNvPr id="25" name="Image 24"/>
          <p:cNvPicPr>
            <a:picLocks noChangeAspect="1"/>
          </p:cNvPicPr>
          <p:nvPr/>
        </p:nvPicPr>
        <p:blipFill>
          <a:blip r:embed="rId8"/>
          <a:stretch>
            <a:fillRect/>
          </a:stretch>
        </p:blipFill>
        <p:spPr>
          <a:xfrm>
            <a:off x="779058" y="1841646"/>
            <a:ext cx="2202317" cy="512945"/>
          </a:xfrm>
          <a:prstGeom prst="rect">
            <a:avLst/>
          </a:prstGeom>
        </p:spPr>
      </p:pic>
      <p:pic>
        <p:nvPicPr>
          <p:cNvPr id="1026" name="Picture 2" descr="Conception De Bourse D'argent Illustration de Vecteur - Illustration du  bourse, conception: 137355851"/>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b="13137"/>
          <a:stretch/>
        </p:blipFill>
        <p:spPr bwMode="auto">
          <a:xfrm>
            <a:off x="867118" y="5282719"/>
            <a:ext cx="1181100" cy="1139626"/>
          </a:xfrm>
          <a:prstGeom prst="rect">
            <a:avLst/>
          </a:prstGeom>
          <a:noFill/>
          <a:extLst>
            <a:ext uri="{909E8E84-426E-40DD-AFC4-6F175D3DCCD1}">
              <a14:hiddenFill xmlns:a14="http://schemas.microsoft.com/office/drawing/2010/main">
                <a:solidFill>
                  <a:srgbClr val="FFFFFF"/>
                </a:solidFill>
              </a14:hiddenFill>
            </a:ext>
          </a:extLst>
        </p:spPr>
      </p:pic>
      <p:sp>
        <p:nvSpPr>
          <p:cNvPr id="27" name="ZoneTexte 26"/>
          <p:cNvSpPr txBox="1"/>
          <p:nvPr/>
        </p:nvSpPr>
        <p:spPr>
          <a:xfrm>
            <a:off x="880126" y="5012985"/>
            <a:ext cx="1838950" cy="400110"/>
          </a:xfrm>
          <a:prstGeom prst="rect">
            <a:avLst/>
          </a:prstGeom>
          <a:noFill/>
        </p:spPr>
        <p:txBody>
          <a:bodyPr wrap="square" rtlCol="0">
            <a:spAutoFit/>
          </a:bodyPr>
          <a:lstStyle/>
          <a:p>
            <a:r>
              <a:rPr lang="fr-FR" sz="2000" dirty="0">
                <a:ln w="0"/>
                <a:effectLst>
                  <a:outerShdw blurRad="38100" dist="19050" dir="2700000" algn="tl" rotWithShape="0">
                    <a:schemeClr val="dk1">
                      <a:alpha val="40000"/>
                    </a:schemeClr>
                  </a:outerShdw>
                </a:effectLst>
              </a:rPr>
              <a:t>Taux plein 50 %</a:t>
            </a:r>
          </a:p>
        </p:txBody>
      </p:sp>
      <p:pic>
        <p:nvPicPr>
          <p:cNvPr id="28" name="Image 27"/>
          <p:cNvPicPr>
            <a:picLocks noChangeAspect="1"/>
          </p:cNvPicPr>
          <p:nvPr/>
        </p:nvPicPr>
        <p:blipFill>
          <a:blip r:embed="rId8"/>
          <a:stretch>
            <a:fillRect/>
          </a:stretch>
        </p:blipFill>
        <p:spPr>
          <a:xfrm>
            <a:off x="880127" y="3295021"/>
            <a:ext cx="2026701" cy="453664"/>
          </a:xfrm>
          <a:prstGeom prst="rect">
            <a:avLst/>
          </a:prstGeom>
        </p:spPr>
      </p:pic>
      <p:sp>
        <p:nvSpPr>
          <p:cNvPr id="30" name="ZoneTexte 29"/>
          <p:cNvSpPr txBox="1"/>
          <p:nvPr/>
        </p:nvSpPr>
        <p:spPr>
          <a:xfrm>
            <a:off x="961362" y="2824806"/>
            <a:ext cx="2330948" cy="369332"/>
          </a:xfrm>
          <a:prstGeom prst="rect">
            <a:avLst/>
          </a:prstGeom>
          <a:noFill/>
        </p:spPr>
        <p:txBody>
          <a:bodyPr wrap="square" rtlCol="0">
            <a:spAutoFit/>
          </a:bodyPr>
          <a:lstStyle/>
          <a:p>
            <a:r>
              <a:rPr lang="fr-FR" dirty="0">
                <a:solidFill>
                  <a:srgbClr val="FF0000"/>
                </a:solidFill>
              </a:rPr>
              <a:t>Durée cotisée</a:t>
            </a:r>
          </a:p>
        </p:txBody>
      </p:sp>
      <p:cxnSp>
        <p:nvCxnSpPr>
          <p:cNvPr id="3" name="Connecteur droit avec flèche 2"/>
          <p:cNvCxnSpPr/>
          <p:nvPr/>
        </p:nvCxnSpPr>
        <p:spPr>
          <a:xfrm flipH="1">
            <a:off x="1880216" y="2500546"/>
            <a:ext cx="1" cy="324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flipH="1">
            <a:off x="1778446" y="3942859"/>
            <a:ext cx="1" cy="902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Image 4"/>
          <p:cNvPicPr>
            <a:picLocks noChangeAspect="1"/>
          </p:cNvPicPr>
          <p:nvPr/>
        </p:nvPicPr>
        <p:blipFill rotWithShape="1">
          <a:blip r:embed="rId10"/>
          <a:srcRect t="11230" b="6224"/>
          <a:stretch/>
        </p:blipFill>
        <p:spPr>
          <a:xfrm>
            <a:off x="3292310" y="1673306"/>
            <a:ext cx="4785688" cy="453559"/>
          </a:xfrm>
          <a:prstGeom prst="rect">
            <a:avLst/>
          </a:prstGeom>
        </p:spPr>
      </p:pic>
      <p:sp>
        <p:nvSpPr>
          <p:cNvPr id="6" name="Rectangle 5"/>
          <p:cNvSpPr/>
          <p:nvPr/>
        </p:nvSpPr>
        <p:spPr>
          <a:xfrm>
            <a:off x="4283703" y="1635038"/>
            <a:ext cx="3849644" cy="2066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p:cNvSpPr txBox="1"/>
          <p:nvPr/>
        </p:nvSpPr>
        <p:spPr>
          <a:xfrm>
            <a:off x="5351059" y="1159280"/>
            <a:ext cx="2330948" cy="369332"/>
          </a:xfrm>
          <a:prstGeom prst="rect">
            <a:avLst/>
          </a:prstGeom>
          <a:noFill/>
        </p:spPr>
        <p:txBody>
          <a:bodyPr wrap="square" rtlCol="0">
            <a:spAutoFit/>
          </a:bodyPr>
          <a:lstStyle/>
          <a:p>
            <a:r>
              <a:rPr lang="fr-FR" dirty="0">
                <a:solidFill>
                  <a:srgbClr val="FF0000"/>
                </a:solidFill>
              </a:rPr>
              <a:t>Handicap</a:t>
            </a:r>
          </a:p>
        </p:txBody>
      </p:sp>
      <p:sp>
        <p:nvSpPr>
          <p:cNvPr id="35" name="ZoneTexte 34"/>
          <p:cNvSpPr txBox="1"/>
          <p:nvPr/>
        </p:nvSpPr>
        <p:spPr>
          <a:xfrm>
            <a:off x="8757586" y="1211485"/>
            <a:ext cx="2330948" cy="369332"/>
          </a:xfrm>
          <a:prstGeom prst="rect">
            <a:avLst/>
          </a:prstGeom>
          <a:noFill/>
        </p:spPr>
        <p:txBody>
          <a:bodyPr wrap="square" rtlCol="0">
            <a:spAutoFit/>
          </a:bodyPr>
          <a:lstStyle/>
          <a:p>
            <a:r>
              <a:rPr lang="fr-FR" dirty="0">
                <a:solidFill>
                  <a:srgbClr val="FF0000"/>
                </a:solidFill>
              </a:rPr>
              <a:t>Régime général </a:t>
            </a:r>
          </a:p>
        </p:txBody>
      </p:sp>
      <p:sp>
        <p:nvSpPr>
          <p:cNvPr id="37" name="ZoneTexte 36"/>
          <p:cNvSpPr txBox="1"/>
          <p:nvPr/>
        </p:nvSpPr>
        <p:spPr>
          <a:xfrm>
            <a:off x="8880310" y="1580817"/>
            <a:ext cx="2330948" cy="584775"/>
          </a:xfrm>
          <a:prstGeom prst="rect">
            <a:avLst/>
          </a:prstGeom>
          <a:noFill/>
        </p:spPr>
        <p:txBody>
          <a:bodyPr wrap="square" rtlCol="0">
            <a:spAutoFit/>
          </a:bodyPr>
          <a:lstStyle/>
          <a:p>
            <a:r>
              <a:rPr lang="fr-FR" sz="1600" dirty="0"/>
              <a:t>168 trimestres </a:t>
            </a:r>
          </a:p>
          <a:p>
            <a:r>
              <a:rPr lang="fr-FR" sz="1600" dirty="0"/>
              <a:t>exigés</a:t>
            </a:r>
          </a:p>
        </p:txBody>
      </p:sp>
      <p:pic>
        <p:nvPicPr>
          <p:cNvPr id="40" name="Picture 2" descr="Conception De Bourse D'argent Illustration de Vecteur - Illustration du  bourse, conception: 137355851"/>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b="13137"/>
          <a:stretch/>
        </p:blipFill>
        <p:spPr bwMode="auto">
          <a:xfrm>
            <a:off x="10319051" y="1311217"/>
            <a:ext cx="831227" cy="802039"/>
          </a:xfrm>
          <a:prstGeom prst="rect">
            <a:avLst/>
          </a:prstGeom>
          <a:noFill/>
          <a:extLst>
            <a:ext uri="{909E8E84-426E-40DD-AFC4-6F175D3DCCD1}">
              <a14:hiddenFill xmlns:a14="http://schemas.microsoft.com/office/drawing/2010/main">
                <a:solidFill>
                  <a:srgbClr val="FFFFFF"/>
                </a:solidFill>
              </a14:hiddenFill>
            </a:ext>
          </a:extLst>
        </p:spPr>
      </p:pic>
      <p:sp>
        <p:nvSpPr>
          <p:cNvPr id="44" name="ZoneTexte 43"/>
          <p:cNvSpPr txBox="1"/>
          <p:nvPr/>
        </p:nvSpPr>
        <p:spPr>
          <a:xfrm>
            <a:off x="11196221" y="1554633"/>
            <a:ext cx="736597" cy="367417"/>
          </a:xfrm>
          <a:prstGeom prst="rect">
            <a:avLst/>
          </a:prstGeom>
          <a:noFill/>
        </p:spPr>
        <p:txBody>
          <a:bodyPr wrap="square" rtlCol="0">
            <a:spAutoFit/>
          </a:bodyPr>
          <a:lstStyle/>
          <a:p>
            <a:r>
              <a:rPr lang="fr-FR" dirty="0">
                <a:solidFill>
                  <a:srgbClr val="00B050"/>
                </a:solidFill>
              </a:rPr>
              <a:t>+++</a:t>
            </a:r>
          </a:p>
        </p:txBody>
      </p:sp>
    </p:spTree>
    <p:extLst>
      <p:ext uri="{BB962C8B-B14F-4D97-AF65-F5344CB8AC3E}">
        <p14:creationId xmlns:p14="http://schemas.microsoft.com/office/powerpoint/2010/main" val="2138066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FB07BAAA-A275-4397-AFEF-981D44AA2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782" y="4421167"/>
            <a:ext cx="1732026" cy="2436833"/>
          </a:xfrm>
          <a:prstGeom prst="rect">
            <a:avLst/>
          </a:prstGeom>
        </p:spPr>
      </p:pic>
      <p:pic>
        <p:nvPicPr>
          <p:cNvPr id="11" name="Image 10" descr="Une image contenant jouet&#10;&#10;Description générée automatiquement">
            <a:extLst>
              <a:ext uri="{FF2B5EF4-FFF2-40B4-BE49-F238E27FC236}">
                <a16:creationId xmlns:a16="http://schemas.microsoft.com/office/drawing/2014/main" id="{4BE12D1D-CC2F-4655-8C3C-D74C95D7E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772" y="1619747"/>
            <a:ext cx="1881020" cy="2193341"/>
          </a:xfrm>
          <a:prstGeom prst="rect">
            <a:avLst/>
          </a:prstGeom>
        </p:spPr>
      </p:pic>
      <p:sp>
        <p:nvSpPr>
          <p:cNvPr id="12" name="Flèche : droite 11">
            <a:extLst>
              <a:ext uri="{FF2B5EF4-FFF2-40B4-BE49-F238E27FC236}">
                <a16:creationId xmlns:a16="http://schemas.microsoft.com/office/drawing/2014/main" id="{C98CE429-37E1-43CA-BEDE-462E794A04A1}"/>
              </a:ext>
            </a:extLst>
          </p:cNvPr>
          <p:cNvSpPr/>
          <p:nvPr/>
        </p:nvSpPr>
        <p:spPr>
          <a:xfrm>
            <a:off x="3959023" y="5655247"/>
            <a:ext cx="1732026" cy="311696"/>
          </a:xfrm>
          <a:prstGeom prst="rightArrow">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04D3F772-D34F-4F33-BE87-40BD315E86D3}"/>
              </a:ext>
            </a:extLst>
          </p:cNvPr>
          <p:cNvSpPr txBox="1"/>
          <p:nvPr/>
        </p:nvSpPr>
        <p:spPr>
          <a:xfrm>
            <a:off x="3718934" y="4637591"/>
            <a:ext cx="2212204" cy="923330"/>
          </a:xfrm>
          <a:prstGeom prst="rect">
            <a:avLst/>
          </a:prstGeom>
          <a:noFill/>
        </p:spPr>
        <p:txBody>
          <a:bodyPr wrap="square" rtlCol="0">
            <a:spAutoFit/>
          </a:bodyPr>
          <a:lstStyle/>
          <a:p>
            <a:pPr algn="ctr"/>
            <a:r>
              <a:rPr lang="fr-FR" b="1" i="1" dirty="0"/>
              <a:t>2 trimestres supplémentaires acquis avant 62 ans</a:t>
            </a:r>
          </a:p>
        </p:txBody>
      </p:sp>
      <p:sp>
        <p:nvSpPr>
          <p:cNvPr id="21" name="ZoneTexte 20">
            <a:extLst>
              <a:ext uri="{FF2B5EF4-FFF2-40B4-BE49-F238E27FC236}">
                <a16:creationId xmlns:a16="http://schemas.microsoft.com/office/drawing/2014/main" id="{91FE0387-C84B-49AA-A891-73D3EE648265}"/>
              </a:ext>
            </a:extLst>
          </p:cNvPr>
          <p:cNvSpPr txBox="1"/>
          <p:nvPr/>
        </p:nvSpPr>
        <p:spPr>
          <a:xfrm>
            <a:off x="3718934" y="1534022"/>
            <a:ext cx="2212204" cy="923330"/>
          </a:xfrm>
          <a:prstGeom prst="rect">
            <a:avLst/>
          </a:prstGeom>
          <a:noFill/>
        </p:spPr>
        <p:txBody>
          <a:bodyPr wrap="square" rtlCol="0">
            <a:spAutoFit/>
          </a:bodyPr>
          <a:lstStyle/>
          <a:p>
            <a:pPr algn="ctr"/>
            <a:r>
              <a:rPr lang="fr-FR" b="1" i="1" dirty="0"/>
              <a:t>2 trimestres supplémentaires acquis après 62 ans</a:t>
            </a:r>
          </a:p>
        </p:txBody>
      </p:sp>
      <p:sp>
        <p:nvSpPr>
          <p:cNvPr id="22" name="ZoneTexte 21">
            <a:extLst>
              <a:ext uri="{FF2B5EF4-FFF2-40B4-BE49-F238E27FC236}">
                <a16:creationId xmlns:a16="http://schemas.microsoft.com/office/drawing/2014/main" id="{C5395585-7016-4D11-B4D7-B78739BF3237}"/>
              </a:ext>
            </a:extLst>
          </p:cNvPr>
          <p:cNvSpPr txBox="1"/>
          <p:nvPr/>
        </p:nvSpPr>
        <p:spPr>
          <a:xfrm>
            <a:off x="498781" y="1926870"/>
            <a:ext cx="1205099" cy="1077218"/>
          </a:xfrm>
          <a:prstGeom prst="rect">
            <a:avLst/>
          </a:prstGeom>
          <a:noFill/>
        </p:spPr>
        <p:txBody>
          <a:bodyPr wrap="square" rtlCol="0">
            <a:spAutoFit/>
          </a:bodyPr>
          <a:lstStyle/>
          <a:p>
            <a:pPr algn="ctr"/>
            <a:r>
              <a:rPr lang="fr-FR" sz="3200" i="1" dirty="0"/>
              <a:t>64 ans</a:t>
            </a:r>
          </a:p>
        </p:txBody>
      </p:sp>
      <p:sp>
        <p:nvSpPr>
          <p:cNvPr id="24" name="ZoneTexte 23">
            <a:extLst>
              <a:ext uri="{FF2B5EF4-FFF2-40B4-BE49-F238E27FC236}">
                <a16:creationId xmlns:a16="http://schemas.microsoft.com/office/drawing/2014/main" id="{08E72249-BE70-4E94-9727-3B078EC84E98}"/>
              </a:ext>
            </a:extLst>
          </p:cNvPr>
          <p:cNvSpPr txBox="1"/>
          <p:nvPr/>
        </p:nvSpPr>
        <p:spPr>
          <a:xfrm>
            <a:off x="493557" y="4550465"/>
            <a:ext cx="1205099" cy="1077218"/>
          </a:xfrm>
          <a:prstGeom prst="rect">
            <a:avLst/>
          </a:prstGeom>
          <a:noFill/>
        </p:spPr>
        <p:txBody>
          <a:bodyPr wrap="square" rtlCol="0">
            <a:spAutoFit/>
          </a:bodyPr>
          <a:lstStyle/>
          <a:p>
            <a:pPr algn="ctr"/>
            <a:r>
              <a:rPr lang="fr-FR" sz="3200" i="1"/>
              <a:t>64 </a:t>
            </a:r>
            <a:r>
              <a:rPr lang="fr-FR" sz="3200" i="1" dirty="0"/>
              <a:t>ans</a:t>
            </a:r>
          </a:p>
        </p:txBody>
      </p:sp>
      <p:sp>
        <p:nvSpPr>
          <p:cNvPr id="25" name="ZoneTexte 24">
            <a:extLst>
              <a:ext uri="{FF2B5EF4-FFF2-40B4-BE49-F238E27FC236}">
                <a16:creationId xmlns:a16="http://schemas.microsoft.com/office/drawing/2014/main" id="{A1E538B5-A9B5-4AF2-8EC0-FD9234FAE8B4}"/>
              </a:ext>
            </a:extLst>
          </p:cNvPr>
          <p:cNvSpPr txBox="1"/>
          <p:nvPr/>
        </p:nvSpPr>
        <p:spPr>
          <a:xfrm>
            <a:off x="3929142" y="3044103"/>
            <a:ext cx="2457101" cy="591822"/>
          </a:xfrm>
          <a:prstGeom prst="rect">
            <a:avLst/>
          </a:prstGeom>
          <a:noFill/>
        </p:spPr>
        <p:txBody>
          <a:bodyPr wrap="square" rtlCol="0">
            <a:spAutoFit/>
          </a:bodyPr>
          <a:lstStyle/>
          <a:p>
            <a:r>
              <a:rPr lang="fr-FR" sz="3200" b="1" dirty="0">
                <a:solidFill>
                  <a:schemeClr val="accent2">
                    <a:lumMod val="75000"/>
                  </a:schemeClr>
                </a:solidFill>
              </a:rPr>
              <a:t>SURCOTE</a:t>
            </a:r>
          </a:p>
        </p:txBody>
      </p:sp>
      <p:sp>
        <p:nvSpPr>
          <p:cNvPr id="27" name="ZoneTexte 26">
            <a:extLst>
              <a:ext uri="{FF2B5EF4-FFF2-40B4-BE49-F238E27FC236}">
                <a16:creationId xmlns:a16="http://schemas.microsoft.com/office/drawing/2014/main" id="{0CAFA8F2-54B5-4848-8D38-18199629D4A6}"/>
              </a:ext>
            </a:extLst>
          </p:cNvPr>
          <p:cNvSpPr txBox="1"/>
          <p:nvPr/>
        </p:nvSpPr>
        <p:spPr>
          <a:xfrm>
            <a:off x="3566645" y="6061269"/>
            <a:ext cx="2913668" cy="584775"/>
          </a:xfrm>
          <a:prstGeom prst="rect">
            <a:avLst/>
          </a:prstGeom>
          <a:noFill/>
        </p:spPr>
        <p:txBody>
          <a:bodyPr wrap="square" rtlCol="0">
            <a:spAutoFit/>
          </a:bodyPr>
          <a:lstStyle/>
          <a:p>
            <a:r>
              <a:rPr lang="fr-FR" sz="3200" b="1" dirty="0">
                <a:solidFill>
                  <a:schemeClr val="accent2">
                    <a:lumMod val="75000"/>
                  </a:schemeClr>
                </a:solidFill>
              </a:rPr>
              <a:t>NON SURCOTE</a:t>
            </a:r>
          </a:p>
        </p:txBody>
      </p:sp>
      <p:sp>
        <p:nvSpPr>
          <p:cNvPr id="2" name="Flèche : droite 1">
            <a:extLst>
              <a:ext uri="{FF2B5EF4-FFF2-40B4-BE49-F238E27FC236}">
                <a16:creationId xmlns:a16="http://schemas.microsoft.com/office/drawing/2014/main" id="{AA38ED90-C993-48E2-B0BA-8D0BE6634275}"/>
              </a:ext>
            </a:extLst>
          </p:cNvPr>
          <p:cNvSpPr/>
          <p:nvPr/>
        </p:nvSpPr>
        <p:spPr>
          <a:xfrm>
            <a:off x="3959023" y="2560570"/>
            <a:ext cx="1732026" cy="311696"/>
          </a:xfrm>
          <a:prstGeom prst="rightArrow">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6FF68C17-3FBB-4FB6-AAF5-68576AF0B1F7}"/>
              </a:ext>
            </a:extLst>
          </p:cNvPr>
          <p:cNvSpPr txBox="1"/>
          <p:nvPr/>
        </p:nvSpPr>
        <p:spPr>
          <a:xfrm>
            <a:off x="4388414" y="148399"/>
            <a:ext cx="3995658" cy="523220"/>
          </a:xfrm>
          <a:prstGeom prst="rect">
            <a:avLst/>
          </a:prstGeom>
          <a:noFill/>
        </p:spPr>
        <p:txBody>
          <a:bodyPr wrap="square" rtlCol="0">
            <a:spAutoFit/>
          </a:bodyPr>
          <a:lstStyle/>
          <a:p>
            <a:pPr algn="ctr"/>
            <a:r>
              <a:rPr lang="fr-FR" sz="2800" b="1" dirty="0">
                <a:solidFill>
                  <a:srgbClr val="FF0000"/>
                </a:solidFill>
              </a:rPr>
              <a:t>Retraite avec Surcote</a:t>
            </a:r>
          </a:p>
        </p:txBody>
      </p:sp>
      <p:pic>
        <p:nvPicPr>
          <p:cNvPr id="6" name="Image 5">
            <a:extLst>
              <a:ext uri="{FF2B5EF4-FFF2-40B4-BE49-F238E27FC236}">
                <a16:creationId xmlns:a16="http://schemas.microsoft.com/office/drawing/2014/main" id="{957741F3-3DCB-48B7-B36D-57D2918222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0579" y="4931039"/>
            <a:ext cx="1130230" cy="1130230"/>
          </a:xfrm>
          <a:prstGeom prst="rect">
            <a:avLst/>
          </a:prstGeom>
        </p:spPr>
      </p:pic>
      <p:pic>
        <p:nvPicPr>
          <p:cNvPr id="8" name="Image 7">
            <a:extLst>
              <a:ext uri="{FF2B5EF4-FFF2-40B4-BE49-F238E27FC236}">
                <a16:creationId xmlns:a16="http://schemas.microsoft.com/office/drawing/2014/main" id="{B0CAA333-DC9A-434F-9D99-5D8BAB9EC2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3615" y="1728959"/>
            <a:ext cx="1590774" cy="1590774"/>
          </a:xfrm>
          <a:prstGeom prst="rect">
            <a:avLst/>
          </a:prstGeom>
        </p:spPr>
      </p:pic>
      <p:pic>
        <p:nvPicPr>
          <p:cNvPr id="17" name="Image 16" descr="Une image contenant tasse, assis, banane, table&#10;&#10;Description générée automatiquement">
            <a:extLst>
              <a:ext uri="{FF2B5EF4-FFF2-40B4-BE49-F238E27FC236}">
                <a16:creationId xmlns:a16="http://schemas.microsoft.com/office/drawing/2014/main" id="{F9A39A2D-61FD-4231-B10C-A1E4220AE9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69494" y="1549166"/>
            <a:ext cx="1590774" cy="2238653"/>
          </a:xfrm>
          <a:prstGeom prst="rect">
            <a:avLst/>
          </a:prstGeom>
        </p:spPr>
      </p:pic>
      <p:pic>
        <p:nvPicPr>
          <p:cNvPr id="28" name="Image 27">
            <a:extLst>
              <a:ext uri="{FF2B5EF4-FFF2-40B4-BE49-F238E27FC236}">
                <a16:creationId xmlns:a16="http://schemas.microsoft.com/office/drawing/2014/main" id="{7BD7372B-77AF-40EB-8266-56079901B0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31158" y="1619747"/>
            <a:ext cx="492633" cy="585364"/>
          </a:xfrm>
          <a:prstGeom prst="rect">
            <a:avLst/>
          </a:prstGeom>
        </p:spPr>
      </p:pic>
      <p:sp>
        <p:nvSpPr>
          <p:cNvPr id="29" name="ZoneTexte 28">
            <a:extLst>
              <a:ext uri="{FF2B5EF4-FFF2-40B4-BE49-F238E27FC236}">
                <a16:creationId xmlns:a16="http://schemas.microsoft.com/office/drawing/2014/main" id="{02B791C0-3ABF-4EB3-98AB-9961279F3FA5}"/>
              </a:ext>
            </a:extLst>
          </p:cNvPr>
          <p:cNvSpPr txBox="1"/>
          <p:nvPr/>
        </p:nvSpPr>
        <p:spPr>
          <a:xfrm>
            <a:off x="11045521" y="1760196"/>
            <a:ext cx="1005161" cy="369332"/>
          </a:xfrm>
          <a:prstGeom prst="rect">
            <a:avLst/>
          </a:prstGeom>
          <a:noFill/>
        </p:spPr>
        <p:txBody>
          <a:bodyPr wrap="square" rtlCol="0">
            <a:spAutoFit/>
          </a:bodyPr>
          <a:lstStyle/>
          <a:p>
            <a:r>
              <a:rPr lang="fr-FR" i="1" dirty="0">
                <a:solidFill>
                  <a:srgbClr val="00B050"/>
                </a:solidFill>
              </a:rPr>
              <a:t>Surcote</a:t>
            </a:r>
          </a:p>
        </p:txBody>
      </p:sp>
      <p:sp>
        <p:nvSpPr>
          <p:cNvPr id="31" name="ZoneTexte 30">
            <a:extLst>
              <a:ext uri="{FF2B5EF4-FFF2-40B4-BE49-F238E27FC236}">
                <a16:creationId xmlns:a16="http://schemas.microsoft.com/office/drawing/2014/main" id="{88E7DE3E-24AB-4C5B-B65E-7BEE67214A7B}"/>
              </a:ext>
            </a:extLst>
          </p:cNvPr>
          <p:cNvSpPr txBox="1"/>
          <p:nvPr/>
        </p:nvSpPr>
        <p:spPr>
          <a:xfrm>
            <a:off x="10987031" y="2687600"/>
            <a:ext cx="1122139" cy="369332"/>
          </a:xfrm>
          <a:prstGeom prst="rect">
            <a:avLst/>
          </a:prstGeom>
          <a:noFill/>
        </p:spPr>
        <p:txBody>
          <a:bodyPr wrap="square" rtlCol="0">
            <a:spAutoFit/>
          </a:bodyPr>
          <a:lstStyle/>
          <a:p>
            <a:r>
              <a:rPr lang="fr-FR" i="1" dirty="0">
                <a:solidFill>
                  <a:srgbClr val="FF0000"/>
                </a:solidFill>
              </a:rPr>
              <a:t>Taux plein</a:t>
            </a:r>
          </a:p>
        </p:txBody>
      </p:sp>
      <p:sp>
        <p:nvSpPr>
          <p:cNvPr id="4" name="ZoneTexte 3">
            <a:extLst>
              <a:ext uri="{FF2B5EF4-FFF2-40B4-BE49-F238E27FC236}">
                <a16:creationId xmlns:a16="http://schemas.microsoft.com/office/drawing/2014/main" id="{345A0996-3995-4281-8944-6CFD6C7585B7}"/>
              </a:ext>
            </a:extLst>
          </p:cNvPr>
          <p:cNvSpPr txBox="1"/>
          <p:nvPr/>
        </p:nvSpPr>
        <p:spPr>
          <a:xfrm>
            <a:off x="1602693" y="1099182"/>
            <a:ext cx="2212203" cy="369332"/>
          </a:xfrm>
          <a:prstGeom prst="rect">
            <a:avLst/>
          </a:prstGeom>
          <a:noFill/>
        </p:spPr>
        <p:txBody>
          <a:bodyPr wrap="square" rtlCol="0">
            <a:spAutoFit/>
          </a:bodyPr>
          <a:lstStyle/>
          <a:p>
            <a:r>
              <a:rPr lang="fr-FR" b="1" i="1" dirty="0"/>
              <a:t>Madame Clochette</a:t>
            </a:r>
          </a:p>
        </p:txBody>
      </p:sp>
      <p:sp>
        <p:nvSpPr>
          <p:cNvPr id="7" name="ZoneTexte 6">
            <a:extLst>
              <a:ext uri="{FF2B5EF4-FFF2-40B4-BE49-F238E27FC236}">
                <a16:creationId xmlns:a16="http://schemas.microsoft.com/office/drawing/2014/main" id="{CE09504A-5014-4BD9-98CA-3890236E3CFB}"/>
              </a:ext>
            </a:extLst>
          </p:cNvPr>
          <p:cNvSpPr txBox="1"/>
          <p:nvPr/>
        </p:nvSpPr>
        <p:spPr>
          <a:xfrm>
            <a:off x="1716939" y="4105601"/>
            <a:ext cx="2212203" cy="369332"/>
          </a:xfrm>
          <a:prstGeom prst="rect">
            <a:avLst/>
          </a:prstGeom>
          <a:noFill/>
        </p:spPr>
        <p:txBody>
          <a:bodyPr wrap="square" rtlCol="0">
            <a:spAutoFit/>
          </a:bodyPr>
          <a:lstStyle/>
          <a:p>
            <a:r>
              <a:rPr lang="fr-FR" b="1" i="1" dirty="0"/>
              <a:t>Madame Tortue</a:t>
            </a:r>
          </a:p>
        </p:txBody>
      </p:sp>
      <p:pic>
        <p:nvPicPr>
          <p:cNvPr id="9" name="Image 8" descr="Une image contenant tasse, assis, banane, table&#10;&#10;Description générée automatiquement">
            <a:extLst>
              <a:ext uri="{FF2B5EF4-FFF2-40B4-BE49-F238E27FC236}">
                <a16:creationId xmlns:a16="http://schemas.microsoft.com/office/drawing/2014/main" id="{B2631FB5-F782-49FB-8826-93D0A42BFF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90624" y="4465749"/>
            <a:ext cx="1590774" cy="2238653"/>
          </a:xfrm>
          <a:prstGeom prst="rect">
            <a:avLst/>
          </a:prstGeom>
        </p:spPr>
      </p:pic>
      <p:pic>
        <p:nvPicPr>
          <p:cNvPr id="10" name="Image 9">
            <a:extLst>
              <a:ext uri="{FF2B5EF4-FFF2-40B4-BE49-F238E27FC236}">
                <a16:creationId xmlns:a16="http://schemas.microsoft.com/office/drawing/2014/main" id="{A8E78238-0F65-4EBD-9222-D4D75BA3251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28876" y="5025222"/>
            <a:ext cx="727488" cy="1786314"/>
          </a:xfrm>
          <a:prstGeom prst="rect">
            <a:avLst/>
          </a:prstGeom>
        </p:spPr>
      </p:pic>
      <p:sp>
        <p:nvSpPr>
          <p:cNvPr id="18" name="ZoneTexte 17">
            <a:extLst>
              <a:ext uri="{FF2B5EF4-FFF2-40B4-BE49-F238E27FC236}">
                <a16:creationId xmlns:a16="http://schemas.microsoft.com/office/drawing/2014/main" id="{A178E380-0F72-448C-8EFC-9B0A85569E3E}"/>
              </a:ext>
            </a:extLst>
          </p:cNvPr>
          <p:cNvSpPr txBox="1"/>
          <p:nvPr/>
        </p:nvSpPr>
        <p:spPr>
          <a:xfrm>
            <a:off x="10987031" y="5639583"/>
            <a:ext cx="1122139" cy="369332"/>
          </a:xfrm>
          <a:prstGeom prst="rect">
            <a:avLst/>
          </a:prstGeom>
          <a:noFill/>
        </p:spPr>
        <p:txBody>
          <a:bodyPr wrap="square" rtlCol="0">
            <a:spAutoFit/>
          </a:bodyPr>
          <a:lstStyle/>
          <a:p>
            <a:r>
              <a:rPr lang="fr-FR" i="1" dirty="0">
                <a:solidFill>
                  <a:srgbClr val="FF0000"/>
                </a:solidFill>
              </a:rPr>
              <a:t>Taux plein</a:t>
            </a:r>
          </a:p>
        </p:txBody>
      </p:sp>
      <p:pic>
        <p:nvPicPr>
          <p:cNvPr id="20" name="Image 19">
            <a:extLst>
              <a:ext uri="{FF2B5EF4-FFF2-40B4-BE49-F238E27FC236}">
                <a16:creationId xmlns:a16="http://schemas.microsoft.com/office/drawing/2014/main" id="{1ACB48E1-252C-4D65-9E47-5EB263A3DB3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28876" y="2110931"/>
            <a:ext cx="727488" cy="1786314"/>
          </a:xfrm>
          <a:prstGeom prst="rect">
            <a:avLst/>
          </a:prstGeom>
        </p:spPr>
      </p:pic>
      <p:pic>
        <p:nvPicPr>
          <p:cNvPr id="14" name="Image 13" descr="Une image contenant texte&#10;&#10;Description générée automatiquement">
            <a:extLst>
              <a:ext uri="{FF2B5EF4-FFF2-40B4-BE49-F238E27FC236}">
                <a16:creationId xmlns:a16="http://schemas.microsoft.com/office/drawing/2014/main" id="{AF9B7085-F240-4938-8E6C-C492E5237D9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27142" y="61728"/>
            <a:ext cx="3123540" cy="968584"/>
          </a:xfrm>
          <a:prstGeom prst="rect">
            <a:avLst/>
          </a:prstGeom>
        </p:spPr>
      </p:pic>
    </p:spTree>
    <p:extLst>
      <p:ext uri="{BB962C8B-B14F-4D97-AF65-F5344CB8AC3E}">
        <p14:creationId xmlns:p14="http://schemas.microsoft.com/office/powerpoint/2010/main" val="189975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7C6F150F-3295-45F1-83BB-18DD146D92C0}"/>
              </a:ext>
            </a:extLst>
          </p:cNvPr>
          <p:cNvSpPr txBox="1"/>
          <p:nvPr/>
        </p:nvSpPr>
        <p:spPr>
          <a:xfrm>
            <a:off x="5596057" y="1380855"/>
            <a:ext cx="3648782" cy="369332"/>
          </a:xfrm>
          <a:prstGeom prst="rect">
            <a:avLst/>
          </a:prstGeom>
          <a:noFill/>
        </p:spPr>
        <p:txBody>
          <a:bodyPr wrap="square" rtlCol="0">
            <a:spAutoFit/>
          </a:bodyPr>
          <a:lstStyle/>
          <a:p>
            <a:r>
              <a:rPr lang="fr-FR" dirty="0"/>
              <a:t>Départ à la retraite entre 57/60 ans</a:t>
            </a:r>
          </a:p>
        </p:txBody>
      </p:sp>
      <p:pic>
        <p:nvPicPr>
          <p:cNvPr id="13" name="Image 12" descr="Une image contenant dessin&#10;&#10;Description générée automatiquement">
            <a:extLst>
              <a:ext uri="{FF2B5EF4-FFF2-40B4-BE49-F238E27FC236}">
                <a16:creationId xmlns:a16="http://schemas.microsoft.com/office/drawing/2014/main" id="{9D31D5FC-46A3-401B-A7EF-30608BE3B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4447" y="5157460"/>
            <a:ext cx="2251739" cy="987064"/>
          </a:xfrm>
          <a:prstGeom prst="rect">
            <a:avLst/>
          </a:prstGeom>
        </p:spPr>
      </p:pic>
      <p:sp>
        <p:nvSpPr>
          <p:cNvPr id="11" name="ZoneTexte 10">
            <a:extLst>
              <a:ext uri="{FF2B5EF4-FFF2-40B4-BE49-F238E27FC236}">
                <a16:creationId xmlns:a16="http://schemas.microsoft.com/office/drawing/2014/main" id="{43AA9B6F-3CAD-455F-ABFD-E05AAFE1D483}"/>
              </a:ext>
            </a:extLst>
          </p:cNvPr>
          <p:cNvSpPr txBox="1"/>
          <p:nvPr/>
        </p:nvSpPr>
        <p:spPr>
          <a:xfrm>
            <a:off x="4803704" y="239032"/>
            <a:ext cx="2857500" cy="461665"/>
          </a:xfrm>
          <a:prstGeom prst="rect">
            <a:avLst/>
          </a:prstGeom>
          <a:noFill/>
        </p:spPr>
        <p:txBody>
          <a:bodyPr wrap="square" rtlCol="0">
            <a:spAutoFit/>
          </a:bodyPr>
          <a:lstStyle/>
          <a:p>
            <a:r>
              <a:rPr lang="fr-FR" sz="2400" b="1" dirty="0">
                <a:solidFill>
                  <a:srgbClr val="FF0000"/>
                </a:solidFill>
              </a:rPr>
              <a:t>Carrière longue</a:t>
            </a:r>
          </a:p>
        </p:txBody>
      </p:sp>
      <p:pic>
        <p:nvPicPr>
          <p:cNvPr id="18" name="Image 17" descr="Une image contenant poupée, jouet, personne&#10;&#10;Description générée automatiquement">
            <a:extLst>
              <a:ext uri="{FF2B5EF4-FFF2-40B4-BE49-F238E27FC236}">
                <a16:creationId xmlns:a16="http://schemas.microsoft.com/office/drawing/2014/main" id="{760174FD-A15E-4FC5-81AB-B7008749C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957" y="1858184"/>
            <a:ext cx="1206418" cy="3160564"/>
          </a:xfrm>
          <a:prstGeom prst="rect">
            <a:avLst/>
          </a:prstGeom>
        </p:spPr>
      </p:pic>
      <p:pic>
        <p:nvPicPr>
          <p:cNvPr id="7" name="Graphique 6" descr="Flèche vers le bas">
            <a:extLst>
              <a:ext uri="{FF2B5EF4-FFF2-40B4-BE49-F238E27FC236}">
                <a16:creationId xmlns:a16="http://schemas.microsoft.com/office/drawing/2014/main" id="{6C0031ED-C57E-42CD-9009-6B4B924CB4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5125629" y="3103178"/>
            <a:ext cx="1295281" cy="1206418"/>
          </a:xfrm>
          <a:prstGeom prst="rect">
            <a:avLst/>
          </a:prstGeom>
        </p:spPr>
      </p:pic>
      <p:sp>
        <p:nvSpPr>
          <p:cNvPr id="26" name="ZoneTexte 25">
            <a:extLst>
              <a:ext uri="{FF2B5EF4-FFF2-40B4-BE49-F238E27FC236}">
                <a16:creationId xmlns:a16="http://schemas.microsoft.com/office/drawing/2014/main" id="{FDB47A76-B522-42C5-9CAE-D7F48595690B}"/>
              </a:ext>
            </a:extLst>
          </p:cNvPr>
          <p:cNvSpPr txBox="1"/>
          <p:nvPr/>
        </p:nvSpPr>
        <p:spPr>
          <a:xfrm>
            <a:off x="7279625" y="6049374"/>
            <a:ext cx="3409295" cy="369332"/>
          </a:xfrm>
          <a:prstGeom prst="rect">
            <a:avLst/>
          </a:prstGeom>
          <a:noFill/>
        </p:spPr>
        <p:txBody>
          <a:bodyPr wrap="square" rtlCol="0">
            <a:spAutoFit/>
          </a:bodyPr>
          <a:lstStyle/>
          <a:p>
            <a:r>
              <a:rPr lang="fr-FR" dirty="0">
                <a:solidFill>
                  <a:schemeClr val="accent6"/>
                </a:solidFill>
              </a:rPr>
              <a:t>Majoration 10% sur la pension</a:t>
            </a:r>
          </a:p>
        </p:txBody>
      </p:sp>
      <p:sp>
        <p:nvSpPr>
          <p:cNvPr id="5" name="ZoneTexte 4">
            <a:extLst>
              <a:ext uri="{FF2B5EF4-FFF2-40B4-BE49-F238E27FC236}">
                <a16:creationId xmlns:a16="http://schemas.microsoft.com/office/drawing/2014/main" id="{9EBF6C57-E540-4B52-975D-FE953300A853}"/>
              </a:ext>
            </a:extLst>
          </p:cNvPr>
          <p:cNvSpPr txBox="1"/>
          <p:nvPr/>
        </p:nvSpPr>
        <p:spPr>
          <a:xfrm>
            <a:off x="3262596" y="3237966"/>
            <a:ext cx="2118424" cy="923330"/>
          </a:xfrm>
          <a:prstGeom prst="rect">
            <a:avLst/>
          </a:prstGeom>
          <a:noFill/>
        </p:spPr>
        <p:txBody>
          <a:bodyPr wrap="square" rtlCol="0">
            <a:spAutoFit/>
          </a:bodyPr>
          <a:lstStyle/>
          <a:p>
            <a:r>
              <a:rPr lang="fr-FR" b="1" dirty="0">
                <a:ln w="0"/>
                <a:solidFill>
                  <a:srgbClr val="00B050"/>
                </a:solidFill>
                <a:latin typeface="Calibri" panose="020F0502020204030204" pitchFamily="34" charset="0"/>
                <a:cs typeface="Calibri" panose="020F0502020204030204" pitchFamily="34" charset="0"/>
              </a:rPr>
              <a:t>Justifier de 4 à 5 trimestres en tout début d’activité</a:t>
            </a:r>
          </a:p>
        </p:txBody>
      </p:sp>
      <p:pic>
        <p:nvPicPr>
          <p:cNvPr id="6" name="Image 5">
            <a:extLst>
              <a:ext uri="{FF2B5EF4-FFF2-40B4-BE49-F238E27FC236}">
                <a16:creationId xmlns:a16="http://schemas.microsoft.com/office/drawing/2014/main" id="{B1639BF4-3CF0-4039-ACE6-8BC0906436A5}"/>
              </a:ext>
            </a:extLst>
          </p:cNvPr>
          <p:cNvPicPr>
            <a:picLocks noChangeAspect="1"/>
          </p:cNvPicPr>
          <p:nvPr/>
        </p:nvPicPr>
        <p:blipFill>
          <a:blip r:embed="rId6"/>
          <a:stretch>
            <a:fillRect/>
          </a:stretch>
        </p:blipFill>
        <p:spPr>
          <a:xfrm>
            <a:off x="4494899" y="5536429"/>
            <a:ext cx="2202317" cy="512945"/>
          </a:xfrm>
          <a:prstGeom prst="rect">
            <a:avLst/>
          </a:prstGeom>
        </p:spPr>
      </p:pic>
      <p:pic>
        <p:nvPicPr>
          <p:cNvPr id="14" name="Graphique 13" descr="Ajouter">
            <a:extLst>
              <a:ext uri="{FF2B5EF4-FFF2-40B4-BE49-F238E27FC236}">
                <a16:creationId xmlns:a16="http://schemas.microsoft.com/office/drawing/2014/main" id="{DEC7088A-E86D-4C22-9D90-B77E088612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87625" y="5400511"/>
            <a:ext cx="665857" cy="665857"/>
          </a:xfrm>
          <a:prstGeom prst="rect">
            <a:avLst/>
          </a:prstGeom>
        </p:spPr>
      </p:pic>
      <p:sp>
        <p:nvSpPr>
          <p:cNvPr id="4" name="ZoneTexte 3">
            <a:extLst>
              <a:ext uri="{FF2B5EF4-FFF2-40B4-BE49-F238E27FC236}">
                <a16:creationId xmlns:a16="http://schemas.microsoft.com/office/drawing/2014/main" id="{DB53538C-983B-42DE-B41C-EB3F4EA050DB}"/>
              </a:ext>
            </a:extLst>
          </p:cNvPr>
          <p:cNvSpPr txBox="1"/>
          <p:nvPr/>
        </p:nvSpPr>
        <p:spPr>
          <a:xfrm>
            <a:off x="4623881" y="6070128"/>
            <a:ext cx="2099865" cy="369332"/>
          </a:xfrm>
          <a:prstGeom prst="rect">
            <a:avLst/>
          </a:prstGeom>
          <a:noFill/>
        </p:spPr>
        <p:txBody>
          <a:bodyPr wrap="square" rtlCol="0">
            <a:spAutoFit/>
          </a:bodyPr>
          <a:lstStyle/>
          <a:p>
            <a:r>
              <a:rPr lang="fr-FR" dirty="0">
                <a:solidFill>
                  <a:schemeClr val="accent6"/>
                </a:solidFill>
              </a:rPr>
              <a:t>Trimestres cotisés</a:t>
            </a:r>
          </a:p>
        </p:txBody>
      </p:sp>
      <p:pic>
        <p:nvPicPr>
          <p:cNvPr id="19" name="Image 18" descr="Une image contenant jouet&#10;&#10;Description générée automatiquement">
            <a:extLst>
              <a:ext uri="{FF2B5EF4-FFF2-40B4-BE49-F238E27FC236}">
                <a16:creationId xmlns:a16="http://schemas.microsoft.com/office/drawing/2014/main" id="{BE18E55F-FC37-4F98-97C3-30C96D8E95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6256" y="2207836"/>
            <a:ext cx="2633746" cy="2633746"/>
          </a:xfrm>
          <a:prstGeom prst="rect">
            <a:avLst/>
          </a:prstGeom>
        </p:spPr>
      </p:pic>
      <p:pic>
        <p:nvPicPr>
          <p:cNvPr id="21" name="Image 20">
            <a:extLst>
              <a:ext uri="{FF2B5EF4-FFF2-40B4-BE49-F238E27FC236}">
                <a16:creationId xmlns:a16="http://schemas.microsoft.com/office/drawing/2014/main" id="{987E074B-456F-4026-AC77-66444135B2F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6133" y="970258"/>
            <a:ext cx="828937" cy="518086"/>
          </a:xfrm>
          <a:prstGeom prst="rect">
            <a:avLst/>
          </a:prstGeom>
        </p:spPr>
      </p:pic>
      <p:sp>
        <p:nvSpPr>
          <p:cNvPr id="23" name="ZoneTexte 22">
            <a:extLst>
              <a:ext uri="{FF2B5EF4-FFF2-40B4-BE49-F238E27FC236}">
                <a16:creationId xmlns:a16="http://schemas.microsoft.com/office/drawing/2014/main" id="{763549CD-89A8-42C5-BE49-A78B89F63F28}"/>
              </a:ext>
            </a:extLst>
          </p:cNvPr>
          <p:cNvSpPr txBox="1"/>
          <p:nvPr/>
        </p:nvSpPr>
        <p:spPr>
          <a:xfrm>
            <a:off x="977685" y="1024897"/>
            <a:ext cx="2202317" cy="369332"/>
          </a:xfrm>
          <a:prstGeom prst="rect">
            <a:avLst/>
          </a:prstGeom>
          <a:noFill/>
        </p:spPr>
        <p:txBody>
          <a:bodyPr wrap="square" rtlCol="0">
            <a:spAutoFit/>
          </a:bodyPr>
          <a:lstStyle/>
          <a:p>
            <a:r>
              <a:rPr lang="fr-FR" b="1" dirty="0">
                <a:latin typeface="Calibri" panose="020F0502020204030204" pitchFamily="34" charset="0"/>
                <a:cs typeface="Calibri" panose="020F0502020204030204" pitchFamily="34" charset="0"/>
              </a:rPr>
              <a:t>Avant 16 ou 20 ans</a:t>
            </a:r>
          </a:p>
        </p:txBody>
      </p:sp>
      <p:pic>
        <p:nvPicPr>
          <p:cNvPr id="25" name="Image 24">
            <a:extLst>
              <a:ext uri="{FF2B5EF4-FFF2-40B4-BE49-F238E27FC236}">
                <a16:creationId xmlns:a16="http://schemas.microsoft.com/office/drawing/2014/main" id="{73B4B4BD-AB44-4F34-B826-165F9EBE17C8}"/>
              </a:ext>
            </a:extLst>
          </p:cNvPr>
          <p:cNvPicPr>
            <a:picLocks noChangeAspect="1"/>
          </p:cNvPicPr>
          <p:nvPr/>
        </p:nvPicPr>
        <p:blipFill>
          <a:blip r:embed="rId11"/>
          <a:stretch>
            <a:fillRect/>
          </a:stretch>
        </p:blipFill>
        <p:spPr>
          <a:xfrm>
            <a:off x="2236300" y="3429000"/>
            <a:ext cx="770906" cy="1096048"/>
          </a:xfrm>
          <a:prstGeom prst="rect">
            <a:avLst/>
          </a:prstGeom>
        </p:spPr>
      </p:pic>
      <p:pic>
        <p:nvPicPr>
          <p:cNvPr id="29" name="Image 28" descr="Une image contenant texte&#10;&#10;Description générée automatiquement">
            <a:extLst>
              <a:ext uri="{FF2B5EF4-FFF2-40B4-BE49-F238E27FC236}">
                <a16:creationId xmlns:a16="http://schemas.microsoft.com/office/drawing/2014/main" id="{4236A2D2-3E82-4E71-80CF-26FC5FF3511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36688" y="11655"/>
            <a:ext cx="2955312" cy="916418"/>
          </a:xfrm>
          <a:prstGeom prst="rect">
            <a:avLst/>
          </a:prstGeom>
        </p:spPr>
      </p:pic>
      <p:pic>
        <p:nvPicPr>
          <p:cNvPr id="31" name="Image 30">
            <a:extLst>
              <a:ext uri="{FF2B5EF4-FFF2-40B4-BE49-F238E27FC236}">
                <a16:creationId xmlns:a16="http://schemas.microsoft.com/office/drawing/2014/main" id="{3F29CD0B-7D7B-4838-B6DE-9F1C8E1A98D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69277" y="2696704"/>
            <a:ext cx="1464592" cy="1464592"/>
          </a:xfrm>
          <a:prstGeom prst="rect">
            <a:avLst/>
          </a:prstGeom>
        </p:spPr>
      </p:pic>
      <p:pic>
        <p:nvPicPr>
          <p:cNvPr id="33" name="Graphique 32" descr="Acquisition">
            <a:extLst>
              <a:ext uri="{FF2B5EF4-FFF2-40B4-BE49-F238E27FC236}">
                <a16:creationId xmlns:a16="http://schemas.microsoft.com/office/drawing/2014/main" id="{112DBF15-6AE0-4BA5-A3B9-9959A2AC1D3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598763" y="2296635"/>
            <a:ext cx="3035127" cy="3522920"/>
          </a:xfrm>
          <a:prstGeom prst="rect">
            <a:avLst/>
          </a:prstGeom>
        </p:spPr>
      </p:pic>
    </p:spTree>
    <p:extLst>
      <p:ext uri="{BB962C8B-B14F-4D97-AF65-F5344CB8AC3E}">
        <p14:creationId xmlns:p14="http://schemas.microsoft.com/office/powerpoint/2010/main" val="184634063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68_TF33668227.potx" id="{F0D5A7CF-CB2C-478D-8806-7025D89260FA}" vid="{9DBAA9DB-DA82-43BC-A5ED-9DE8B0A8B61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Ressources humaines, à partir de 24Slides</Template>
  <TotalTime>2490</TotalTime>
  <Words>227</Words>
  <Application>Microsoft Office PowerPoint</Application>
  <PresentationFormat>Grand écran</PresentationFormat>
  <Paragraphs>77</Paragraphs>
  <Slides>6</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Arial</vt:lpstr>
      <vt:lpstr>Calibri</vt:lpstr>
      <vt:lpstr>Calibri Light</vt:lpstr>
      <vt:lpstr>Segoe UI</vt:lpstr>
      <vt:lpstr>Wingdings</vt:lpstr>
      <vt:lpstr>Thème Office</vt:lpstr>
      <vt:lpstr>Ressources humaines : diapositive 1</vt:lpstr>
      <vt:lpstr>Ressources humaines : diapositive 3</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Ressources humaines : diapositive 1</dc:title>
  <dc:creator>Kevin Chancerel</dc:creator>
  <cp:lastModifiedBy>Kevin Chancerel</cp:lastModifiedBy>
  <cp:revision>19</cp:revision>
  <dcterms:created xsi:type="dcterms:W3CDTF">2020-11-09T18:08:59Z</dcterms:created>
  <dcterms:modified xsi:type="dcterms:W3CDTF">2020-11-13T15:39:18Z</dcterms:modified>
</cp:coreProperties>
</file>