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28"/>
  </p:notesMasterIdLst>
  <p:handoutMasterIdLst>
    <p:handoutMasterId r:id="rId29"/>
  </p:handoutMasterIdLst>
  <p:sldIdLst>
    <p:sldId id="371" r:id="rId3"/>
    <p:sldId id="372" r:id="rId4"/>
    <p:sldId id="373" r:id="rId5"/>
    <p:sldId id="374" r:id="rId6"/>
    <p:sldId id="375" r:id="rId7"/>
    <p:sldId id="377" r:id="rId8"/>
    <p:sldId id="376" r:id="rId9"/>
    <p:sldId id="378" r:id="rId10"/>
    <p:sldId id="366" r:id="rId11"/>
    <p:sldId id="361" r:id="rId12"/>
    <p:sldId id="360" r:id="rId13"/>
    <p:sldId id="363" r:id="rId14"/>
    <p:sldId id="379" r:id="rId15"/>
    <p:sldId id="380" r:id="rId16"/>
    <p:sldId id="381" r:id="rId17"/>
    <p:sldId id="382" r:id="rId18"/>
    <p:sldId id="383" r:id="rId19"/>
    <p:sldId id="369" r:id="rId20"/>
    <p:sldId id="346" r:id="rId21"/>
    <p:sldId id="356" r:id="rId22"/>
    <p:sldId id="358" r:id="rId23"/>
    <p:sldId id="357" r:id="rId24"/>
    <p:sldId id="365" r:id="rId25"/>
    <p:sldId id="347" r:id="rId26"/>
    <p:sldId id="34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0"/>
    <p:restoredTop sz="82177"/>
  </p:normalViewPr>
  <p:slideViewPr>
    <p:cSldViewPr snapToGrid="0" snapToObjects="1" showGuides="1">
      <p:cViewPr varScale="1">
        <p:scale>
          <a:sx n="93" d="100"/>
          <a:sy n="93" d="100"/>
        </p:scale>
        <p:origin x="19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jith Thadichi" userId="07ba884f069a40bc" providerId="LiveId" clId="{86DF2DA7-F354-42F5-8352-DB203A9E715E}"/>
    <pc:docChg chg="custSel modSld">
      <pc:chgData name="Biljith Thadichi" userId="07ba884f069a40bc" providerId="LiveId" clId="{86DF2DA7-F354-42F5-8352-DB203A9E715E}" dt="2020-09-04T15:06:46.876" v="25" actId="20577"/>
      <pc:docMkLst>
        <pc:docMk/>
      </pc:docMkLst>
      <pc:sldChg chg="modSp mod">
        <pc:chgData name="Biljith Thadichi" userId="07ba884f069a40bc" providerId="LiveId" clId="{86DF2DA7-F354-42F5-8352-DB203A9E715E}" dt="2020-09-04T15:06:46.876" v="25" actId="20577"/>
        <pc:sldMkLst>
          <pc:docMk/>
          <pc:sldMk cId="48933222" sldId="376"/>
        </pc:sldMkLst>
        <pc:spChg chg="mod">
          <ac:chgData name="Biljith Thadichi" userId="07ba884f069a40bc" providerId="LiveId" clId="{86DF2DA7-F354-42F5-8352-DB203A9E715E}" dt="2020-09-04T15:06:46.876" v="25" actId="20577"/>
          <ac:spMkLst>
            <pc:docMk/>
            <pc:sldMk cId="48933222" sldId="376"/>
            <ac:spMk id="3" creationId="{99558C01-9255-4D06-A3DD-25DFA47294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D7F954-54E0-6747-8777-999B8E47C683}" type="datetimeFigureOut">
              <a:rPr lang="en-US" smtClean="0"/>
              <a:pPr/>
              <a:t>9/4/2020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427712-8B3D-1947-8E86-D059CA42DCB9}" type="slidenum">
              <a:rPr lang="en-US" smtClean="0"/>
              <a:pPr/>
              <a:t>‹#›</a:t>
            </a:fld>
            <a:endParaRPr lang="en-US"/>
          </a:p>
        </p:txBody>
      </p:sp>
    </p:spTree>
    <p:extLst>
      <p:ext uri="{BB962C8B-B14F-4D97-AF65-F5344CB8AC3E}">
        <p14:creationId xmlns:p14="http://schemas.microsoft.com/office/powerpoint/2010/main" val="1744521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88CA9-193B-7E48-B16D-173F561A0B66}" type="datetimeFigureOut">
              <a:rPr lang="en-US" smtClean="0"/>
              <a:pPr/>
              <a:t>9/4/2020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5E8C3-C69C-3347-A5A0-1449B30F5BA8}" type="slidenum">
              <a:rPr lang="en-US" smtClean="0"/>
              <a:pPr/>
              <a:t>‹#›</a:t>
            </a:fld>
            <a:endParaRPr lang="en-US"/>
          </a:p>
        </p:txBody>
      </p:sp>
    </p:spTree>
    <p:extLst>
      <p:ext uri="{BB962C8B-B14F-4D97-AF65-F5344CB8AC3E}">
        <p14:creationId xmlns:p14="http://schemas.microsoft.com/office/powerpoint/2010/main" val="23962932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25E8C3-C69C-3347-A5A0-1449B30F5BA8}" type="slidenum">
              <a:rPr lang="en-US" smtClean="0"/>
              <a:pPr/>
              <a:t>1</a:t>
            </a:fld>
            <a:endParaRPr lang="en-US"/>
          </a:p>
        </p:txBody>
      </p:sp>
    </p:spTree>
    <p:extLst>
      <p:ext uri="{BB962C8B-B14F-4D97-AF65-F5344CB8AC3E}">
        <p14:creationId xmlns:p14="http://schemas.microsoft.com/office/powerpoint/2010/main" val="242349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Georgia" panose="02040502050405020303" pitchFamily="18" charset="0"/>
              </a:rPr>
              <a:t>The fundamental part is protection. The kernel should never let user-space access any kernel memory directly. So, there is an </a:t>
            </a:r>
            <a:r>
              <a:rPr lang="en-US" b="0" i="1" dirty="0" err="1">
                <a:solidFill>
                  <a:srgbClr val="0000FF"/>
                </a:solidFill>
                <a:effectLst/>
                <a:latin typeface="Georgia" panose="02040502050405020303" pitchFamily="18" charset="0"/>
              </a:rPr>
              <a:t>access_ok</a:t>
            </a:r>
            <a:r>
              <a:rPr lang="en-US" b="0" i="1" dirty="0">
                <a:solidFill>
                  <a:srgbClr val="0000FF"/>
                </a:solidFill>
                <a:effectLst/>
                <a:latin typeface="Georgia" panose="02040502050405020303" pitchFamily="18" charset="0"/>
              </a:rPr>
              <a:t>()</a:t>
            </a:r>
            <a:r>
              <a:rPr lang="en-US" b="0" i="0" dirty="0">
                <a:solidFill>
                  <a:srgbClr val="333333"/>
                </a:solidFill>
                <a:effectLst/>
                <a:latin typeface="Georgia" panose="02040502050405020303" pitchFamily="18" charset="0"/>
              </a:rPr>
              <a:t> that is called on the address to ensure that the address is a user space address and not a kernel space address, and also check if it can be read or written. It is very critical for obvious security reason.</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The natural next question is why can't the kernel just complete this check and read from this address directly when needed instead of copying into its buffer?</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What happens when there is a page fault when reading this address and the memory pointed is invalid. Usually, if we have a page fault inside the kernel the kernel will panic() and give up. It is definitely not a good idea to let a user-space process panic the kernel. So, if there is a page-fault during </a:t>
            </a:r>
            <a:r>
              <a:rPr lang="en-US" b="0" i="0" dirty="0" err="1">
                <a:solidFill>
                  <a:srgbClr val="333333"/>
                </a:solidFill>
                <a:effectLst/>
                <a:latin typeface="Georgia" panose="02040502050405020303" pitchFamily="18" charset="0"/>
              </a:rPr>
              <a:t>copy_from_user</a:t>
            </a:r>
            <a:r>
              <a:rPr lang="en-US" b="0" i="0" dirty="0">
                <a:solidFill>
                  <a:srgbClr val="333333"/>
                </a:solidFill>
                <a:effectLst/>
                <a:latin typeface="Georgia" panose="02040502050405020303" pitchFamily="18" charset="0"/>
              </a:rPr>
              <a:t> the kernel does not panic but nicely returns a error like -EFAULT to the user.</a:t>
            </a:r>
            <a:endParaRPr lang="en-US" b="0" i="0" dirty="0">
              <a:solidFill>
                <a:srgbClr val="333333"/>
              </a:solidFill>
              <a:effectLst/>
              <a:latin typeface="Helvetica Neue Light"/>
            </a:endParaRPr>
          </a:p>
          <a:p>
            <a:br>
              <a:rPr lang="en-US" dirty="0"/>
            </a:b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13</a:t>
            </a:fld>
            <a:endParaRPr lang="en-US"/>
          </a:p>
        </p:txBody>
      </p:sp>
    </p:spTree>
    <p:extLst>
      <p:ext uri="{BB962C8B-B14F-4D97-AF65-F5344CB8AC3E}">
        <p14:creationId xmlns:p14="http://schemas.microsoft.com/office/powerpoint/2010/main" val="409011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Georgia" panose="02040502050405020303" pitchFamily="18" charset="0"/>
              </a:rPr>
              <a:t>The fundamental part is protection. The kernel should never let user-space access any kernel memory directly. So, there is an </a:t>
            </a:r>
            <a:r>
              <a:rPr lang="en-US" b="0" i="1" dirty="0" err="1">
                <a:solidFill>
                  <a:srgbClr val="0000FF"/>
                </a:solidFill>
                <a:effectLst/>
                <a:latin typeface="Georgia" panose="02040502050405020303" pitchFamily="18" charset="0"/>
              </a:rPr>
              <a:t>access_ok</a:t>
            </a:r>
            <a:r>
              <a:rPr lang="en-US" b="0" i="1" dirty="0">
                <a:solidFill>
                  <a:srgbClr val="0000FF"/>
                </a:solidFill>
                <a:effectLst/>
                <a:latin typeface="Georgia" panose="02040502050405020303" pitchFamily="18" charset="0"/>
              </a:rPr>
              <a:t>()</a:t>
            </a:r>
            <a:r>
              <a:rPr lang="en-US" b="0" i="0" dirty="0">
                <a:solidFill>
                  <a:srgbClr val="333333"/>
                </a:solidFill>
                <a:effectLst/>
                <a:latin typeface="Georgia" panose="02040502050405020303" pitchFamily="18" charset="0"/>
              </a:rPr>
              <a:t> that is called on the address to ensure that the address is a user space address and not a kernel space address, and also check if it can be read or written. It is very critical for obvious security reason.</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The natural next question is why can't the kernel just complete this check and read from this address directly when needed instead of copying into its buffer?</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What happens when there is a page fault when reading this address and the memory pointed is invalid. Usually, if we have a page fault inside the kernel the kernel will panic() and give up. It is definitely not a good idea to let a user-space process panic the kernel. So, if there is a page-fault during </a:t>
            </a:r>
            <a:r>
              <a:rPr lang="en-US" b="0" i="0" dirty="0" err="1">
                <a:solidFill>
                  <a:srgbClr val="333333"/>
                </a:solidFill>
                <a:effectLst/>
                <a:latin typeface="Georgia" panose="02040502050405020303" pitchFamily="18" charset="0"/>
              </a:rPr>
              <a:t>copy_from_user</a:t>
            </a:r>
            <a:r>
              <a:rPr lang="en-US" b="0" i="0" dirty="0">
                <a:solidFill>
                  <a:srgbClr val="333333"/>
                </a:solidFill>
                <a:effectLst/>
                <a:latin typeface="Georgia" panose="02040502050405020303" pitchFamily="18" charset="0"/>
              </a:rPr>
              <a:t> the kernel does not panic but nicely returns a error like -EFAULT to the user.</a:t>
            </a:r>
            <a:endParaRPr lang="en-US" b="0" i="0" dirty="0">
              <a:solidFill>
                <a:srgbClr val="333333"/>
              </a:solidFill>
              <a:effectLst/>
              <a:latin typeface="Helvetica Neue Light"/>
            </a:endParaRPr>
          </a:p>
          <a:p>
            <a:br>
              <a:rPr lang="en-US" dirty="0"/>
            </a:b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14</a:t>
            </a:fld>
            <a:endParaRPr lang="en-US"/>
          </a:p>
        </p:txBody>
      </p:sp>
    </p:spTree>
    <p:extLst>
      <p:ext uri="{BB962C8B-B14F-4D97-AF65-F5344CB8AC3E}">
        <p14:creationId xmlns:p14="http://schemas.microsoft.com/office/powerpoint/2010/main" val="217706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Georgia" panose="02040502050405020303" pitchFamily="18" charset="0"/>
              </a:rPr>
              <a:t>The fundamental part is protection. The kernel should never let user-space access any kernel memory directly. So, there is an </a:t>
            </a:r>
            <a:r>
              <a:rPr lang="en-US" b="0" i="1" dirty="0" err="1">
                <a:solidFill>
                  <a:srgbClr val="0000FF"/>
                </a:solidFill>
                <a:effectLst/>
                <a:latin typeface="Georgia" panose="02040502050405020303" pitchFamily="18" charset="0"/>
              </a:rPr>
              <a:t>access_ok</a:t>
            </a:r>
            <a:r>
              <a:rPr lang="en-US" b="0" i="1" dirty="0">
                <a:solidFill>
                  <a:srgbClr val="0000FF"/>
                </a:solidFill>
                <a:effectLst/>
                <a:latin typeface="Georgia" panose="02040502050405020303" pitchFamily="18" charset="0"/>
              </a:rPr>
              <a:t>()</a:t>
            </a:r>
            <a:r>
              <a:rPr lang="en-US" b="0" i="0" dirty="0">
                <a:solidFill>
                  <a:srgbClr val="333333"/>
                </a:solidFill>
                <a:effectLst/>
                <a:latin typeface="Georgia" panose="02040502050405020303" pitchFamily="18" charset="0"/>
              </a:rPr>
              <a:t> that is called on the address to ensure that the address is a user space address and not a kernel space address, and also check if it can be read or written. It is very critical for obvious security reason.</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The natural next question is why can't the kernel just complete this check and read from this address directly when needed instead of copying into its buffer?</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What happens when there is a page fault when reading this address and the memory pointed is invalid. Usually, if we have a page fault inside the kernel the kernel will panic() and give up. It is definitely not a good idea to let a user-space process panic the kernel. So, if there is a page-fault during </a:t>
            </a:r>
            <a:r>
              <a:rPr lang="en-US" b="0" i="0" dirty="0" err="1">
                <a:solidFill>
                  <a:srgbClr val="333333"/>
                </a:solidFill>
                <a:effectLst/>
                <a:latin typeface="Georgia" panose="02040502050405020303" pitchFamily="18" charset="0"/>
              </a:rPr>
              <a:t>copy_from_user</a:t>
            </a:r>
            <a:r>
              <a:rPr lang="en-US" b="0" i="0" dirty="0">
                <a:solidFill>
                  <a:srgbClr val="333333"/>
                </a:solidFill>
                <a:effectLst/>
                <a:latin typeface="Georgia" panose="02040502050405020303" pitchFamily="18" charset="0"/>
              </a:rPr>
              <a:t> the kernel does not panic but nicely returns a error like -EFAULT to the user.</a:t>
            </a:r>
            <a:endParaRPr lang="en-US" b="0" i="0" dirty="0">
              <a:solidFill>
                <a:srgbClr val="333333"/>
              </a:solidFill>
              <a:effectLst/>
              <a:latin typeface="Helvetica Neue Light"/>
            </a:endParaRPr>
          </a:p>
          <a:p>
            <a:br>
              <a:rPr lang="en-US" dirty="0"/>
            </a:b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15</a:t>
            </a:fld>
            <a:endParaRPr lang="en-US"/>
          </a:p>
        </p:txBody>
      </p:sp>
    </p:spTree>
    <p:extLst>
      <p:ext uri="{BB962C8B-B14F-4D97-AF65-F5344CB8AC3E}">
        <p14:creationId xmlns:p14="http://schemas.microsoft.com/office/powerpoint/2010/main" val="46509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Georgia" panose="02040502050405020303" pitchFamily="18" charset="0"/>
              </a:rPr>
              <a:t>The fundamental part is protection. The kernel should never let user-space access any kernel memory directly. So, there is an </a:t>
            </a:r>
            <a:r>
              <a:rPr lang="en-US" b="0" i="1" dirty="0" err="1">
                <a:solidFill>
                  <a:srgbClr val="0000FF"/>
                </a:solidFill>
                <a:effectLst/>
                <a:latin typeface="Georgia" panose="02040502050405020303" pitchFamily="18" charset="0"/>
              </a:rPr>
              <a:t>access_ok</a:t>
            </a:r>
            <a:r>
              <a:rPr lang="en-US" b="0" i="1" dirty="0">
                <a:solidFill>
                  <a:srgbClr val="0000FF"/>
                </a:solidFill>
                <a:effectLst/>
                <a:latin typeface="Georgia" panose="02040502050405020303" pitchFamily="18" charset="0"/>
              </a:rPr>
              <a:t>()</a:t>
            </a:r>
            <a:r>
              <a:rPr lang="en-US" b="0" i="0" dirty="0">
                <a:solidFill>
                  <a:srgbClr val="333333"/>
                </a:solidFill>
                <a:effectLst/>
                <a:latin typeface="Georgia" panose="02040502050405020303" pitchFamily="18" charset="0"/>
              </a:rPr>
              <a:t> that is called on the address to ensure that the address is a user space address and not a kernel space address, and also check if it can be read or written. It is very critical for obvious security reason.</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The natural next question is why can't the kernel just complete this check and read from this address directly when needed instead of copying into its buffer?</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What happens when there is a page fault when reading this address and the memory pointed is invalid. Usually, if we have a page fault inside the kernel the kernel will panic() and give up. It is definitely not a good idea to let a user-space process panic the kernel. So, if there is a page-fault during </a:t>
            </a:r>
            <a:r>
              <a:rPr lang="en-US" b="0" i="0" dirty="0" err="1">
                <a:solidFill>
                  <a:srgbClr val="333333"/>
                </a:solidFill>
                <a:effectLst/>
                <a:latin typeface="Georgia" panose="02040502050405020303" pitchFamily="18" charset="0"/>
              </a:rPr>
              <a:t>copy_from_user</a:t>
            </a:r>
            <a:r>
              <a:rPr lang="en-US" b="0" i="0" dirty="0">
                <a:solidFill>
                  <a:srgbClr val="333333"/>
                </a:solidFill>
                <a:effectLst/>
                <a:latin typeface="Georgia" panose="02040502050405020303" pitchFamily="18" charset="0"/>
              </a:rPr>
              <a:t> the kernel does not panic but nicely returns a error like -EFAULT to the user.</a:t>
            </a:r>
            <a:endParaRPr lang="en-US" b="0" i="0" dirty="0">
              <a:solidFill>
                <a:srgbClr val="333333"/>
              </a:solidFill>
              <a:effectLst/>
              <a:latin typeface="Helvetica Neue Light"/>
            </a:endParaRPr>
          </a:p>
          <a:p>
            <a:br>
              <a:rPr lang="en-US" dirty="0"/>
            </a:b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16</a:t>
            </a:fld>
            <a:endParaRPr lang="en-US"/>
          </a:p>
        </p:txBody>
      </p:sp>
    </p:spTree>
    <p:extLst>
      <p:ext uri="{BB962C8B-B14F-4D97-AF65-F5344CB8AC3E}">
        <p14:creationId xmlns:p14="http://schemas.microsoft.com/office/powerpoint/2010/main" val="99165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Georgia" panose="02040502050405020303" pitchFamily="18" charset="0"/>
              </a:rPr>
              <a:t>The fundamental part is protection. The kernel should never let user-space access any kernel memory directly. So, there is an </a:t>
            </a:r>
            <a:r>
              <a:rPr lang="en-US" b="0" i="1" dirty="0" err="1">
                <a:solidFill>
                  <a:srgbClr val="0000FF"/>
                </a:solidFill>
                <a:effectLst/>
                <a:latin typeface="Georgia" panose="02040502050405020303" pitchFamily="18" charset="0"/>
              </a:rPr>
              <a:t>access_ok</a:t>
            </a:r>
            <a:r>
              <a:rPr lang="en-US" b="0" i="1" dirty="0">
                <a:solidFill>
                  <a:srgbClr val="0000FF"/>
                </a:solidFill>
                <a:effectLst/>
                <a:latin typeface="Georgia" panose="02040502050405020303" pitchFamily="18" charset="0"/>
              </a:rPr>
              <a:t>()</a:t>
            </a:r>
            <a:r>
              <a:rPr lang="en-US" b="0" i="0" dirty="0">
                <a:solidFill>
                  <a:srgbClr val="333333"/>
                </a:solidFill>
                <a:effectLst/>
                <a:latin typeface="Georgia" panose="02040502050405020303" pitchFamily="18" charset="0"/>
              </a:rPr>
              <a:t> that is called on the address to ensure that the address is a user space address and not a kernel space address, and also check if it can be read or written. It is very critical for obvious security reason.</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The natural next question is why can't the kernel just complete this check and read from this address directly when needed instead of copying into its buffer?</a:t>
            </a:r>
            <a:endParaRPr lang="en-US" b="0" i="0" dirty="0">
              <a:solidFill>
                <a:srgbClr val="333333"/>
              </a:solidFill>
              <a:effectLst/>
              <a:latin typeface="Helvetica Neue Light"/>
            </a:endParaRPr>
          </a:p>
          <a:p>
            <a:pPr algn="just"/>
            <a:r>
              <a:rPr lang="en-US" b="0" i="0" dirty="0">
                <a:solidFill>
                  <a:srgbClr val="333333"/>
                </a:solidFill>
                <a:effectLst/>
                <a:latin typeface="Georgia" panose="02040502050405020303" pitchFamily="18" charset="0"/>
              </a:rPr>
              <a:t>What happens when there is a page fault when reading this address and the memory pointed is invalid. Usually, if we have a page fault inside the kernel the kernel will panic() and give up. It is definitely not a good idea to let a user-space process panic the kernel. So, if there is a page-fault during </a:t>
            </a:r>
            <a:r>
              <a:rPr lang="en-US" b="0" i="0" dirty="0" err="1">
                <a:solidFill>
                  <a:srgbClr val="333333"/>
                </a:solidFill>
                <a:effectLst/>
                <a:latin typeface="Georgia" panose="02040502050405020303" pitchFamily="18" charset="0"/>
              </a:rPr>
              <a:t>copy_from_user</a:t>
            </a:r>
            <a:r>
              <a:rPr lang="en-US" b="0" i="0" dirty="0">
                <a:solidFill>
                  <a:srgbClr val="333333"/>
                </a:solidFill>
                <a:effectLst/>
                <a:latin typeface="Georgia" panose="02040502050405020303" pitchFamily="18" charset="0"/>
              </a:rPr>
              <a:t> the kernel does not panic but nicely returns a error like -EFAULT to the user.</a:t>
            </a:r>
            <a:endParaRPr lang="en-US" b="0" i="0" dirty="0">
              <a:solidFill>
                <a:srgbClr val="333333"/>
              </a:solidFill>
              <a:effectLst/>
              <a:latin typeface="Helvetica Neue Light"/>
            </a:endParaRPr>
          </a:p>
          <a:p>
            <a:br>
              <a:rPr lang="en-US" dirty="0"/>
            </a:b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17</a:t>
            </a:fld>
            <a:endParaRPr lang="en-US"/>
          </a:p>
        </p:txBody>
      </p:sp>
    </p:spTree>
    <p:extLst>
      <p:ext uri="{BB962C8B-B14F-4D97-AF65-F5344CB8AC3E}">
        <p14:creationId xmlns:p14="http://schemas.microsoft.com/office/powerpoint/2010/main" val="62448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5E8C3-C69C-3347-A5A0-1449B30F5BA8}" type="slidenum">
              <a:rPr lang="en-US" smtClean="0"/>
              <a:pPr/>
              <a:t>18</a:t>
            </a:fld>
            <a:endParaRPr lang="en-US"/>
          </a:p>
        </p:txBody>
      </p:sp>
    </p:spTree>
    <p:extLst>
      <p:ext uri="{BB962C8B-B14F-4D97-AF65-F5344CB8AC3E}">
        <p14:creationId xmlns:p14="http://schemas.microsoft.com/office/powerpoint/2010/main" val="3434500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19</a:t>
            </a:fld>
            <a:endParaRPr lang="en-US"/>
          </a:p>
        </p:txBody>
      </p:sp>
    </p:spTree>
    <p:extLst>
      <p:ext uri="{BB962C8B-B14F-4D97-AF65-F5344CB8AC3E}">
        <p14:creationId xmlns:p14="http://schemas.microsoft.com/office/powerpoint/2010/main" val="396073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20</a:t>
            </a:fld>
            <a:endParaRPr lang="en-US"/>
          </a:p>
        </p:txBody>
      </p:sp>
    </p:spTree>
    <p:extLst>
      <p:ext uri="{BB962C8B-B14F-4D97-AF65-F5344CB8AC3E}">
        <p14:creationId xmlns:p14="http://schemas.microsoft.com/office/powerpoint/2010/main" val="107142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21</a:t>
            </a:fld>
            <a:endParaRPr lang="en-US"/>
          </a:p>
        </p:txBody>
      </p:sp>
    </p:spTree>
    <p:extLst>
      <p:ext uri="{BB962C8B-B14F-4D97-AF65-F5344CB8AC3E}">
        <p14:creationId xmlns:p14="http://schemas.microsoft.com/office/powerpoint/2010/main" val="4139761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Times New Roman" panose="02020603050405020304" pitchFamily="18" charset="0"/>
              </a:rPr>
              <a:t> And it can be really hard to tell which part of the base kernel caused the trouble. If the same device driver is an LKM, though, the base kernel is up and running before the device driver even gets loaded. If your system dies after the base kernel is up and running, it's an easy matter to track the problem down to the trouble-making device driver and just not load that device driver until you fix the problem.</a:t>
            </a: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22</a:t>
            </a:fld>
            <a:endParaRPr lang="en-US"/>
          </a:p>
        </p:txBody>
      </p:sp>
    </p:spTree>
    <p:extLst>
      <p:ext uri="{BB962C8B-B14F-4D97-AF65-F5344CB8AC3E}">
        <p14:creationId xmlns:p14="http://schemas.microsoft.com/office/powerpoint/2010/main" val="207809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AF25E8C3-C69C-3347-A5A0-1449B30F5BA8}" type="slidenum">
              <a:rPr lang="en-US" smtClean="0"/>
              <a:pPr/>
              <a:t>2</a:t>
            </a:fld>
            <a:endParaRPr lang="en-US"/>
          </a:p>
        </p:txBody>
      </p:sp>
    </p:spTree>
    <p:extLst>
      <p:ext uri="{BB962C8B-B14F-4D97-AF65-F5344CB8AC3E}">
        <p14:creationId xmlns:p14="http://schemas.microsoft.com/office/powerpoint/2010/main" val="106691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23</a:t>
            </a:fld>
            <a:endParaRPr lang="en-US"/>
          </a:p>
        </p:txBody>
      </p:sp>
    </p:spTree>
    <p:extLst>
      <p:ext uri="{BB962C8B-B14F-4D97-AF65-F5344CB8AC3E}">
        <p14:creationId xmlns:p14="http://schemas.microsoft.com/office/powerpoint/2010/main" val="2845505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24</a:t>
            </a:fld>
            <a:endParaRPr lang="en-US"/>
          </a:p>
        </p:txBody>
      </p:sp>
    </p:spTree>
    <p:extLst>
      <p:ext uri="{BB962C8B-B14F-4D97-AF65-F5344CB8AC3E}">
        <p14:creationId xmlns:p14="http://schemas.microsoft.com/office/powerpoint/2010/main" val="102983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AF25E8C3-C69C-3347-A5A0-1449B30F5BA8}" type="slidenum">
              <a:rPr lang="en-US" smtClean="0"/>
              <a:pPr/>
              <a:t>4</a:t>
            </a:fld>
            <a:endParaRPr lang="en-US"/>
          </a:p>
        </p:txBody>
      </p:sp>
    </p:spTree>
    <p:extLst>
      <p:ext uri="{BB962C8B-B14F-4D97-AF65-F5344CB8AC3E}">
        <p14:creationId xmlns:p14="http://schemas.microsoft.com/office/powerpoint/2010/main" val="393490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AF25E8C3-C69C-3347-A5A0-1449B30F5BA8}" type="slidenum">
              <a:rPr lang="en-US" smtClean="0"/>
              <a:pPr/>
              <a:t>6</a:t>
            </a:fld>
            <a:endParaRPr lang="en-US"/>
          </a:p>
        </p:txBody>
      </p:sp>
    </p:spTree>
    <p:extLst>
      <p:ext uri="{BB962C8B-B14F-4D97-AF65-F5344CB8AC3E}">
        <p14:creationId xmlns:p14="http://schemas.microsoft.com/office/powerpoint/2010/main" val="69775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p:cNvSpPr>
            <a:spLocks noGrp="1"/>
          </p:cNvSpPr>
          <p:nvPr>
            <p:ph type="sldNum" sz="quarter" idx="5"/>
          </p:nvPr>
        </p:nvSpPr>
        <p:spPr/>
        <p:txBody>
          <a:bodyPr/>
          <a:lstStyle/>
          <a:p>
            <a:fld id="{AF25E8C3-C69C-3347-A5A0-1449B30F5BA8}" type="slidenum">
              <a:rPr lang="en-US" smtClean="0"/>
              <a:pPr/>
              <a:t>8</a:t>
            </a:fld>
            <a:endParaRPr lang="en-US"/>
          </a:p>
        </p:txBody>
      </p:sp>
    </p:spTree>
    <p:extLst>
      <p:ext uri="{BB962C8B-B14F-4D97-AF65-F5344CB8AC3E}">
        <p14:creationId xmlns:p14="http://schemas.microsoft.com/office/powerpoint/2010/main" val="246392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5E8C3-C69C-3347-A5A0-1449B30F5BA8}" type="slidenum">
              <a:rPr lang="en-US" smtClean="0"/>
              <a:pPr/>
              <a:t>9</a:t>
            </a:fld>
            <a:endParaRPr lang="en-US"/>
          </a:p>
        </p:txBody>
      </p:sp>
    </p:spTree>
    <p:extLst>
      <p:ext uri="{BB962C8B-B14F-4D97-AF65-F5344CB8AC3E}">
        <p14:creationId xmlns:p14="http://schemas.microsoft.com/office/powerpoint/2010/main" val="146994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Emphasize mode bit</a:t>
            </a:r>
          </a:p>
        </p:txBody>
      </p:sp>
      <p:sp>
        <p:nvSpPr>
          <p:cNvPr id="4" name="Slide Number Placeholder 3"/>
          <p:cNvSpPr>
            <a:spLocks noGrp="1"/>
          </p:cNvSpPr>
          <p:nvPr>
            <p:ph type="sldNum" sz="quarter" idx="10"/>
          </p:nvPr>
        </p:nvSpPr>
        <p:spPr/>
        <p:txBody>
          <a:bodyPr/>
          <a:lstStyle/>
          <a:p>
            <a:fld id="{AF25E8C3-C69C-3347-A5A0-1449B30F5BA8}" type="slidenum">
              <a:rPr lang="en-US" smtClean="0"/>
              <a:pPr/>
              <a:t>10</a:t>
            </a:fld>
            <a:endParaRPr lang="en-US"/>
          </a:p>
        </p:txBody>
      </p:sp>
    </p:spTree>
    <p:extLst>
      <p:ext uri="{BB962C8B-B14F-4D97-AF65-F5344CB8AC3E}">
        <p14:creationId xmlns:p14="http://schemas.microsoft.com/office/powerpoint/2010/main" val="50306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11</a:t>
            </a:fld>
            <a:endParaRPr lang="en-US"/>
          </a:p>
        </p:txBody>
      </p:sp>
    </p:spTree>
    <p:extLst>
      <p:ext uri="{BB962C8B-B14F-4D97-AF65-F5344CB8AC3E}">
        <p14:creationId xmlns:p14="http://schemas.microsoft.com/office/powerpoint/2010/main" val="210842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AF25E8C3-C69C-3347-A5A0-1449B30F5BA8}" type="slidenum">
              <a:rPr lang="en-US" smtClean="0"/>
              <a:pPr/>
              <a:t>12</a:t>
            </a:fld>
            <a:endParaRPr lang="en-US"/>
          </a:p>
        </p:txBody>
      </p:sp>
    </p:spTree>
    <p:extLst>
      <p:ext uri="{BB962C8B-B14F-4D97-AF65-F5344CB8AC3E}">
        <p14:creationId xmlns:p14="http://schemas.microsoft.com/office/powerpoint/2010/main" val="416506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230AABE-2D28-D54D-BC2B-D9EB5A333E99}"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81877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06790-E8F0-434C-A516-3FD4E6CE4C1A}"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85182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CA6A8-4C23-D545-9FB0-9C9A23365B99}"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9392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05E14-2C19-C342-9F0C-593EE7A628BE}" type="datetime1">
              <a:rPr lang="en-US" smtClean="0"/>
              <a:t>9/4/2020</a:t>
            </a:fld>
            <a:endParaRPr lang="en-US"/>
          </a:p>
        </p:txBody>
      </p:sp>
      <p:sp>
        <p:nvSpPr>
          <p:cNvPr id="5" name="Footer Placeholder 4"/>
          <p:cNvSpPr>
            <a:spLocks noGrp="1"/>
          </p:cNvSpPr>
          <p:nvPr>
            <p:ph type="ftr" sz="quarter" idx="11"/>
          </p:nvPr>
        </p:nvSpPr>
        <p:spPr/>
        <p:txBody>
          <a:bodyPr/>
          <a:lstStyle/>
          <a:p>
            <a:r>
              <a:rPr lang="en-US"/>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86728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FC81FCE-85F1-5D41-9F0C-E77DEBFA7114}" type="datetime1">
              <a:rPr lang="en-US" smtClean="0"/>
              <a:t>9/4/2020</a:t>
            </a:fld>
            <a:endParaRPr lang="en-US"/>
          </a:p>
        </p:txBody>
      </p:sp>
      <p:sp>
        <p:nvSpPr>
          <p:cNvPr id="5" name="Footer Placeholder 4"/>
          <p:cNvSpPr>
            <a:spLocks noGrp="1"/>
          </p:cNvSpPr>
          <p:nvPr>
            <p:ph type="ftr" sz="quarter" idx="11"/>
          </p:nvPr>
        </p:nvSpPr>
        <p:spPr/>
        <p:txBody>
          <a:bodyPr/>
          <a:lstStyle/>
          <a:p>
            <a:r>
              <a:rPr lang="en-US"/>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81877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3030FF-6FCE-FA4C-83EA-AE4CEC423DDA}"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4564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882E4-D8BA-0348-A9F3-9AB285022D20}"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a:t>CSCI 3753 Fall 2018</a:t>
            </a:r>
          </a:p>
        </p:txBody>
      </p:sp>
      <p:sp>
        <p:nvSpPr>
          <p:cNvPr id="6" name="Slide Number Placeholder 5"/>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86728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948226-46DA-584A-9BE5-512CCF8F1A8F}"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a:t>CSCI 3753 Fall 2018</a:t>
            </a:r>
          </a:p>
        </p:txBody>
      </p:sp>
      <p:sp>
        <p:nvSpPr>
          <p:cNvPr id="7" name="Slide Number Placeholder 6"/>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8430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B80BEC-ABC3-0E42-B581-B0140CCACF87}" type="datetime1">
              <a:rPr lang="en-US" smtClean="0"/>
              <a:t>9/4/2020</a:t>
            </a:fld>
            <a:endParaRPr lang="en-US"/>
          </a:p>
        </p:txBody>
      </p:sp>
      <p:sp>
        <p:nvSpPr>
          <p:cNvPr id="8" name="Footer Placeholder 7"/>
          <p:cNvSpPr>
            <a:spLocks noGrp="1"/>
          </p:cNvSpPr>
          <p:nvPr>
            <p:ph type="ftr" sz="quarter" idx="11"/>
          </p:nvPr>
        </p:nvSpPr>
        <p:spPr/>
        <p:txBody>
          <a:bodyPr/>
          <a:lstStyle/>
          <a:p>
            <a:r>
              <a:rPr lang="en-US" dirty="0"/>
              <a:t>CSCI 3753 Fall 2018</a:t>
            </a:r>
          </a:p>
        </p:txBody>
      </p:sp>
      <p:sp>
        <p:nvSpPr>
          <p:cNvPr id="9" name="Slide Number Placeholder 8"/>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96490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F1DE3A-100D-3147-A2B7-143EC32E7942}" type="datetime1">
              <a:rPr lang="en-US" smtClean="0"/>
              <a:t>9/4/2020</a:t>
            </a:fld>
            <a:endParaRPr lang="en-US"/>
          </a:p>
        </p:txBody>
      </p:sp>
      <p:sp>
        <p:nvSpPr>
          <p:cNvPr id="4" name="Footer Placeholder 3"/>
          <p:cNvSpPr>
            <a:spLocks noGrp="1"/>
          </p:cNvSpPr>
          <p:nvPr>
            <p:ph type="ftr" sz="quarter" idx="11"/>
          </p:nvPr>
        </p:nvSpPr>
        <p:spPr/>
        <p:txBody>
          <a:bodyPr/>
          <a:lstStyle/>
          <a:p>
            <a:r>
              <a:rPr lang="en-US" dirty="0"/>
              <a:t>CSCI 3753 Fall 2018</a:t>
            </a:r>
          </a:p>
        </p:txBody>
      </p:sp>
      <p:sp>
        <p:nvSpPr>
          <p:cNvPr id="5" name="Slide Number Placeholder 4"/>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144655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1FB3E-E8F6-414B-A347-81F38CECB512}" type="datetime1">
              <a:rPr lang="en-US" smtClean="0"/>
              <a:t>9/4/2020</a:t>
            </a:fld>
            <a:endParaRPr lang="en-US"/>
          </a:p>
        </p:txBody>
      </p:sp>
      <p:sp>
        <p:nvSpPr>
          <p:cNvPr id="3" name="Footer Placeholder 2"/>
          <p:cNvSpPr>
            <a:spLocks noGrp="1"/>
          </p:cNvSpPr>
          <p:nvPr>
            <p:ph type="ftr" sz="quarter" idx="11"/>
          </p:nvPr>
        </p:nvSpPr>
        <p:spPr/>
        <p:txBody>
          <a:bodyPr/>
          <a:lstStyle/>
          <a:p>
            <a:r>
              <a:rPr lang="en-US" dirty="0"/>
              <a:t>CSCI 3753 Fall 2018</a:t>
            </a:r>
          </a:p>
        </p:txBody>
      </p:sp>
      <p:sp>
        <p:nvSpPr>
          <p:cNvPr id="4" name="Slide Number Placeholder 3"/>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65751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586185-BDAD-6B4E-85E1-6F85AD273C12}"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a:t>CSCI 3753 Fall 2018</a:t>
            </a:r>
          </a:p>
        </p:txBody>
      </p:sp>
      <p:sp>
        <p:nvSpPr>
          <p:cNvPr id="7" name="Slide Number Placeholder 6"/>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210952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0A7B02-0182-564F-8DE7-EB78E640DC69}"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a:t>CSCI 3753 Fall 2018</a:t>
            </a:r>
          </a:p>
        </p:txBody>
      </p:sp>
      <p:sp>
        <p:nvSpPr>
          <p:cNvPr id="7" name="Slide Number Placeholder 6"/>
          <p:cNvSpPr>
            <a:spLocks noGrp="1"/>
          </p:cNvSpPr>
          <p:nvPr>
            <p:ph type="sldNum" sz="quarter" idx="12"/>
          </p:nvPr>
        </p:nvSpPr>
        <p:spPr/>
        <p:txBody>
          <a:bodyPr/>
          <a:lstStyle/>
          <a:p>
            <a:fld id="{65404903-AE13-E248-9036-55F6353DE04D}" type="slidenum">
              <a:rPr lang="en-US" smtClean="0"/>
              <a:pPr/>
              <a:t>‹#›</a:t>
            </a:fld>
            <a:endParaRPr lang="en-US"/>
          </a:p>
        </p:txBody>
      </p:sp>
    </p:spTree>
    <p:extLst>
      <p:ext uri="{BB962C8B-B14F-4D97-AF65-F5344CB8AC3E}">
        <p14:creationId xmlns:p14="http://schemas.microsoft.com/office/powerpoint/2010/main" val="202723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010609B-C3ED-AE45-A7C7-2766425BDE1C}" type="datetime1">
              <a:rPr lang="en-US" smtClean="0"/>
              <a:t>9/4/2020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CSCI 3753 Fall 2018</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404903-AE13-E248-9036-55F6353DE04D}" type="slidenum">
              <a:rPr lang="en-US" smtClean="0"/>
              <a:pPr/>
              <a:t>‹#›</a:t>
            </a:fld>
            <a:endParaRPr lang="en-US"/>
          </a:p>
        </p:txBody>
      </p:sp>
      <p:cxnSp>
        <p:nvCxnSpPr>
          <p:cNvPr id="7" name="Straight Connector 6"/>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descr="Boulder FL master.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7200" y="6172200"/>
            <a:ext cx="2133600" cy="431030"/>
          </a:xfrm>
          <a:prstGeom prst="rect">
            <a:avLst/>
          </a:prstGeom>
        </p:spPr>
      </p:pic>
    </p:spTree>
    <p:extLst>
      <p:ext uri="{BB962C8B-B14F-4D97-AF65-F5344CB8AC3E}">
        <p14:creationId xmlns:p14="http://schemas.microsoft.com/office/powerpoint/2010/main" val="1311895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12837D-1B5D-5B40-B76E-E47D4E4E5EFA}" type="datetime1">
              <a:rPr lang="en-US" smtClean="0"/>
              <a:t>9/4/2020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CSCI 3753 Fall 2018</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404903-AE13-E248-9036-55F6353DE04D}" type="slidenum">
              <a:rPr lang="en-US" smtClean="0"/>
              <a:pPr/>
              <a:t>‹#›</a:t>
            </a:fld>
            <a:endParaRPr lang="en-US"/>
          </a:p>
        </p:txBody>
      </p:sp>
      <p:cxnSp>
        <p:nvCxnSpPr>
          <p:cNvPr id="7" name="Straight Connector 6"/>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descr="Boulder FL mast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172200"/>
            <a:ext cx="2133600" cy="431030"/>
          </a:xfrm>
          <a:prstGeom prst="rect">
            <a:avLst/>
          </a:prstGeom>
        </p:spPr>
      </p:pic>
    </p:spTree>
    <p:extLst>
      <p:ext uri="{BB962C8B-B14F-4D97-AF65-F5344CB8AC3E}">
        <p14:creationId xmlns:p14="http://schemas.microsoft.com/office/powerpoint/2010/main" val="1311895840"/>
      </p:ext>
    </p:extLst>
  </p:cSld>
  <p:clrMap bg1="lt1" tx1="dk1" bg2="lt2" tx2="dk2" accent1="accent1" accent2="accent2" accent3="accent3" accent4="accent4" accent5="accent5" accent6="accent6" hlink="hlink" folHlink="folHlink"/>
  <p:sldLayoutIdLst>
    <p:sldLayoutId id="2147483674" r:id="rId1"/>
    <p:sldLayoutId id="2147483673" r:id="rId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uboulder.zoom.us/j/3101164220" TargetMode="External"/><Relationship Id="rId2" Type="http://schemas.openxmlformats.org/officeDocument/2006/relationships/hyperlink" Target="mailto:osclass@colorado.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sel.cs.colorado.edu/cser_cs_vm.html" TargetMode="External"/><Relationship Id="rId2" Type="http://schemas.openxmlformats.org/officeDocument/2006/relationships/hyperlink" Target="https://csel.cs.colorado.edu/cser_vmwa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vsphere.int.colorado.edu/ui" TargetMode="External"/><Relationship Id="rId2" Type="http://schemas.openxmlformats.org/officeDocument/2006/relationships/hyperlink" Target="https://oit.colorado.edu/services/network-internet-services/vpn/help/cisco-vpn" TargetMode="External"/><Relationship Id="rId1" Type="http://schemas.openxmlformats.org/officeDocument/2006/relationships/slideLayout" Target="../slideLayouts/slideLayout2.xml"/><Relationship Id="rId4" Type="http://schemas.openxmlformats.org/officeDocument/2006/relationships/hyperlink" Target="https://canvas.colorado.edu/courses/64423/pages/cloud-vm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0" y="2338340"/>
            <a:ext cx="8298180" cy="1194897"/>
          </a:xfrm>
        </p:spPr>
        <p:txBody>
          <a:bodyPr>
            <a:normAutofit/>
          </a:bodyPr>
          <a:lstStyle/>
          <a:p>
            <a:r>
              <a:rPr lang="en-US" sz="3883" b="1" dirty="0">
                <a:solidFill>
                  <a:srgbClr val="002060"/>
                </a:solidFill>
                <a:latin typeface="Calibri" panose="020F0502020204030204" pitchFamily="34" charset="0"/>
                <a:ea typeface="Times New Roman" charset="0"/>
                <a:cs typeface="Calibri" panose="020F0502020204030204" pitchFamily="34" charset="0"/>
              </a:rPr>
              <a:t>CSCI-3753: Operating Systems</a:t>
            </a:r>
            <a:br>
              <a:rPr lang="en-US" sz="3883" b="1" dirty="0">
                <a:solidFill>
                  <a:srgbClr val="002060"/>
                </a:solidFill>
                <a:latin typeface="Calibri" panose="020F0502020204030204" pitchFamily="34" charset="0"/>
                <a:ea typeface="Times New Roman" charset="0"/>
                <a:cs typeface="Calibri" panose="020F0502020204030204" pitchFamily="34" charset="0"/>
              </a:rPr>
            </a:br>
            <a:r>
              <a:rPr lang="en-US" sz="3883" b="1" dirty="0">
                <a:solidFill>
                  <a:srgbClr val="002060"/>
                </a:solidFill>
                <a:latin typeface="Calibri" panose="020F0502020204030204" pitchFamily="34" charset="0"/>
                <a:ea typeface="Times New Roman" charset="0"/>
                <a:cs typeface="Calibri" panose="020F0502020204030204" pitchFamily="34" charset="0"/>
              </a:rPr>
              <a:t>Fall 2020</a:t>
            </a:r>
          </a:p>
        </p:txBody>
      </p:sp>
      <p:sp>
        <p:nvSpPr>
          <p:cNvPr id="3" name="Subtitle 2"/>
          <p:cNvSpPr>
            <a:spLocks noGrp="1"/>
          </p:cNvSpPr>
          <p:nvPr>
            <p:ph type="subTitle" idx="1"/>
          </p:nvPr>
        </p:nvSpPr>
        <p:spPr>
          <a:xfrm>
            <a:off x="1465730" y="4168588"/>
            <a:ext cx="6212541" cy="1701053"/>
          </a:xfrm>
          <a:prstGeom prst="rect">
            <a:avLst/>
          </a:prstGeom>
        </p:spPr>
        <p:txBody>
          <a:bodyPr vert="horz" lIns="91440" tIns="45720" rIns="91440" bIns="45720" rtlCol="0" anchor="t">
            <a:normAutofit fontScale="92500" lnSpcReduction="10000"/>
          </a:bodyPr>
          <a:lstStyle/>
          <a:p>
            <a:endParaRPr lang="en-US" sz="2330" b="1" dirty="0">
              <a:solidFill>
                <a:srgbClr val="002060"/>
              </a:solidFill>
              <a:latin typeface="Calibri" panose="020F0502020204030204" pitchFamily="34" charset="0"/>
              <a:ea typeface="Times New Roman" charset="0"/>
              <a:cs typeface="Calibri" panose="020F0502020204030204" pitchFamily="34" charset="0"/>
            </a:endParaRPr>
          </a:p>
          <a:p>
            <a:r>
              <a:rPr lang="en-US" sz="2300" b="1" dirty="0" err="1">
                <a:solidFill>
                  <a:srgbClr val="002060"/>
                </a:solidFill>
                <a:latin typeface="Calibri"/>
                <a:ea typeface="Times New Roman" charset="0"/>
                <a:cs typeface="Calibri"/>
              </a:rPr>
              <a:t>Biljith</a:t>
            </a:r>
            <a:r>
              <a:rPr lang="en-US" sz="2300" b="1" dirty="0">
                <a:solidFill>
                  <a:srgbClr val="002060"/>
                </a:solidFill>
                <a:latin typeface="Calibri"/>
                <a:ea typeface="Times New Roman" charset="0"/>
                <a:cs typeface="Calibri"/>
              </a:rPr>
              <a:t> </a:t>
            </a:r>
            <a:r>
              <a:rPr lang="en-US" sz="2300" b="1" dirty="0" err="1">
                <a:solidFill>
                  <a:srgbClr val="002060"/>
                </a:solidFill>
                <a:latin typeface="Calibri"/>
                <a:ea typeface="Times New Roman" charset="0"/>
                <a:cs typeface="Calibri"/>
              </a:rPr>
              <a:t>Thadichi</a:t>
            </a:r>
            <a:endParaRPr lang="en-US" sz="1747" b="1" dirty="0" err="1">
              <a:solidFill>
                <a:srgbClr val="002060"/>
              </a:solidFill>
              <a:latin typeface="Calibri" panose="020F0502020204030204" pitchFamily="34" charset="0"/>
              <a:ea typeface="Times New Roman" charset="0"/>
              <a:cs typeface="Calibri" panose="020F0502020204030204" pitchFamily="34" charset="0"/>
            </a:endParaRPr>
          </a:p>
          <a:p>
            <a:r>
              <a:rPr lang="en-US" sz="1747" b="1" dirty="0">
                <a:solidFill>
                  <a:srgbClr val="002060"/>
                </a:solidFill>
                <a:latin typeface="Calibri" panose="020F0502020204030204" pitchFamily="34" charset="0"/>
                <a:ea typeface="Times New Roman" charset="0"/>
                <a:cs typeface="Calibri" panose="020F0502020204030204" pitchFamily="34" charset="0"/>
              </a:rPr>
              <a:t>Department of Computer Science </a:t>
            </a:r>
          </a:p>
          <a:p>
            <a:r>
              <a:rPr lang="en-US" sz="1747" b="1" dirty="0">
                <a:solidFill>
                  <a:srgbClr val="002060"/>
                </a:solidFill>
                <a:latin typeface="Calibri" panose="020F0502020204030204" pitchFamily="34" charset="0"/>
                <a:ea typeface="Times New Roman" charset="0"/>
                <a:cs typeface="Calibri" panose="020F0502020204030204" pitchFamily="34" charset="0"/>
              </a:rPr>
              <a:t>University of Colorado Boulder</a:t>
            </a:r>
          </a:p>
          <a:p>
            <a:r>
              <a:rPr lang="en-US" sz="1747" b="1" dirty="0">
                <a:solidFill>
                  <a:srgbClr val="002060"/>
                </a:solidFill>
                <a:latin typeface="Calibri" panose="020F0502020204030204" pitchFamily="34" charset="0"/>
                <a:ea typeface="Times New Roman" charset="0"/>
                <a:cs typeface="Calibri" panose="020F0502020204030204" pitchFamily="34" charset="0"/>
              </a:rPr>
              <a:t>Slides based on presentation by Anh Nguyen and Erika </a:t>
            </a:r>
            <a:r>
              <a:rPr lang="en-US" sz="1747" b="1" dirty="0" err="1">
                <a:solidFill>
                  <a:srgbClr val="002060"/>
                </a:solidFill>
                <a:latin typeface="Calibri" panose="020F0502020204030204" pitchFamily="34" charset="0"/>
                <a:ea typeface="Times New Roman" charset="0"/>
                <a:cs typeface="Calibri" panose="020F0502020204030204" pitchFamily="34" charset="0"/>
              </a:rPr>
              <a:t>Hunhoff</a:t>
            </a:r>
            <a:r>
              <a:rPr lang="en-US" sz="1747" b="1" dirty="0">
                <a:solidFill>
                  <a:srgbClr val="002060"/>
                </a:solidFill>
                <a:latin typeface="Calibri" panose="020F0502020204030204" pitchFamily="34" charset="0"/>
                <a:ea typeface="Times New Roman" charset="0"/>
                <a:cs typeface="Calibri" panose="020F0502020204030204" pitchFamily="34" charset="0"/>
              </a:rPr>
              <a:t> </a:t>
            </a:r>
          </a:p>
          <a:p>
            <a:endParaRPr lang="en-US" sz="2330" b="1" dirty="0">
              <a:solidFill>
                <a:srgbClr val="002060"/>
              </a:solidFill>
              <a:latin typeface="Times New Roman" charset="0"/>
              <a:ea typeface="Times New Roman" charset="0"/>
              <a:cs typeface="Times New Roman"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82" y="358174"/>
            <a:ext cx="1567905" cy="1146810"/>
          </a:xfrm>
          <a:prstGeom prst="rect">
            <a:avLst/>
          </a:prstGeom>
        </p:spPr>
      </p:pic>
    </p:spTree>
    <p:extLst>
      <p:ext uri="{BB962C8B-B14F-4D97-AF65-F5344CB8AC3E}">
        <p14:creationId xmlns:p14="http://schemas.microsoft.com/office/powerpoint/2010/main" val="47214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Executing a System Call</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pPr marL="457200" indent="-457200">
              <a:buFont typeface="+mj-lt"/>
              <a:buAutoNum type="arabicPeriod"/>
            </a:pPr>
            <a:r>
              <a:rPr lang="en-US" sz="2800" dirty="0"/>
              <a:t>A user space program invokes the </a:t>
            </a:r>
            <a:r>
              <a:rPr lang="en-US" sz="2800" dirty="0" err="1"/>
              <a:t>syscall</a:t>
            </a:r>
            <a:r>
              <a:rPr lang="en-US" sz="2800" dirty="0"/>
              <a:t> </a:t>
            </a:r>
          </a:p>
          <a:p>
            <a:pPr marL="457200" indent="-457200">
              <a:buFont typeface="+mj-lt"/>
              <a:buAutoNum type="arabicPeriod"/>
            </a:pPr>
            <a:r>
              <a:rPr lang="en-US" sz="2800" dirty="0"/>
              <a:t>A (typically) software interrupt called a trap is triggered (INT) </a:t>
            </a:r>
          </a:p>
          <a:p>
            <a:pPr marL="457200" indent="-457200">
              <a:buFont typeface="+mj-lt"/>
              <a:buAutoNum type="arabicPeriod"/>
            </a:pPr>
            <a:r>
              <a:rPr lang="en-US" sz="2800" dirty="0"/>
              <a:t>Mode bit is flipped from user to kernel (1 to 0) </a:t>
            </a:r>
          </a:p>
          <a:p>
            <a:pPr marL="457200" indent="-457200">
              <a:buFont typeface="+mj-lt"/>
              <a:buAutoNum type="arabicPeriod"/>
            </a:pPr>
            <a:r>
              <a:rPr lang="en-US" sz="2800" dirty="0"/>
              <a:t>The interrupt tells the kernel which </a:t>
            </a:r>
            <a:r>
              <a:rPr lang="en-US" sz="2800" dirty="0" err="1"/>
              <a:t>syscall</a:t>
            </a:r>
            <a:r>
              <a:rPr lang="en-US" sz="2800" dirty="0"/>
              <a:t> was called </a:t>
            </a:r>
          </a:p>
          <a:p>
            <a:pPr marL="800100" lvl="1" indent="-457200">
              <a:buFont typeface="+mj-lt"/>
              <a:buAutoNum type="arabicPeriod"/>
            </a:pPr>
            <a:r>
              <a:rPr lang="en-US" sz="2500" dirty="0"/>
              <a:t>Requisite data may be passed in </a:t>
            </a:r>
          </a:p>
          <a:p>
            <a:pPr marL="800100" lvl="1" indent="-457200">
              <a:buFont typeface="+mj-lt"/>
              <a:buAutoNum type="arabicPeriod"/>
            </a:pPr>
            <a:r>
              <a:rPr lang="en-US" sz="2500" dirty="0"/>
              <a:t>The kernel verifies if all parameters are legal before executing the system call </a:t>
            </a:r>
          </a:p>
          <a:p>
            <a:pPr marL="457200" indent="-457200">
              <a:buFont typeface="+mj-lt"/>
              <a:buAutoNum type="arabicPeriod"/>
            </a:pPr>
            <a:r>
              <a:rPr lang="en-US" sz="2800" dirty="0"/>
              <a:t>After execution, mode bit flips and user program resumes </a:t>
            </a:r>
          </a:p>
          <a:p>
            <a:endParaRPr lang="en-US" sz="2800" b="1" dirty="0">
              <a:solidFill>
                <a:srgbClr val="FF0000"/>
              </a:solidFill>
            </a:endParaRP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10</a:t>
            </a:fld>
            <a:endParaRPr lang="en-US"/>
          </a:p>
        </p:txBody>
      </p:sp>
    </p:spTree>
    <p:extLst>
      <p:ext uri="{BB962C8B-B14F-4D97-AF65-F5344CB8AC3E}">
        <p14:creationId xmlns:p14="http://schemas.microsoft.com/office/powerpoint/2010/main" val="101105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Adding a System Call </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pPr marL="514350" indent="-514350">
              <a:buFont typeface="+mj-lt"/>
              <a:buAutoNum type="arabicPeriod"/>
            </a:pPr>
            <a:r>
              <a:rPr lang="en-US" sz="2800" dirty="0"/>
              <a:t>Write the system call source code </a:t>
            </a:r>
          </a:p>
          <a:p>
            <a:pPr marL="0" indent="0" algn="ctr">
              <a:buNone/>
            </a:pPr>
            <a:r>
              <a:rPr lang="en-US" sz="2800" dirty="0">
                <a:solidFill>
                  <a:srgbClr val="0070C0"/>
                </a:solidFill>
              </a:rPr>
              <a:t>arch/x86/kernel/</a:t>
            </a:r>
            <a:r>
              <a:rPr lang="en-US" sz="2800" dirty="0" err="1">
                <a:solidFill>
                  <a:srgbClr val="0070C0"/>
                </a:solidFill>
              </a:rPr>
              <a:t>newSysCall.c</a:t>
            </a:r>
            <a:r>
              <a:rPr lang="en-US" sz="2800" dirty="0">
                <a:solidFill>
                  <a:srgbClr val="0070C0"/>
                </a:solidFill>
              </a:rPr>
              <a:t> </a:t>
            </a:r>
          </a:p>
          <a:p>
            <a:pPr marL="514350" indent="-514350">
              <a:buFont typeface="+mj-lt"/>
              <a:buAutoNum type="arabicPeriod" startAt="2"/>
            </a:pPr>
            <a:r>
              <a:rPr lang="en-US" sz="2800" dirty="0"/>
              <a:t>Add the </a:t>
            </a:r>
            <a:r>
              <a:rPr lang="en-US" sz="2800" dirty="0" err="1"/>
              <a:t>syscall</a:t>
            </a:r>
            <a:r>
              <a:rPr lang="en-US" sz="2800" dirty="0"/>
              <a:t> prototype to the </a:t>
            </a:r>
            <a:r>
              <a:rPr lang="en-US" sz="2800" dirty="0" err="1"/>
              <a:t>syscalls</a:t>
            </a:r>
            <a:r>
              <a:rPr lang="en-US" sz="2800" dirty="0"/>
              <a:t> header file</a:t>
            </a:r>
          </a:p>
          <a:p>
            <a:pPr marL="0" indent="0" algn="ctr">
              <a:buNone/>
            </a:pPr>
            <a:r>
              <a:rPr lang="en-US" sz="2800" dirty="0">
                <a:solidFill>
                  <a:srgbClr val="0070C0"/>
                </a:solidFill>
              </a:rPr>
              <a:t>include/</a:t>
            </a:r>
            <a:r>
              <a:rPr lang="en-US" sz="2800" dirty="0" err="1">
                <a:solidFill>
                  <a:srgbClr val="0070C0"/>
                </a:solidFill>
              </a:rPr>
              <a:t>linux</a:t>
            </a:r>
            <a:r>
              <a:rPr lang="en-US" sz="2800" dirty="0">
                <a:solidFill>
                  <a:srgbClr val="0070C0"/>
                </a:solidFill>
              </a:rPr>
              <a:t>/</a:t>
            </a:r>
            <a:r>
              <a:rPr lang="en-US" sz="2800" dirty="0" err="1">
                <a:solidFill>
                  <a:srgbClr val="0070C0"/>
                </a:solidFill>
              </a:rPr>
              <a:t>syscalls.h</a:t>
            </a:r>
            <a:r>
              <a:rPr lang="en-US" sz="2800" dirty="0">
                <a:solidFill>
                  <a:srgbClr val="0070C0"/>
                </a:solidFill>
              </a:rPr>
              <a:t> </a:t>
            </a:r>
          </a:p>
          <a:p>
            <a:pPr marL="514350" indent="-514350">
              <a:buFont typeface="+mj-lt"/>
              <a:buAutoNum type="arabicPeriod" startAt="3"/>
            </a:pPr>
            <a:r>
              <a:rPr lang="en-US" sz="2800" dirty="0"/>
              <a:t>Add the new </a:t>
            </a:r>
            <a:r>
              <a:rPr lang="en-US" sz="2800" dirty="0" err="1"/>
              <a:t>syscall</a:t>
            </a:r>
            <a:r>
              <a:rPr lang="en-US" sz="2800" dirty="0"/>
              <a:t> to the </a:t>
            </a:r>
            <a:r>
              <a:rPr lang="en-US" sz="2800" dirty="0" err="1"/>
              <a:t>Makefile</a:t>
            </a:r>
            <a:r>
              <a:rPr lang="en-US" sz="2800" dirty="0"/>
              <a:t> </a:t>
            </a:r>
          </a:p>
          <a:p>
            <a:pPr marL="0" indent="0" algn="ctr">
              <a:buNone/>
            </a:pPr>
            <a:r>
              <a:rPr lang="en-US" sz="2800" dirty="0">
                <a:solidFill>
                  <a:srgbClr val="0070C0"/>
                </a:solidFill>
              </a:rPr>
              <a:t>arch/x86/kernel/</a:t>
            </a:r>
            <a:r>
              <a:rPr lang="en-US" sz="2800" dirty="0" err="1">
                <a:solidFill>
                  <a:srgbClr val="0070C0"/>
                </a:solidFill>
              </a:rPr>
              <a:t>Makefile</a:t>
            </a:r>
            <a:r>
              <a:rPr lang="en-US" sz="2800" dirty="0">
                <a:solidFill>
                  <a:srgbClr val="0070C0"/>
                </a:solidFill>
              </a:rPr>
              <a:t> </a:t>
            </a:r>
          </a:p>
          <a:p>
            <a:pPr marL="514350" indent="-514350">
              <a:buFont typeface="+mj-lt"/>
              <a:buAutoNum type="arabicPeriod" startAt="4"/>
            </a:pPr>
            <a:r>
              <a:rPr lang="en-US" sz="2800" dirty="0"/>
              <a:t>Add the </a:t>
            </a:r>
            <a:r>
              <a:rPr lang="en-US" sz="2800" dirty="0" err="1"/>
              <a:t>syscall</a:t>
            </a:r>
            <a:r>
              <a:rPr lang="en-US" sz="2800" dirty="0"/>
              <a:t> to the </a:t>
            </a:r>
            <a:r>
              <a:rPr lang="en-US" sz="2800" dirty="0" err="1"/>
              <a:t>syscalls</a:t>
            </a:r>
            <a:r>
              <a:rPr lang="en-US" sz="2800" dirty="0"/>
              <a:t> table </a:t>
            </a:r>
          </a:p>
          <a:p>
            <a:pPr marL="0" indent="0" algn="ctr">
              <a:buNone/>
            </a:pPr>
            <a:r>
              <a:rPr lang="en-US" sz="2800" dirty="0">
                <a:solidFill>
                  <a:srgbClr val="0070C0"/>
                </a:solidFill>
              </a:rPr>
              <a:t>arch/x86/entry/</a:t>
            </a:r>
            <a:r>
              <a:rPr lang="en-US" sz="2800" dirty="0" err="1">
                <a:solidFill>
                  <a:srgbClr val="0070C0"/>
                </a:solidFill>
              </a:rPr>
              <a:t>syscalls</a:t>
            </a:r>
            <a:r>
              <a:rPr lang="en-US" sz="2800" dirty="0">
                <a:solidFill>
                  <a:srgbClr val="0070C0"/>
                </a:solidFill>
              </a:rPr>
              <a:t>/syscall_64.tbl </a:t>
            </a:r>
          </a:p>
          <a:p>
            <a:pPr marL="514350" indent="-514350">
              <a:buFont typeface="+mj-lt"/>
              <a:buAutoNum type="arabicPeriod"/>
            </a:pPr>
            <a:endParaRPr lang="en-US" sz="2800" b="1" dirty="0">
              <a:solidFill>
                <a:srgbClr val="FF0000"/>
              </a:solidFill>
            </a:endParaRP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11</a:t>
            </a:fld>
            <a:endParaRPr lang="en-US"/>
          </a:p>
        </p:txBody>
      </p:sp>
    </p:spTree>
    <p:extLst>
      <p:ext uri="{BB962C8B-B14F-4D97-AF65-F5344CB8AC3E}">
        <p14:creationId xmlns:p14="http://schemas.microsoft.com/office/powerpoint/2010/main" val="8739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Compiling the Kernel </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lnSpcReduction="10000"/>
          </a:bodyPr>
          <a:lstStyle/>
          <a:p>
            <a:pPr marL="514350" indent="-514350">
              <a:buFont typeface="+mj-lt"/>
              <a:buAutoNum type="arabicPeriod"/>
            </a:pPr>
            <a:r>
              <a:rPr lang="en-US" sz="2800" dirty="0"/>
              <a:t>Source the kernel </a:t>
            </a:r>
          </a:p>
          <a:p>
            <a:pPr marL="0" indent="0" algn="ctr">
              <a:buNone/>
            </a:pPr>
            <a:r>
              <a:rPr lang="en-US" sz="2800" dirty="0" err="1">
                <a:solidFill>
                  <a:srgbClr val="0070C0"/>
                </a:solidFill>
              </a:rPr>
              <a:t>sudo</a:t>
            </a:r>
            <a:r>
              <a:rPr lang="en-US" sz="2800" dirty="0">
                <a:solidFill>
                  <a:srgbClr val="0070C0"/>
                </a:solidFill>
              </a:rPr>
              <a:t> apt-get source linux-source-4.15.0 </a:t>
            </a:r>
          </a:p>
          <a:p>
            <a:pPr marL="514350" indent="-514350">
              <a:buFont typeface="+mj-lt"/>
              <a:buAutoNum type="arabicPeriod" startAt="2"/>
            </a:pPr>
            <a:r>
              <a:rPr lang="en-US" sz="2800" dirty="0"/>
              <a:t>Create a </a:t>
            </a:r>
            <a:r>
              <a:rPr lang="en-US" sz="2800" dirty="0" err="1"/>
              <a:t>config</a:t>
            </a:r>
            <a:r>
              <a:rPr lang="en-US" sz="2800" dirty="0"/>
              <a:t> file and setup a name to append to the release</a:t>
            </a:r>
          </a:p>
          <a:p>
            <a:pPr marL="0" indent="0" algn="ctr">
              <a:buNone/>
            </a:pPr>
            <a:r>
              <a:rPr lang="en-US" sz="2800" dirty="0" err="1">
                <a:solidFill>
                  <a:srgbClr val="0070C0"/>
                </a:solidFill>
              </a:rPr>
              <a:t>sudo</a:t>
            </a:r>
            <a:r>
              <a:rPr lang="en-US" sz="2800" dirty="0">
                <a:solidFill>
                  <a:srgbClr val="0070C0"/>
                </a:solidFill>
              </a:rPr>
              <a:t> </a:t>
            </a:r>
            <a:r>
              <a:rPr lang="en-US" sz="2800" dirty="0" err="1">
                <a:solidFill>
                  <a:srgbClr val="0070C0"/>
                </a:solidFill>
              </a:rPr>
              <a:t>cp</a:t>
            </a:r>
            <a:r>
              <a:rPr lang="en-US" sz="2800" dirty="0">
                <a:solidFill>
                  <a:srgbClr val="0070C0"/>
                </a:solidFill>
              </a:rPr>
              <a:t> /boot/</a:t>
            </a:r>
            <a:r>
              <a:rPr lang="en-US" sz="2800" dirty="0" err="1">
                <a:solidFill>
                  <a:srgbClr val="0070C0"/>
                </a:solidFill>
              </a:rPr>
              <a:t>config</a:t>
            </a:r>
            <a:r>
              <a:rPr lang="en-US" sz="2800" dirty="0">
                <a:solidFill>
                  <a:srgbClr val="0070C0"/>
                </a:solidFill>
              </a:rPr>
              <a:t>-$(</a:t>
            </a:r>
            <a:r>
              <a:rPr lang="en-US" sz="2800" dirty="0" err="1">
                <a:solidFill>
                  <a:srgbClr val="0070C0"/>
                </a:solidFill>
              </a:rPr>
              <a:t>uname</a:t>
            </a:r>
            <a:r>
              <a:rPr lang="en-US" sz="2800" dirty="0">
                <a:solidFill>
                  <a:srgbClr val="0070C0"/>
                </a:solidFill>
              </a:rPr>
              <a:t> -r) .</a:t>
            </a:r>
            <a:r>
              <a:rPr lang="en-US" sz="2800" dirty="0" err="1">
                <a:solidFill>
                  <a:srgbClr val="0070C0"/>
                </a:solidFill>
              </a:rPr>
              <a:t>config</a:t>
            </a:r>
            <a:r>
              <a:rPr lang="en-US" sz="2800" dirty="0">
                <a:solidFill>
                  <a:srgbClr val="0070C0"/>
                </a:solidFill>
              </a:rPr>
              <a:t> </a:t>
            </a:r>
          </a:p>
          <a:p>
            <a:pPr marL="514350" indent="-514350">
              <a:buFont typeface="+mj-lt"/>
              <a:buAutoNum type="arabicPeriod" startAt="3"/>
            </a:pPr>
            <a:r>
              <a:rPr lang="en-US" sz="2800" dirty="0"/>
              <a:t>Make </a:t>
            </a:r>
          </a:p>
          <a:p>
            <a:pPr marL="0" indent="0" algn="ctr">
              <a:buNone/>
            </a:pPr>
            <a:r>
              <a:rPr lang="en-US" sz="2800" dirty="0" err="1">
                <a:solidFill>
                  <a:srgbClr val="0070C0"/>
                </a:solidFill>
              </a:rPr>
              <a:t>sudo</a:t>
            </a:r>
            <a:r>
              <a:rPr lang="en-US" sz="2800" dirty="0">
                <a:solidFill>
                  <a:srgbClr val="0070C0"/>
                </a:solidFill>
              </a:rPr>
              <a:t> make -j2 CC="</a:t>
            </a:r>
            <a:r>
              <a:rPr lang="en-US" sz="2800" dirty="0" err="1">
                <a:solidFill>
                  <a:srgbClr val="0070C0"/>
                </a:solidFill>
              </a:rPr>
              <a:t>ccache</a:t>
            </a:r>
            <a:r>
              <a:rPr lang="en-US" sz="2800" dirty="0">
                <a:solidFill>
                  <a:srgbClr val="0070C0"/>
                </a:solidFill>
              </a:rPr>
              <a:t> </a:t>
            </a:r>
            <a:r>
              <a:rPr lang="en-US" sz="2800" dirty="0" err="1">
                <a:solidFill>
                  <a:srgbClr val="0070C0"/>
                </a:solidFill>
              </a:rPr>
              <a:t>gcc</a:t>
            </a:r>
            <a:r>
              <a:rPr lang="en-US" sz="2800" dirty="0">
                <a:solidFill>
                  <a:srgbClr val="0070C0"/>
                </a:solidFill>
              </a:rPr>
              <a:t>" </a:t>
            </a:r>
          </a:p>
          <a:p>
            <a:pPr marL="0" indent="0" algn="ctr">
              <a:buNone/>
            </a:pPr>
            <a:r>
              <a:rPr lang="en-US" sz="2800" dirty="0" err="1">
                <a:solidFill>
                  <a:srgbClr val="0070C0"/>
                </a:solidFill>
              </a:rPr>
              <a:t>sudo</a:t>
            </a:r>
            <a:r>
              <a:rPr lang="en-US" sz="2800" dirty="0">
                <a:solidFill>
                  <a:srgbClr val="0070C0"/>
                </a:solidFill>
              </a:rPr>
              <a:t> make -j2 </a:t>
            </a:r>
            <a:r>
              <a:rPr lang="en-US" sz="2800" dirty="0" err="1">
                <a:solidFill>
                  <a:srgbClr val="0070C0"/>
                </a:solidFill>
              </a:rPr>
              <a:t>modules_install</a:t>
            </a:r>
            <a:r>
              <a:rPr lang="en-US" sz="2800" dirty="0">
                <a:solidFill>
                  <a:srgbClr val="0070C0"/>
                </a:solidFill>
              </a:rPr>
              <a:t> </a:t>
            </a:r>
          </a:p>
          <a:p>
            <a:pPr marL="0" indent="0" algn="ctr">
              <a:buNone/>
            </a:pPr>
            <a:r>
              <a:rPr lang="en-US" sz="2800" dirty="0" err="1">
                <a:solidFill>
                  <a:srgbClr val="0070C0"/>
                </a:solidFill>
              </a:rPr>
              <a:t>sudo</a:t>
            </a:r>
            <a:r>
              <a:rPr lang="en-US" sz="2800" dirty="0">
                <a:solidFill>
                  <a:srgbClr val="0070C0"/>
                </a:solidFill>
              </a:rPr>
              <a:t> make -j2 install </a:t>
            </a:r>
          </a:p>
          <a:p>
            <a:pPr marL="0" indent="0" algn="ctr">
              <a:buNone/>
            </a:pPr>
            <a:r>
              <a:rPr lang="en-US" sz="2800" dirty="0"/>
              <a:t> </a:t>
            </a:r>
          </a:p>
          <a:p>
            <a:pPr marL="514350" indent="-514350">
              <a:buFont typeface="+mj-lt"/>
              <a:buAutoNum type="arabicPeriod" startAt="4"/>
            </a:pPr>
            <a:r>
              <a:rPr lang="en-US" sz="2800" dirty="0"/>
              <a:t>Reboot </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12</a:t>
            </a:fld>
            <a:endParaRPr lang="en-US"/>
          </a:p>
        </p:txBody>
      </p:sp>
    </p:spTree>
    <p:extLst>
      <p:ext uri="{BB962C8B-B14F-4D97-AF65-F5344CB8AC3E}">
        <p14:creationId xmlns:p14="http://schemas.microsoft.com/office/powerpoint/2010/main" val="28945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Some useful Kernel APIs</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pPr marL="514350" indent="-514350">
              <a:buFont typeface="+mj-lt"/>
              <a:buAutoNum type="arabicPeriod"/>
            </a:pPr>
            <a:r>
              <a:rPr lang="en-US" sz="2800" dirty="0" err="1"/>
              <a:t>copy_from_user</a:t>
            </a:r>
            <a:r>
              <a:rPr lang="en-US" sz="2800" dirty="0"/>
              <a:t> / </a:t>
            </a:r>
            <a:r>
              <a:rPr lang="en-US" sz="2800" dirty="0" err="1"/>
              <a:t>get_user</a:t>
            </a:r>
            <a:endParaRPr lang="en-US" sz="2800" dirty="0"/>
          </a:p>
          <a:p>
            <a:pPr marL="514350" indent="-514350">
              <a:buFont typeface="+mj-lt"/>
              <a:buAutoNum type="arabicPeriod" startAt="2"/>
            </a:pPr>
            <a:r>
              <a:rPr lang="en-US" sz="2800" dirty="0" err="1"/>
              <a:t>copy_to_user</a:t>
            </a:r>
            <a:r>
              <a:rPr lang="en-US" sz="2800" dirty="0"/>
              <a:t> / </a:t>
            </a:r>
            <a:r>
              <a:rPr lang="en-US" sz="2800" dirty="0" err="1"/>
              <a:t>put_user</a:t>
            </a:r>
            <a:endParaRPr lang="en-US" sz="2800" dirty="0"/>
          </a:p>
          <a:p>
            <a:pPr marL="514350" indent="-514350">
              <a:buFont typeface="+mj-lt"/>
              <a:buAutoNum type="arabicPeriod" startAt="2"/>
            </a:pPr>
            <a:r>
              <a:rPr lang="en-US" sz="2800" dirty="0" err="1"/>
              <a:t>printk</a:t>
            </a:r>
            <a:r>
              <a:rPr lang="en-US" sz="2800" dirty="0"/>
              <a: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13</a:t>
            </a:fld>
            <a:endParaRPr lang="en-US"/>
          </a:p>
        </p:txBody>
      </p:sp>
    </p:spTree>
    <p:extLst>
      <p:ext uri="{BB962C8B-B14F-4D97-AF65-F5344CB8AC3E}">
        <p14:creationId xmlns:p14="http://schemas.microsoft.com/office/powerpoint/2010/main" val="33390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Question</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410966" y="2628901"/>
            <a:ext cx="7886700" cy="708720"/>
          </a:xfrm>
        </p:spPr>
        <p:txBody>
          <a:bodyPr>
            <a:normAutofit/>
          </a:bodyPr>
          <a:lstStyle/>
          <a:p>
            <a:pPr marL="0" indent="0" algn="ctr">
              <a:buNone/>
            </a:pPr>
            <a:r>
              <a:rPr lang="en-US" sz="2800" dirty="0"/>
              <a:t>Why would you use </a:t>
            </a:r>
            <a:r>
              <a:rPr lang="en-US" sz="2800" dirty="0" err="1"/>
              <a:t>copy_to_user</a:t>
            </a:r>
            <a:r>
              <a:rPr lang="en-US" sz="2800" dirty="0"/>
              <a: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14</a:t>
            </a:fld>
            <a:endParaRPr lang="en-US"/>
          </a:p>
        </p:txBody>
      </p:sp>
      <p:sp>
        <p:nvSpPr>
          <p:cNvPr id="4" name="Rectangle 3">
            <a:extLst>
              <a:ext uri="{FF2B5EF4-FFF2-40B4-BE49-F238E27FC236}">
                <a16:creationId xmlns:a16="http://schemas.microsoft.com/office/drawing/2014/main" id="{54CDE82F-3C1B-4E9C-8C4B-4D22086C7570}"/>
              </a:ext>
            </a:extLst>
          </p:cNvPr>
          <p:cNvSpPr/>
          <p:nvPr/>
        </p:nvSpPr>
        <p:spPr>
          <a:xfrm>
            <a:off x="628650" y="2332234"/>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81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Question</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410966" y="2628901"/>
            <a:ext cx="7886700" cy="708720"/>
          </a:xfrm>
        </p:spPr>
        <p:txBody>
          <a:bodyPr>
            <a:normAutofit/>
          </a:bodyPr>
          <a:lstStyle/>
          <a:p>
            <a:pPr marL="0" indent="0" algn="ctr">
              <a:buNone/>
            </a:pPr>
            <a:r>
              <a:rPr lang="en-US" sz="2800" dirty="0"/>
              <a:t>Why would you use </a:t>
            </a:r>
            <a:r>
              <a:rPr lang="en-US" sz="2800" dirty="0" err="1"/>
              <a:t>copy_to_user</a:t>
            </a:r>
            <a:r>
              <a:rPr lang="en-US" sz="2800" dirty="0"/>
              <a: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15</a:t>
            </a:fld>
            <a:endParaRPr lang="en-US"/>
          </a:p>
        </p:txBody>
      </p:sp>
      <p:sp>
        <p:nvSpPr>
          <p:cNvPr id="4" name="Rectangle 3">
            <a:extLst>
              <a:ext uri="{FF2B5EF4-FFF2-40B4-BE49-F238E27FC236}">
                <a16:creationId xmlns:a16="http://schemas.microsoft.com/office/drawing/2014/main" id="{54CDE82F-3C1B-4E9C-8C4B-4D22086C7570}"/>
              </a:ext>
            </a:extLst>
          </p:cNvPr>
          <p:cNvSpPr/>
          <p:nvPr/>
        </p:nvSpPr>
        <p:spPr>
          <a:xfrm>
            <a:off x="628650" y="2332234"/>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54E92BE9-5F60-4EA1-BEB8-A96A755AAC11}"/>
              </a:ext>
            </a:extLst>
          </p:cNvPr>
          <p:cNvSpPr txBox="1">
            <a:spLocks/>
          </p:cNvSpPr>
          <p:nvPr/>
        </p:nvSpPr>
        <p:spPr>
          <a:xfrm>
            <a:off x="553519" y="4231474"/>
            <a:ext cx="7886700" cy="708720"/>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buFont typeface="Arial"/>
              <a:buNone/>
            </a:pPr>
            <a:r>
              <a:rPr lang="en-US" sz="2800" dirty="0"/>
              <a:t>Because a program running in user space will not be able to access memory from the kernel space</a:t>
            </a:r>
          </a:p>
        </p:txBody>
      </p:sp>
      <p:sp>
        <p:nvSpPr>
          <p:cNvPr id="8" name="Rectangle 7">
            <a:extLst>
              <a:ext uri="{FF2B5EF4-FFF2-40B4-BE49-F238E27FC236}">
                <a16:creationId xmlns:a16="http://schemas.microsoft.com/office/drawing/2014/main" id="{4987F411-3C2F-497F-9747-64295FD027E9}"/>
              </a:ext>
            </a:extLst>
          </p:cNvPr>
          <p:cNvSpPr/>
          <p:nvPr/>
        </p:nvSpPr>
        <p:spPr>
          <a:xfrm>
            <a:off x="628649" y="3934806"/>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650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Question</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486095" y="1764588"/>
            <a:ext cx="7886700" cy="708720"/>
          </a:xfrm>
        </p:spPr>
        <p:txBody>
          <a:bodyPr>
            <a:normAutofit/>
          </a:bodyPr>
          <a:lstStyle/>
          <a:p>
            <a:pPr marL="0" indent="0" algn="ctr">
              <a:buNone/>
            </a:pPr>
            <a:r>
              <a:rPr lang="en-US" sz="2800" dirty="0"/>
              <a:t>Why would you use </a:t>
            </a:r>
            <a:r>
              <a:rPr lang="en-US" sz="2800" dirty="0" err="1"/>
              <a:t>copy_from_user</a:t>
            </a:r>
            <a:r>
              <a:rPr lang="en-US" sz="2800" dirty="0"/>
              <a: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16</a:t>
            </a:fld>
            <a:endParaRPr lang="en-US"/>
          </a:p>
        </p:txBody>
      </p:sp>
      <p:sp>
        <p:nvSpPr>
          <p:cNvPr id="4" name="Rectangle 3">
            <a:extLst>
              <a:ext uri="{FF2B5EF4-FFF2-40B4-BE49-F238E27FC236}">
                <a16:creationId xmlns:a16="http://schemas.microsoft.com/office/drawing/2014/main" id="{54CDE82F-3C1B-4E9C-8C4B-4D22086C7570}"/>
              </a:ext>
            </a:extLst>
          </p:cNvPr>
          <p:cNvSpPr/>
          <p:nvPr/>
        </p:nvSpPr>
        <p:spPr>
          <a:xfrm>
            <a:off x="703779" y="1467921"/>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778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Question</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486095" y="1764588"/>
            <a:ext cx="7886700" cy="708720"/>
          </a:xfrm>
        </p:spPr>
        <p:txBody>
          <a:bodyPr>
            <a:normAutofit/>
          </a:bodyPr>
          <a:lstStyle/>
          <a:p>
            <a:pPr marL="0" indent="0" algn="ctr">
              <a:buNone/>
            </a:pPr>
            <a:r>
              <a:rPr lang="en-US" sz="2800" dirty="0"/>
              <a:t>Why would you use </a:t>
            </a:r>
            <a:r>
              <a:rPr lang="en-US" sz="2800" dirty="0" err="1"/>
              <a:t>copy_from_user</a:t>
            </a:r>
            <a:r>
              <a:rPr lang="en-US" sz="2800" dirty="0"/>
              <a: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17</a:t>
            </a:fld>
            <a:endParaRPr lang="en-US"/>
          </a:p>
        </p:txBody>
      </p:sp>
      <p:sp>
        <p:nvSpPr>
          <p:cNvPr id="4" name="Rectangle 3">
            <a:extLst>
              <a:ext uri="{FF2B5EF4-FFF2-40B4-BE49-F238E27FC236}">
                <a16:creationId xmlns:a16="http://schemas.microsoft.com/office/drawing/2014/main" id="{54CDE82F-3C1B-4E9C-8C4B-4D22086C7570}"/>
              </a:ext>
            </a:extLst>
          </p:cNvPr>
          <p:cNvSpPr/>
          <p:nvPr/>
        </p:nvSpPr>
        <p:spPr>
          <a:xfrm>
            <a:off x="703779" y="1467921"/>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5624E41D-5BBE-4BDA-8F70-7264DE123440}"/>
              </a:ext>
            </a:extLst>
          </p:cNvPr>
          <p:cNvSpPr txBox="1">
            <a:spLocks/>
          </p:cNvSpPr>
          <p:nvPr/>
        </p:nvSpPr>
        <p:spPr>
          <a:xfrm>
            <a:off x="628650" y="3702516"/>
            <a:ext cx="7811570" cy="708720"/>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514350" indent="-514350" algn="ctr">
              <a:buFont typeface="Arial"/>
              <a:buAutoNum type="arabicPeriod"/>
            </a:pPr>
            <a:r>
              <a:rPr lang="en-US" sz="2800" dirty="0"/>
              <a:t>Kernel should never let user programs access kernel space directly</a:t>
            </a:r>
          </a:p>
          <a:p>
            <a:pPr marL="514350" indent="-514350" algn="ctr">
              <a:buFont typeface="Arial"/>
              <a:buAutoNum type="arabicPeriod"/>
            </a:pPr>
            <a:r>
              <a:rPr lang="en-US" sz="2800" dirty="0"/>
              <a:t>The memory address could be invalid causing the kernel to panic.</a:t>
            </a:r>
          </a:p>
        </p:txBody>
      </p:sp>
      <p:sp>
        <p:nvSpPr>
          <p:cNvPr id="8" name="Rectangle 7">
            <a:extLst>
              <a:ext uri="{FF2B5EF4-FFF2-40B4-BE49-F238E27FC236}">
                <a16:creationId xmlns:a16="http://schemas.microsoft.com/office/drawing/2014/main" id="{7BFC9B93-1535-4410-9E1B-D12C544160A3}"/>
              </a:ext>
            </a:extLst>
          </p:cNvPr>
          <p:cNvSpPr/>
          <p:nvPr/>
        </p:nvSpPr>
        <p:spPr>
          <a:xfrm>
            <a:off x="703778" y="3429000"/>
            <a:ext cx="7736441" cy="11918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493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FBDC-7C4F-9748-B56F-83559C7C5AE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49A1519-42AB-AA44-9324-C91C1F93000A}"/>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4A568CA8-6C21-0E4F-B908-48D16FB9F4F4}"/>
              </a:ext>
            </a:extLst>
          </p:cNvPr>
          <p:cNvSpPr>
            <a:spLocks noGrp="1"/>
          </p:cNvSpPr>
          <p:nvPr>
            <p:ph type="sldNum" sz="quarter" idx="12"/>
          </p:nvPr>
        </p:nvSpPr>
        <p:spPr/>
        <p:txBody>
          <a:bodyPr/>
          <a:lstStyle/>
          <a:p>
            <a:fld id="{65404903-AE13-E248-9036-55F6353DE04D}" type="slidenum">
              <a:rPr lang="en-US" smtClean="0"/>
              <a:pPr/>
              <a:t>18</a:t>
            </a:fld>
            <a:endParaRPr lang="en-US"/>
          </a:p>
        </p:txBody>
      </p:sp>
      <p:pic>
        <p:nvPicPr>
          <p:cNvPr id="1028" name="Picture 4" descr="Image result for debugging meme">
            <a:extLst>
              <a:ext uri="{FF2B5EF4-FFF2-40B4-BE49-F238E27FC236}">
                <a16:creationId xmlns:a16="http://schemas.microsoft.com/office/drawing/2014/main" id="{F5BBE6B3-1FD7-834E-8A6B-173DEAC70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933" y="1066802"/>
            <a:ext cx="4138610" cy="41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1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How to Add a code to a Linux Kernel</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r>
              <a:rPr lang="en-US" sz="2800" dirty="0"/>
              <a:t>Method 1:</a:t>
            </a:r>
          </a:p>
          <a:p>
            <a:pPr lvl="1"/>
            <a:r>
              <a:rPr lang="en-US" sz="2500" dirty="0"/>
              <a:t>Step 1: Add source files to the Linux kernel source tree</a:t>
            </a:r>
          </a:p>
          <a:p>
            <a:pPr lvl="1"/>
            <a:r>
              <a:rPr lang="en-US" sz="2500" dirty="0"/>
              <a:t>Step 2: Recompile the kernel</a:t>
            </a:r>
          </a:p>
          <a:p>
            <a:pPr>
              <a:buFont typeface="Wingdings" pitchFamily="2" charset="2"/>
              <a:buChar char="à"/>
            </a:pPr>
            <a:r>
              <a:rPr lang="en-US" sz="2800" dirty="0">
                <a:sym typeface="Wingdings" pitchFamily="2" charset="2"/>
              </a:rPr>
              <a:t>PA1</a:t>
            </a:r>
          </a:p>
          <a:p>
            <a:pPr>
              <a:buFont typeface="Wingdings" pitchFamily="2" charset="2"/>
              <a:buChar char="à"/>
            </a:pPr>
            <a:r>
              <a:rPr lang="en-US" sz="2800" dirty="0">
                <a:sym typeface="Wingdings" pitchFamily="2" charset="2"/>
              </a:rPr>
              <a:t>It takes a long time to compile the kernel source code (2-3 hours) !!!</a:t>
            </a:r>
            <a:endParaRPr lang="en-US" sz="2800" dirty="0"/>
          </a:p>
          <a:p>
            <a:endParaRPr lang="en-US" sz="2800" dirty="0"/>
          </a:p>
          <a:p>
            <a:r>
              <a:rPr lang="en-US" sz="2800" dirty="0"/>
              <a:t>Method 2: </a:t>
            </a:r>
            <a:r>
              <a:rPr lang="en-US" sz="2500" dirty="0"/>
              <a:t>Add code to the Linux kernel while it is running</a:t>
            </a:r>
          </a:p>
          <a:p>
            <a:pPr marL="0" indent="0" algn="ctr">
              <a:buNone/>
            </a:pPr>
            <a:r>
              <a:rPr lang="en-US" sz="2800" b="1" dirty="0">
                <a:solidFill>
                  <a:srgbClr val="FF0000"/>
                </a:solidFill>
              </a:rPr>
              <a:t>Loadable Kernel Module (LKM)</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19</a:t>
            </a:fld>
            <a:endParaRPr lang="en-US"/>
          </a:p>
        </p:txBody>
      </p:sp>
    </p:spTree>
    <p:extLst>
      <p:ext uri="{BB962C8B-B14F-4D97-AF65-F5344CB8AC3E}">
        <p14:creationId xmlns:p14="http://schemas.microsoft.com/office/powerpoint/2010/main" val="169805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F5E6-823A-7346-AB4E-D3D6577FB69E}"/>
              </a:ext>
            </a:extLst>
          </p:cNvPr>
          <p:cNvSpPr>
            <a:spLocks noGrp="1"/>
          </p:cNvSpPr>
          <p:nvPr>
            <p:ph type="title"/>
          </p:nvPr>
        </p:nvSpPr>
        <p:spPr>
          <a:xfrm>
            <a:off x="623888" y="1709739"/>
            <a:ext cx="7886700" cy="2852737"/>
          </a:xfrm>
        </p:spPr>
        <p:txBody>
          <a:bodyPr anchor="ctr">
            <a:normAutofit fontScale="90000"/>
          </a:bodyPr>
          <a:lstStyle/>
          <a:p>
            <a:r>
              <a:rPr lang="en-US" dirty="0"/>
              <a:t>Week 2</a:t>
            </a:r>
            <a:br>
              <a:rPr lang="en-US" dirty="0"/>
            </a:br>
            <a:r>
              <a:rPr lang="en-US" dirty="0"/>
              <a:t>&gt; </a:t>
            </a:r>
            <a:r>
              <a:rPr lang="en-US" b="1" dirty="0"/>
              <a:t>Administrivia</a:t>
            </a:r>
            <a:br>
              <a:rPr lang="en-US" b="1" dirty="0"/>
            </a:br>
            <a:r>
              <a:rPr lang="en-US" b="1" dirty="0"/>
              <a:t>&gt; </a:t>
            </a:r>
            <a:r>
              <a:rPr lang="en-US" dirty="0"/>
              <a:t>Setting up VM</a:t>
            </a:r>
            <a:br>
              <a:rPr lang="en-US" b="1" dirty="0"/>
            </a:br>
            <a:r>
              <a:rPr lang="en-US" dirty="0"/>
              <a:t>&gt; Using Cloud VM</a:t>
            </a:r>
            <a:br>
              <a:rPr lang="en-US" dirty="0"/>
            </a:br>
            <a:r>
              <a:rPr lang="en-US" dirty="0"/>
              <a:t>&gt; PA1</a:t>
            </a:r>
            <a:br>
              <a:rPr lang="en-US" dirty="0"/>
            </a:br>
            <a:r>
              <a:rPr lang="en-US" dirty="0"/>
              <a:t>&gt; LKM</a:t>
            </a:r>
          </a:p>
        </p:txBody>
      </p:sp>
      <p:sp>
        <p:nvSpPr>
          <p:cNvPr id="3" name="Text Placeholder 2">
            <a:extLst>
              <a:ext uri="{FF2B5EF4-FFF2-40B4-BE49-F238E27FC236}">
                <a16:creationId xmlns:a16="http://schemas.microsoft.com/office/drawing/2014/main" id="{1E3C52EF-9E3B-1940-B517-BE9272431057}"/>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2EEEBF8-D1A2-1949-8CB1-38C6F036E75F}"/>
              </a:ext>
            </a:extLst>
          </p:cNvPr>
          <p:cNvSpPr>
            <a:spLocks noGrp="1"/>
          </p:cNvSpPr>
          <p:nvPr>
            <p:ph type="sldNum" sz="quarter" idx="12"/>
          </p:nvPr>
        </p:nvSpPr>
        <p:spPr/>
        <p:txBody>
          <a:bodyPr/>
          <a:lstStyle/>
          <a:p>
            <a:fld id="{65404903-AE13-E248-9036-55F6353DE04D}" type="slidenum">
              <a:rPr lang="en-US" smtClean="0"/>
              <a:pPr/>
              <a:t>2</a:t>
            </a:fld>
            <a:endParaRPr lang="en-US"/>
          </a:p>
        </p:txBody>
      </p:sp>
    </p:spTree>
    <p:extLst>
      <p:ext uri="{BB962C8B-B14F-4D97-AF65-F5344CB8AC3E}">
        <p14:creationId xmlns:p14="http://schemas.microsoft.com/office/powerpoint/2010/main" val="177856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Loadable Kernel Module (LKM)</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r>
              <a:rPr lang="en-US" sz="2800" dirty="0"/>
              <a:t>LKM is a </a:t>
            </a:r>
            <a:r>
              <a:rPr lang="en-US" sz="2800" i="1" dirty="0"/>
              <a:t>chunk of code</a:t>
            </a:r>
            <a:r>
              <a:rPr lang="en-US" sz="2800" dirty="0"/>
              <a:t> that we add to the Linux kernel while it is running.</a:t>
            </a:r>
          </a:p>
          <a:p>
            <a:endParaRPr lang="en-US" sz="2800" dirty="0"/>
          </a:p>
          <a:p>
            <a:r>
              <a:rPr lang="en-US" sz="2800" dirty="0"/>
              <a:t>Typical modules</a:t>
            </a:r>
          </a:p>
          <a:p>
            <a:pPr lvl="1"/>
            <a:r>
              <a:rPr lang="en-US" sz="2500" dirty="0"/>
              <a:t>Device drivers</a:t>
            </a:r>
          </a:p>
          <a:p>
            <a:pPr lvl="1"/>
            <a:r>
              <a:rPr lang="en-US" sz="2500" dirty="0"/>
              <a:t>Filesystem drivers</a:t>
            </a:r>
          </a:p>
          <a:p>
            <a:pPr lvl="1"/>
            <a:endParaRPr lang="en-US" sz="2500" dirty="0"/>
          </a:p>
          <a:p>
            <a:pPr lvl="1"/>
            <a:endParaRPr lang="en-US" sz="2500" dirty="0"/>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20</a:t>
            </a:fld>
            <a:endParaRPr lang="en-US"/>
          </a:p>
        </p:txBody>
      </p:sp>
    </p:spTree>
    <p:extLst>
      <p:ext uri="{BB962C8B-B14F-4D97-AF65-F5344CB8AC3E}">
        <p14:creationId xmlns:p14="http://schemas.microsoft.com/office/powerpoint/2010/main" val="242828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Loadable Kernel Module (LKM)</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569819" y="1325563"/>
            <a:ext cx="8004362" cy="4851400"/>
          </a:xfrm>
        </p:spPr>
        <p:txBody>
          <a:bodyPr>
            <a:normAutofit/>
          </a:bodyPr>
          <a:lstStyle/>
          <a:p>
            <a:r>
              <a:rPr lang="en-US" sz="2800" dirty="0"/>
              <a:t>LKMs (when loaded) are very much part of the kernel.</a:t>
            </a:r>
          </a:p>
          <a:p>
            <a:pPr marL="0" indent="0">
              <a:buNone/>
            </a:pPr>
            <a:r>
              <a:rPr lang="en-US" sz="2800" dirty="0">
                <a:sym typeface="Wingdings" pitchFamily="2" charset="2"/>
              </a:rPr>
              <a:t> Part of the kernel that is bound into the image that you boot is “</a:t>
            </a:r>
            <a:r>
              <a:rPr lang="en-US" sz="2800" i="1" dirty="0">
                <a:sym typeface="Wingdings" pitchFamily="2" charset="2"/>
              </a:rPr>
              <a:t>base kernel</a:t>
            </a:r>
            <a:r>
              <a:rPr lang="en-US" sz="2800" dirty="0">
                <a:sym typeface="Wingdings" pitchFamily="2" charset="2"/>
              </a:rPr>
              <a:t>”.</a:t>
            </a:r>
          </a:p>
          <a:p>
            <a:endParaRPr lang="en-US" sz="2800" dirty="0"/>
          </a:p>
          <a:p>
            <a:r>
              <a:rPr lang="en-US" sz="2800" dirty="0"/>
              <a:t>LKMs communicate with the base kernel.</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21</a:t>
            </a:fld>
            <a:endParaRPr lang="en-US"/>
          </a:p>
        </p:txBody>
      </p:sp>
    </p:spTree>
    <p:extLst>
      <p:ext uri="{BB962C8B-B14F-4D97-AF65-F5344CB8AC3E}">
        <p14:creationId xmlns:p14="http://schemas.microsoft.com/office/powerpoint/2010/main" val="309685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LKM Advantages</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49" y="1325563"/>
            <a:ext cx="8017809" cy="4851400"/>
          </a:xfrm>
        </p:spPr>
        <p:txBody>
          <a:bodyPr>
            <a:normAutofit/>
          </a:bodyPr>
          <a:lstStyle/>
          <a:p>
            <a:r>
              <a:rPr lang="en-US" sz="2800" dirty="0"/>
              <a:t>DON’T have to rebuild the kernel</a:t>
            </a:r>
          </a:p>
          <a:p>
            <a:r>
              <a:rPr lang="en-US" sz="2800" dirty="0"/>
              <a:t>Help diagnose system problems</a:t>
            </a:r>
          </a:p>
          <a:p>
            <a:pPr lvl="1"/>
            <a:r>
              <a:rPr lang="en-US" sz="2500" dirty="0"/>
              <a:t>A bug in a device driver which is bound into the base kernel can stop the system from booting at all.</a:t>
            </a:r>
          </a:p>
          <a:p>
            <a:r>
              <a:rPr lang="en-US" sz="2800" dirty="0"/>
              <a:t>Save memory</a:t>
            </a:r>
          </a:p>
          <a:p>
            <a:pPr lvl="1"/>
            <a:r>
              <a:rPr lang="en-US" sz="2500" dirty="0"/>
              <a:t>Have them loaded only when we are actually using them</a:t>
            </a:r>
          </a:p>
          <a:p>
            <a:r>
              <a:rPr lang="en-US" sz="2800" dirty="0"/>
              <a:t>Be MUCH faster to maintain and debug</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22</a:t>
            </a:fld>
            <a:endParaRPr lang="en-US"/>
          </a:p>
        </p:txBody>
      </p:sp>
    </p:spTree>
    <p:extLst>
      <p:ext uri="{BB962C8B-B14F-4D97-AF65-F5344CB8AC3E}">
        <p14:creationId xmlns:p14="http://schemas.microsoft.com/office/powerpoint/2010/main" val="27918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LKM Utilities</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r>
              <a:rPr lang="en-US" sz="2400" b="1" i="1" dirty="0" err="1"/>
              <a:t>insmod</a:t>
            </a:r>
            <a:r>
              <a:rPr lang="en-US" sz="2400" dirty="0"/>
              <a:t>: Insert an LKM into the kernel.</a:t>
            </a:r>
          </a:p>
          <a:p>
            <a:r>
              <a:rPr lang="en-US" sz="2400" b="1" i="1" dirty="0" err="1"/>
              <a:t>rmmod</a:t>
            </a:r>
            <a:r>
              <a:rPr lang="en-US" sz="2400" dirty="0"/>
              <a:t>: Remove an LKM from the kernel.</a:t>
            </a:r>
          </a:p>
          <a:p>
            <a:r>
              <a:rPr lang="en-US" sz="2400" b="1" i="1" dirty="0" err="1"/>
              <a:t>lsmod</a:t>
            </a:r>
            <a:r>
              <a:rPr lang="en-US" sz="2400" dirty="0"/>
              <a:t>: List currently loaded LKMs.</a:t>
            </a:r>
          </a:p>
          <a:p>
            <a:r>
              <a:rPr lang="en-US" sz="2400" b="1" i="1" dirty="0" err="1"/>
              <a:t>kerneld</a:t>
            </a:r>
            <a:r>
              <a:rPr lang="en-US" sz="2400" dirty="0"/>
              <a:t>: Kernel daemon program</a:t>
            </a:r>
          </a:p>
          <a:p>
            <a:pPr lvl="1"/>
            <a:r>
              <a:rPr lang="en-US" sz="2100" dirty="0"/>
              <a:t>allows kernel modules to be loaded automatically rather than manually with </a:t>
            </a:r>
            <a:r>
              <a:rPr lang="en-US" sz="2100" dirty="0" err="1"/>
              <a:t>insmod</a:t>
            </a:r>
            <a:r>
              <a:rPr lang="en-US" sz="2100" dirty="0"/>
              <a:t>/</a:t>
            </a:r>
            <a:r>
              <a:rPr lang="en-US" sz="2100" dirty="0" err="1"/>
              <a:t>modprobe</a:t>
            </a:r>
            <a:endParaRPr lang="en-US" sz="2100" dirty="0"/>
          </a:p>
          <a:p>
            <a:r>
              <a:rPr lang="en-US" sz="2400" b="1" i="1" dirty="0" err="1"/>
              <a:t>modprobe</a:t>
            </a:r>
            <a:r>
              <a:rPr lang="en-US" sz="2400" dirty="0"/>
              <a:t>: Insert/remove an LKM or set of LKMs intelligently. </a:t>
            </a:r>
          </a:p>
          <a:p>
            <a:pPr lvl="1"/>
            <a:r>
              <a:rPr lang="en-US" sz="2100" dirty="0"/>
              <a:t>e.g., if you must load A before loading B, </a:t>
            </a:r>
            <a:r>
              <a:rPr lang="en-US" sz="2100" dirty="0" err="1"/>
              <a:t>modprobe</a:t>
            </a:r>
            <a:r>
              <a:rPr lang="en-US" sz="2100" dirty="0"/>
              <a:t> will automatically load A when you tell it to load B. </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23</a:t>
            </a:fld>
            <a:endParaRPr lang="en-US"/>
          </a:p>
        </p:txBody>
      </p:sp>
    </p:spTree>
    <p:extLst>
      <p:ext uri="{BB962C8B-B14F-4D97-AF65-F5344CB8AC3E}">
        <p14:creationId xmlns:p14="http://schemas.microsoft.com/office/powerpoint/2010/main" val="185875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628650" y="0"/>
            <a:ext cx="7886700" cy="1325563"/>
          </a:xfrm>
        </p:spPr>
        <p:txBody>
          <a:bodyPr>
            <a:normAutofit/>
          </a:bodyPr>
          <a:lstStyle/>
          <a:p>
            <a:r>
              <a:rPr lang="en-US" sz="3600" b="1" dirty="0"/>
              <a:t>LKM Utilities</a:t>
            </a: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628650" y="1325563"/>
            <a:ext cx="7886700" cy="4851400"/>
          </a:xfrm>
        </p:spPr>
        <p:txBody>
          <a:bodyPr>
            <a:normAutofit/>
          </a:bodyPr>
          <a:lstStyle/>
          <a:p>
            <a:r>
              <a:rPr lang="en-US" sz="2400" b="1" i="1" dirty="0" err="1"/>
              <a:t>depmod</a:t>
            </a:r>
            <a:r>
              <a:rPr lang="en-US" sz="2400" dirty="0"/>
              <a:t>: Determine interdependencies between LKMs.</a:t>
            </a:r>
          </a:p>
          <a:p>
            <a:r>
              <a:rPr lang="en-US" sz="2400" b="1" i="1" dirty="0" err="1"/>
              <a:t>modinfo</a:t>
            </a:r>
            <a:r>
              <a:rPr lang="en-US" sz="2400" dirty="0"/>
              <a:t>: Display contents of .</a:t>
            </a:r>
            <a:r>
              <a:rPr lang="en-US" sz="2400" dirty="0" err="1"/>
              <a:t>modinfo</a:t>
            </a:r>
            <a:r>
              <a:rPr lang="en-US" sz="2400" dirty="0"/>
              <a:t> section in an LKM object file.</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p:txBody>
          <a:bodyPr/>
          <a:lstStyle/>
          <a:p>
            <a:fld id="{65404903-AE13-E248-9036-55F6353DE04D}" type="slidenum">
              <a:rPr lang="en-US" smtClean="0"/>
              <a:pPr/>
              <a:t>24</a:t>
            </a:fld>
            <a:endParaRPr lang="en-US"/>
          </a:p>
        </p:txBody>
      </p:sp>
    </p:spTree>
    <p:extLst>
      <p:ext uri="{BB962C8B-B14F-4D97-AF65-F5344CB8AC3E}">
        <p14:creationId xmlns:p14="http://schemas.microsoft.com/office/powerpoint/2010/main" val="1457554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2466-18FF-C04A-8AB2-3DDDCEB8221F}"/>
              </a:ext>
            </a:extLst>
          </p:cNvPr>
          <p:cNvSpPr>
            <a:spLocks noGrp="1"/>
          </p:cNvSpPr>
          <p:nvPr>
            <p:ph type="title"/>
          </p:nvPr>
        </p:nvSpPr>
        <p:spPr>
          <a:xfrm>
            <a:off x="390525" y="1783756"/>
            <a:ext cx="4168299" cy="1114883"/>
          </a:xfrm>
        </p:spPr>
        <p:txBody>
          <a:bodyPr>
            <a:normAutofit/>
          </a:bodyPr>
          <a:lstStyle/>
          <a:p>
            <a:r>
              <a:rPr lang="en-US" b="1"/>
              <a:t>Week 2 – Checklist</a:t>
            </a:r>
          </a:p>
        </p:txBody>
      </p:sp>
      <p:sp>
        <p:nvSpPr>
          <p:cNvPr id="5" name="Slide Number Placeholder 4">
            <a:extLst>
              <a:ext uri="{FF2B5EF4-FFF2-40B4-BE49-F238E27FC236}">
                <a16:creationId xmlns:a16="http://schemas.microsoft.com/office/drawing/2014/main" id="{1E7D3911-D801-2F48-AEAF-6AC40616D40D}"/>
              </a:ext>
            </a:extLst>
          </p:cNvPr>
          <p:cNvSpPr>
            <a:spLocks noGrp="1"/>
          </p:cNvSpPr>
          <p:nvPr>
            <p:ph type="sldNum" sz="quarter" idx="12"/>
          </p:nvPr>
        </p:nvSpPr>
        <p:spPr>
          <a:xfrm>
            <a:off x="298563" y="325741"/>
            <a:ext cx="411480" cy="411480"/>
          </a:xfrm>
          <a:prstGeom prst="ellipse">
            <a:avLst/>
          </a:prstGeom>
          <a:solidFill>
            <a:srgbClr val="7F7F7F"/>
          </a:solidFill>
        </p:spPr>
        <p:txBody>
          <a:bodyPr anchor="ctr">
            <a:normAutofit fontScale="70000" lnSpcReduction="20000"/>
          </a:bodyPr>
          <a:lstStyle/>
          <a:p>
            <a:pPr algn="ctr">
              <a:spcAft>
                <a:spcPts val="600"/>
              </a:spcAft>
            </a:pPr>
            <a:fld id="{65404903-AE13-E248-9036-55F6353DE04D}" type="slidenum">
              <a:rPr lang="en-US" sz="1125">
                <a:solidFill>
                  <a:srgbClr val="FFFFFF"/>
                </a:solidFill>
              </a:rPr>
              <a:pPr algn="ctr">
                <a:spcAft>
                  <a:spcPts val="600"/>
                </a:spcAft>
              </a:pPr>
              <a:t>25</a:t>
            </a:fld>
            <a:endParaRPr lang="en-US" sz="1125">
              <a:solidFill>
                <a:srgbClr val="FFFFFF"/>
              </a:solidFill>
            </a:endParaRPr>
          </a:p>
        </p:txBody>
      </p:sp>
      <p:sp>
        <p:nvSpPr>
          <p:cNvPr id="3" name="Content Placeholder 2">
            <a:extLst>
              <a:ext uri="{FF2B5EF4-FFF2-40B4-BE49-F238E27FC236}">
                <a16:creationId xmlns:a16="http://schemas.microsoft.com/office/drawing/2014/main" id="{4CF50ED7-73C8-5746-A010-FE03F9DEA251}"/>
              </a:ext>
            </a:extLst>
          </p:cNvPr>
          <p:cNvSpPr>
            <a:spLocks noGrp="1"/>
          </p:cNvSpPr>
          <p:nvPr>
            <p:ph idx="1"/>
          </p:nvPr>
        </p:nvSpPr>
        <p:spPr>
          <a:xfrm>
            <a:off x="390525" y="3011237"/>
            <a:ext cx="4168298" cy="2865688"/>
          </a:xfrm>
        </p:spPr>
        <p:txBody>
          <a:bodyPr anchor="t">
            <a:normAutofit/>
          </a:bodyPr>
          <a:lstStyle/>
          <a:p>
            <a:pPr>
              <a:buFont typeface="Wingdings" pitchFamily="2" charset="2"/>
              <a:buChar char="q"/>
            </a:pPr>
            <a:r>
              <a:rPr lang="en-US" sz="2400" dirty="0"/>
              <a:t> Submit PS1 by next Thursday (10</a:t>
            </a:r>
            <a:r>
              <a:rPr lang="en-US" sz="2400" baseline="30000" dirty="0"/>
              <a:t>th</a:t>
            </a:r>
            <a:r>
              <a:rPr lang="en-US" sz="2400" dirty="0"/>
              <a:t> September)</a:t>
            </a:r>
          </a:p>
          <a:p>
            <a:pPr>
              <a:buFont typeface="Wingdings" pitchFamily="2" charset="2"/>
              <a:buChar char="q"/>
            </a:pPr>
            <a:r>
              <a:rPr lang="en-US" sz="2400" dirty="0"/>
              <a:t> Start PA1</a:t>
            </a:r>
          </a:p>
          <a:p>
            <a:pPr>
              <a:buFont typeface="Wingdings" pitchFamily="2" charset="2"/>
              <a:buChar char="q"/>
            </a:pPr>
            <a:r>
              <a:rPr lang="en-US" sz="2400" dirty="0"/>
              <a:t> Read more about LKM</a:t>
            </a:r>
          </a:p>
        </p:txBody>
      </p:sp>
      <p:sp>
        <p:nvSpPr>
          <p:cNvPr id="2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5178" y="1634459"/>
            <a:ext cx="4558822" cy="52235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2" name="Freeform: Shape 2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4477" y="1783756"/>
            <a:ext cx="4409524" cy="5074243"/>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Graphic 16" descr="Checklist">
            <a:extLst>
              <a:ext uri="{FF2B5EF4-FFF2-40B4-BE49-F238E27FC236}">
                <a16:creationId xmlns:a16="http://schemas.microsoft.com/office/drawing/2014/main" id="{9713C45E-48E6-46B6-9564-D2A35636E4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2125" y="2690866"/>
            <a:ext cx="3349623" cy="3349623"/>
          </a:xfrm>
          <a:prstGeom prst="rect">
            <a:avLst/>
          </a:prstGeom>
        </p:spPr>
      </p:pic>
    </p:spTree>
    <p:extLst>
      <p:ext uri="{BB962C8B-B14F-4D97-AF65-F5344CB8AC3E}">
        <p14:creationId xmlns:p14="http://schemas.microsoft.com/office/powerpoint/2010/main" val="36300138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A608-623E-4781-95FE-27E97808D172}"/>
              </a:ext>
            </a:extLst>
          </p:cNvPr>
          <p:cNvSpPr>
            <a:spLocks noGrp="1"/>
          </p:cNvSpPr>
          <p:nvPr>
            <p:ph type="title"/>
          </p:nvPr>
        </p:nvSpPr>
        <p:spPr/>
        <p:txBody>
          <a:bodyPr>
            <a:normAutofit/>
          </a:bodyPr>
          <a:lstStyle/>
          <a:p>
            <a:r>
              <a:rPr lang="en-US" sz="3600" dirty="0"/>
              <a:t>Administrivia</a:t>
            </a:r>
            <a:endParaRPr lang="en-IN" sz="3600" dirty="0"/>
          </a:p>
        </p:txBody>
      </p:sp>
      <p:sp>
        <p:nvSpPr>
          <p:cNvPr id="3" name="Content Placeholder 2">
            <a:extLst>
              <a:ext uri="{FF2B5EF4-FFF2-40B4-BE49-F238E27FC236}">
                <a16:creationId xmlns:a16="http://schemas.microsoft.com/office/drawing/2014/main" id="{99558C01-9255-4D06-A3DD-25DFA4729483}"/>
              </a:ext>
            </a:extLst>
          </p:cNvPr>
          <p:cNvSpPr>
            <a:spLocks noGrp="1"/>
          </p:cNvSpPr>
          <p:nvPr>
            <p:ph idx="1"/>
          </p:nvPr>
        </p:nvSpPr>
        <p:spPr/>
        <p:txBody>
          <a:bodyPr/>
          <a:lstStyle/>
          <a:p>
            <a:r>
              <a:rPr lang="en-US" sz="2800" dirty="0"/>
              <a:t>Use Piazza and mailing list</a:t>
            </a:r>
          </a:p>
          <a:p>
            <a:pPr lvl="1"/>
            <a:r>
              <a:rPr lang="en-US" sz="2800" dirty="0">
                <a:hlinkClick r:id="rId2"/>
              </a:rPr>
              <a:t>osclass@colorado.edu</a:t>
            </a:r>
            <a:endParaRPr lang="en-US" sz="2800" dirty="0"/>
          </a:p>
          <a:p>
            <a:r>
              <a:rPr lang="en-US" sz="2800" dirty="0"/>
              <a:t>Office Hours</a:t>
            </a:r>
          </a:p>
          <a:p>
            <a:pPr lvl="1"/>
            <a:r>
              <a:rPr lang="en-US" sz="2800" dirty="0"/>
              <a:t>Mon and Wed 10 – 11 am</a:t>
            </a:r>
          </a:p>
          <a:p>
            <a:pPr lvl="1"/>
            <a:r>
              <a:rPr lang="en-US" sz="2800" dirty="0">
                <a:hlinkClick r:id="rId3"/>
              </a:rPr>
              <a:t>Zoom link</a:t>
            </a:r>
            <a:endParaRPr lang="en-US" sz="2800" dirty="0"/>
          </a:p>
          <a:p>
            <a:pPr lvl="1"/>
            <a:r>
              <a:rPr lang="en-US" sz="2800" dirty="0"/>
              <a:t>Also available on Course home page.</a:t>
            </a:r>
          </a:p>
          <a:p>
            <a:endParaRPr lang="en-US" dirty="0"/>
          </a:p>
          <a:p>
            <a:pPr lvl="1"/>
            <a:endParaRPr lang="en-IN" dirty="0"/>
          </a:p>
        </p:txBody>
      </p:sp>
      <p:sp>
        <p:nvSpPr>
          <p:cNvPr id="4" name="Footer Placeholder 3">
            <a:extLst>
              <a:ext uri="{FF2B5EF4-FFF2-40B4-BE49-F238E27FC236}">
                <a16:creationId xmlns:a16="http://schemas.microsoft.com/office/drawing/2014/main" id="{FFB2A36A-EBFD-4DC7-BF07-00E613822286}"/>
              </a:ext>
            </a:extLst>
          </p:cNvPr>
          <p:cNvSpPr>
            <a:spLocks noGrp="1"/>
          </p:cNvSpPr>
          <p:nvPr>
            <p:ph type="ftr" sz="quarter" idx="11"/>
          </p:nvPr>
        </p:nvSpPr>
        <p:spPr/>
        <p:txBody>
          <a:bodyPr/>
          <a:lstStyle/>
          <a:p>
            <a:r>
              <a:rPr lang="en-US"/>
              <a:t>CSCI 3753 Fall 2018</a:t>
            </a:r>
            <a:endParaRPr lang="en-US" dirty="0"/>
          </a:p>
        </p:txBody>
      </p:sp>
      <p:sp>
        <p:nvSpPr>
          <p:cNvPr id="5" name="Slide Number Placeholder 4">
            <a:extLst>
              <a:ext uri="{FF2B5EF4-FFF2-40B4-BE49-F238E27FC236}">
                <a16:creationId xmlns:a16="http://schemas.microsoft.com/office/drawing/2014/main" id="{BA7BE4F9-6CF2-4EAC-88E4-EA68F7C18B99}"/>
              </a:ext>
            </a:extLst>
          </p:cNvPr>
          <p:cNvSpPr>
            <a:spLocks noGrp="1"/>
          </p:cNvSpPr>
          <p:nvPr>
            <p:ph type="sldNum" sz="quarter" idx="12"/>
          </p:nvPr>
        </p:nvSpPr>
        <p:spPr/>
        <p:txBody>
          <a:bodyPr/>
          <a:lstStyle/>
          <a:p>
            <a:fld id="{65404903-AE13-E248-9036-55F6353DE04D}" type="slidenum">
              <a:rPr lang="en-US" smtClean="0"/>
              <a:pPr/>
              <a:t>3</a:t>
            </a:fld>
            <a:endParaRPr lang="en-US"/>
          </a:p>
        </p:txBody>
      </p:sp>
    </p:spTree>
    <p:extLst>
      <p:ext uri="{BB962C8B-B14F-4D97-AF65-F5344CB8AC3E}">
        <p14:creationId xmlns:p14="http://schemas.microsoft.com/office/powerpoint/2010/main" val="80733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F5E6-823A-7346-AB4E-D3D6577FB69E}"/>
              </a:ext>
            </a:extLst>
          </p:cNvPr>
          <p:cNvSpPr>
            <a:spLocks noGrp="1"/>
          </p:cNvSpPr>
          <p:nvPr>
            <p:ph type="title"/>
          </p:nvPr>
        </p:nvSpPr>
        <p:spPr>
          <a:xfrm>
            <a:off x="623888" y="1709739"/>
            <a:ext cx="7886700" cy="2852737"/>
          </a:xfrm>
        </p:spPr>
        <p:txBody>
          <a:bodyPr anchor="ctr">
            <a:normAutofit fontScale="90000"/>
          </a:bodyPr>
          <a:lstStyle/>
          <a:p>
            <a:r>
              <a:rPr lang="en-US" dirty="0"/>
              <a:t>Week 2</a:t>
            </a:r>
            <a:br>
              <a:rPr lang="en-US" dirty="0"/>
            </a:br>
            <a:r>
              <a:rPr lang="en-US" dirty="0"/>
              <a:t>&gt; Administrivia</a:t>
            </a:r>
            <a:br>
              <a:rPr lang="en-US" b="1" dirty="0"/>
            </a:br>
            <a:r>
              <a:rPr lang="en-US" b="1" dirty="0"/>
              <a:t>&gt; Setting up VM</a:t>
            </a:r>
            <a:br>
              <a:rPr lang="en-US" b="1" dirty="0"/>
            </a:br>
            <a:r>
              <a:rPr lang="en-US" dirty="0"/>
              <a:t>&gt; Using Cloud VM</a:t>
            </a:r>
            <a:br>
              <a:rPr lang="en-US" dirty="0"/>
            </a:br>
            <a:r>
              <a:rPr lang="en-US" dirty="0"/>
              <a:t>&gt; PA1</a:t>
            </a:r>
            <a:br>
              <a:rPr lang="en-US" dirty="0"/>
            </a:br>
            <a:r>
              <a:rPr lang="en-US" dirty="0"/>
              <a:t>&gt; LKM</a:t>
            </a:r>
          </a:p>
        </p:txBody>
      </p:sp>
      <p:sp>
        <p:nvSpPr>
          <p:cNvPr id="3" name="Text Placeholder 2">
            <a:extLst>
              <a:ext uri="{FF2B5EF4-FFF2-40B4-BE49-F238E27FC236}">
                <a16:creationId xmlns:a16="http://schemas.microsoft.com/office/drawing/2014/main" id="{1E3C52EF-9E3B-1940-B517-BE9272431057}"/>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2EEEBF8-D1A2-1949-8CB1-38C6F036E75F}"/>
              </a:ext>
            </a:extLst>
          </p:cNvPr>
          <p:cNvSpPr>
            <a:spLocks noGrp="1"/>
          </p:cNvSpPr>
          <p:nvPr>
            <p:ph type="sldNum" sz="quarter" idx="12"/>
          </p:nvPr>
        </p:nvSpPr>
        <p:spPr/>
        <p:txBody>
          <a:bodyPr/>
          <a:lstStyle/>
          <a:p>
            <a:fld id="{65404903-AE13-E248-9036-55F6353DE04D}" type="slidenum">
              <a:rPr lang="en-US" smtClean="0"/>
              <a:pPr/>
              <a:t>4</a:t>
            </a:fld>
            <a:endParaRPr lang="en-US"/>
          </a:p>
        </p:txBody>
      </p:sp>
    </p:spTree>
    <p:extLst>
      <p:ext uri="{BB962C8B-B14F-4D97-AF65-F5344CB8AC3E}">
        <p14:creationId xmlns:p14="http://schemas.microsoft.com/office/powerpoint/2010/main" val="397421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A608-623E-4781-95FE-27E97808D172}"/>
              </a:ext>
            </a:extLst>
          </p:cNvPr>
          <p:cNvSpPr>
            <a:spLocks noGrp="1"/>
          </p:cNvSpPr>
          <p:nvPr>
            <p:ph type="title"/>
          </p:nvPr>
        </p:nvSpPr>
        <p:spPr/>
        <p:txBody>
          <a:bodyPr>
            <a:normAutofit/>
          </a:bodyPr>
          <a:lstStyle/>
          <a:p>
            <a:r>
              <a:rPr lang="en-US" sz="3600" dirty="0"/>
              <a:t>Setting up the VM</a:t>
            </a:r>
            <a:endParaRPr lang="en-IN" sz="3600" dirty="0"/>
          </a:p>
        </p:txBody>
      </p:sp>
      <p:sp>
        <p:nvSpPr>
          <p:cNvPr id="3" name="Content Placeholder 2">
            <a:extLst>
              <a:ext uri="{FF2B5EF4-FFF2-40B4-BE49-F238E27FC236}">
                <a16:creationId xmlns:a16="http://schemas.microsoft.com/office/drawing/2014/main" id="{99558C01-9255-4D06-A3DD-25DFA4729483}"/>
              </a:ext>
            </a:extLst>
          </p:cNvPr>
          <p:cNvSpPr>
            <a:spLocks noGrp="1"/>
          </p:cNvSpPr>
          <p:nvPr>
            <p:ph idx="1"/>
          </p:nvPr>
        </p:nvSpPr>
        <p:spPr/>
        <p:txBody>
          <a:bodyPr>
            <a:normAutofit lnSpcReduction="10000"/>
          </a:bodyPr>
          <a:lstStyle/>
          <a:p>
            <a:pPr lvl="1"/>
            <a:r>
              <a:rPr lang="en-US" sz="2800" dirty="0"/>
              <a:t>Download and install VMware Workstation Pro</a:t>
            </a:r>
          </a:p>
          <a:p>
            <a:pPr lvl="2"/>
            <a:r>
              <a:rPr lang="en-US" sz="2800" dirty="0"/>
              <a:t>Visit </a:t>
            </a:r>
            <a:r>
              <a:rPr lang="en-US" sz="2800" dirty="0">
                <a:hlinkClick r:id="rId2"/>
              </a:rPr>
              <a:t>Computer Science </a:t>
            </a:r>
            <a:r>
              <a:rPr lang="en-US" sz="2800" dirty="0" err="1">
                <a:hlinkClick r:id="rId2"/>
              </a:rPr>
              <a:t>OnTheHub</a:t>
            </a:r>
            <a:r>
              <a:rPr lang="en-US" sz="2800" dirty="0">
                <a:hlinkClick r:id="rId2"/>
              </a:rPr>
              <a:t> Portal</a:t>
            </a:r>
            <a:r>
              <a:rPr lang="en-US" sz="2800" dirty="0"/>
              <a:t> and sign in with </a:t>
            </a:r>
            <a:r>
              <a:rPr lang="en-US" sz="2800" dirty="0" err="1"/>
              <a:t>IdentiKey</a:t>
            </a:r>
            <a:r>
              <a:rPr lang="en-US" sz="2800" dirty="0"/>
              <a:t>.</a:t>
            </a:r>
          </a:p>
          <a:p>
            <a:pPr lvl="2"/>
            <a:r>
              <a:rPr lang="en-US" sz="2800" dirty="0"/>
              <a:t>Add VMWare Workstation 15.x Pro to your cart, checkout and download it.</a:t>
            </a:r>
          </a:p>
          <a:p>
            <a:pPr lvl="2"/>
            <a:r>
              <a:rPr lang="en-US" sz="2800" dirty="0"/>
              <a:t>You will receive a serial number in your email which you can use to activate the software for a year.</a:t>
            </a:r>
          </a:p>
          <a:p>
            <a:pPr lvl="1"/>
            <a:r>
              <a:rPr lang="en-US" sz="2800" dirty="0"/>
              <a:t>Download CU CS Virtual Machine</a:t>
            </a:r>
          </a:p>
          <a:p>
            <a:pPr lvl="2"/>
            <a:r>
              <a:rPr lang="en-US" sz="2800" dirty="0"/>
              <a:t>Instructions for downloading and importing the VM can be found </a:t>
            </a:r>
            <a:r>
              <a:rPr lang="en-US" sz="2800" dirty="0">
                <a:hlinkClick r:id="rId3"/>
              </a:rPr>
              <a:t>here</a:t>
            </a:r>
            <a:r>
              <a:rPr lang="en-US" sz="2800" dirty="0"/>
              <a:t>.</a:t>
            </a:r>
          </a:p>
          <a:p>
            <a:pPr lvl="2"/>
            <a:endParaRPr lang="en-IN" dirty="0"/>
          </a:p>
        </p:txBody>
      </p:sp>
      <p:sp>
        <p:nvSpPr>
          <p:cNvPr id="4" name="Footer Placeholder 3">
            <a:extLst>
              <a:ext uri="{FF2B5EF4-FFF2-40B4-BE49-F238E27FC236}">
                <a16:creationId xmlns:a16="http://schemas.microsoft.com/office/drawing/2014/main" id="{FFB2A36A-EBFD-4DC7-BF07-00E613822286}"/>
              </a:ext>
            </a:extLst>
          </p:cNvPr>
          <p:cNvSpPr>
            <a:spLocks noGrp="1"/>
          </p:cNvSpPr>
          <p:nvPr>
            <p:ph type="ftr" sz="quarter" idx="11"/>
          </p:nvPr>
        </p:nvSpPr>
        <p:spPr/>
        <p:txBody>
          <a:bodyPr/>
          <a:lstStyle/>
          <a:p>
            <a:r>
              <a:rPr lang="en-US"/>
              <a:t>CSCI 3753 Fall 2018</a:t>
            </a:r>
            <a:endParaRPr lang="en-US" dirty="0"/>
          </a:p>
        </p:txBody>
      </p:sp>
      <p:sp>
        <p:nvSpPr>
          <p:cNvPr id="5" name="Slide Number Placeholder 4">
            <a:extLst>
              <a:ext uri="{FF2B5EF4-FFF2-40B4-BE49-F238E27FC236}">
                <a16:creationId xmlns:a16="http://schemas.microsoft.com/office/drawing/2014/main" id="{BA7BE4F9-6CF2-4EAC-88E4-EA68F7C18B99}"/>
              </a:ext>
            </a:extLst>
          </p:cNvPr>
          <p:cNvSpPr>
            <a:spLocks noGrp="1"/>
          </p:cNvSpPr>
          <p:nvPr>
            <p:ph type="sldNum" sz="quarter" idx="12"/>
          </p:nvPr>
        </p:nvSpPr>
        <p:spPr/>
        <p:txBody>
          <a:bodyPr/>
          <a:lstStyle/>
          <a:p>
            <a:fld id="{65404903-AE13-E248-9036-55F6353DE04D}" type="slidenum">
              <a:rPr lang="en-US" smtClean="0"/>
              <a:pPr/>
              <a:t>5</a:t>
            </a:fld>
            <a:endParaRPr lang="en-US"/>
          </a:p>
        </p:txBody>
      </p:sp>
    </p:spTree>
    <p:extLst>
      <p:ext uri="{BB962C8B-B14F-4D97-AF65-F5344CB8AC3E}">
        <p14:creationId xmlns:p14="http://schemas.microsoft.com/office/powerpoint/2010/main" val="358733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F5E6-823A-7346-AB4E-D3D6577FB69E}"/>
              </a:ext>
            </a:extLst>
          </p:cNvPr>
          <p:cNvSpPr>
            <a:spLocks noGrp="1"/>
          </p:cNvSpPr>
          <p:nvPr>
            <p:ph type="title"/>
          </p:nvPr>
        </p:nvSpPr>
        <p:spPr>
          <a:xfrm>
            <a:off x="623888" y="1709739"/>
            <a:ext cx="7886700" cy="2852737"/>
          </a:xfrm>
        </p:spPr>
        <p:txBody>
          <a:bodyPr anchor="ctr">
            <a:normAutofit fontScale="90000"/>
          </a:bodyPr>
          <a:lstStyle/>
          <a:p>
            <a:r>
              <a:rPr lang="en-US" dirty="0"/>
              <a:t>Week 2</a:t>
            </a:r>
            <a:br>
              <a:rPr lang="en-US" dirty="0"/>
            </a:br>
            <a:r>
              <a:rPr lang="en-US" dirty="0"/>
              <a:t>&gt; Administrivia</a:t>
            </a:r>
            <a:br>
              <a:rPr lang="en-US" b="1" dirty="0"/>
            </a:br>
            <a:r>
              <a:rPr lang="en-US" b="1" dirty="0"/>
              <a:t>&gt; </a:t>
            </a:r>
            <a:r>
              <a:rPr lang="en-US" dirty="0"/>
              <a:t>Setting up VM</a:t>
            </a:r>
            <a:br>
              <a:rPr lang="en-US" b="1" dirty="0"/>
            </a:br>
            <a:r>
              <a:rPr lang="en-US" dirty="0"/>
              <a:t>&gt; </a:t>
            </a:r>
            <a:r>
              <a:rPr lang="en-US" b="1" dirty="0"/>
              <a:t>Using Cloud VM</a:t>
            </a:r>
            <a:br>
              <a:rPr lang="en-US" dirty="0"/>
            </a:br>
            <a:r>
              <a:rPr lang="en-US" dirty="0"/>
              <a:t>&gt; PA1</a:t>
            </a:r>
            <a:br>
              <a:rPr lang="en-US" dirty="0"/>
            </a:br>
            <a:r>
              <a:rPr lang="en-US" dirty="0"/>
              <a:t>&gt; LKM</a:t>
            </a:r>
          </a:p>
        </p:txBody>
      </p:sp>
      <p:sp>
        <p:nvSpPr>
          <p:cNvPr id="3" name="Text Placeholder 2">
            <a:extLst>
              <a:ext uri="{FF2B5EF4-FFF2-40B4-BE49-F238E27FC236}">
                <a16:creationId xmlns:a16="http://schemas.microsoft.com/office/drawing/2014/main" id="{1E3C52EF-9E3B-1940-B517-BE9272431057}"/>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2EEEBF8-D1A2-1949-8CB1-38C6F036E75F}"/>
              </a:ext>
            </a:extLst>
          </p:cNvPr>
          <p:cNvSpPr>
            <a:spLocks noGrp="1"/>
          </p:cNvSpPr>
          <p:nvPr>
            <p:ph type="sldNum" sz="quarter" idx="12"/>
          </p:nvPr>
        </p:nvSpPr>
        <p:spPr/>
        <p:txBody>
          <a:bodyPr/>
          <a:lstStyle/>
          <a:p>
            <a:fld id="{65404903-AE13-E248-9036-55F6353DE04D}" type="slidenum">
              <a:rPr lang="en-US" smtClean="0"/>
              <a:pPr/>
              <a:t>6</a:t>
            </a:fld>
            <a:endParaRPr lang="en-US"/>
          </a:p>
        </p:txBody>
      </p:sp>
    </p:spTree>
    <p:extLst>
      <p:ext uri="{BB962C8B-B14F-4D97-AF65-F5344CB8AC3E}">
        <p14:creationId xmlns:p14="http://schemas.microsoft.com/office/powerpoint/2010/main" val="266029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A608-623E-4781-95FE-27E97808D172}"/>
              </a:ext>
            </a:extLst>
          </p:cNvPr>
          <p:cNvSpPr>
            <a:spLocks noGrp="1"/>
          </p:cNvSpPr>
          <p:nvPr>
            <p:ph type="title"/>
          </p:nvPr>
        </p:nvSpPr>
        <p:spPr/>
        <p:txBody>
          <a:bodyPr>
            <a:normAutofit/>
          </a:bodyPr>
          <a:lstStyle/>
          <a:p>
            <a:r>
              <a:rPr lang="en-US" sz="3600" dirty="0"/>
              <a:t>Using Cloud VM</a:t>
            </a:r>
            <a:endParaRPr lang="en-IN" sz="3600" dirty="0"/>
          </a:p>
        </p:txBody>
      </p:sp>
      <p:sp>
        <p:nvSpPr>
          <p:cNvPr id="3" name="Content Placeholder 2">
            <a:extLst>
              <a:ext uri="{FF2B5EF4-FFF2-40B4-BE49-F238E27FC236}">
                <a16:creationId xmlns:a16="http://schemas.microsoft.com/office/drawing/2014/main" id="{99558C01-9255-4D06-A3DD-25DFA4729483}"/>
              </a:ext>
            </a:extLst>
          </p:cNvPr>
          <p:cNvSpPr>
            <a:spLocks noGrp="1"/>
          </p:cNvSpPr>
          <p:nvPr>
            <p:ph idx="1"/>
          </p:nvPr>
        </p:nvSpPr>
        <p:spPr/>
        <p:txBody>
          <a:bodyPr>
            <a:normAutofit lnSpcReduction="10000"/>
          </a:bodyPr>
          <a:lstStyle/>
          <a:p>
            <a:pPr lvl="2"/>
            <a:r>
              <a:rPr lang="en-US" sz="2800" dirty="0"/>
              <a:t>Connect to the Campus VPN if you’re not on campus.</a:t>
            </a:r>
          </a:p>
          <a:p>
            <a:pPr lvl="3"/>
            <a:r>
              <a:rPr lang="en-US" sz="2800" dirty="0"/>
              <a:t>Download and Install Cisco VPN client. Instructions can be found </a:t>
            </a:r>
            <a:r>
              <a:rPr lang="en-US" sz="2800" dirty="0">
                <a:hlinkClick r:id="rId2"/>
              </a:rPr>
              <a:t>here</a:t>
            </a:r>
            <a:endParaRPr lang="en-US" sz="2800" dirty="0"/>
          </a:p>
          <a:p>
            <a:pPr lvl="3"/>
            <a:r>
              <a:rPr lang="en-US" sz="2800" dirty="0"/>
              <a:t>vpn.colorado.edu</a:t>
            </a:r>
          </a:p>
          <a:p>
            <a:pPr lvl="2"/>
            <a:r>
              <a:rPr lang="en-IN" sz="2800" dirty="0"/>
              <a:t>Navigate to </a:t>
            </a:r>
            <a:r>
              <a:rPr lang="en-IN" sz="2800" dirty="0">
                <a:hlinkClick r:id="rId3"/>
              </a:rPr>
              <a:t>vSphere</a:t>
            </a:r>
            <a:r>
              <a:rPr lang="en-IN" sz="2800" dirty="0"/>
              <a:t> website.</a:t>
            </a:r>
          </a:p>
          <a:p>
            <a:pPr lvl="3"/>
            <a:r>
              <a:rPr lang="en-IN" sz="2800" dirty="0"/>
              <a:t>Login using your </a:t>
            </a:r>
            <a:r>
              <a:rPr lang="en-IN" sz="2800" dirty="0" err="1"/>
              <a:t>IdentiKey</a:t>
            </a:r>
            <a:r>
              <a:rPr lang="en-IN" sz="2800" dirty="0"/>
              <a:t>.</a:t>
            </a:r>
          </a:p>
          <a:p>
            <a:pPr lvl="2"/>
            <a:r>
              <a:rPr lang="en-US" sz="2800" dirty="0"/>
              <a:t>Type in your </a:t>
            </a:r>
            <a:r>
              <a:rPr lang="en-US" sz="2800" dirty="0" err="1"/>
              <a:t>identikey</a:t>
            </a:r>
            <a:r>
              <a:rPr lang="en-US" sz="2800" dirty="0"/>
              <a:t> into the Search in all environments box at the top of the screen and hit return</a:t>
            </a:r>
            <a:endParaRPr lang="en-IN" sz="2800" dirty="0"/>
          </a:p>
          <a:p>
            <a:pPr lvl="2"/>
            <a:r>
              <a:rPr lang="en-IN" sz="2800" dirty="0"/>
              <a:t>You can also find these instructions </a:t>
            </a:r>
            <a:r>
              <a:rPr lang="en-IN" sz="2800" dirty="0">
                <a:hlinkClick r:id="rId4"/>
              </a:rPr>
              <a:t>here</a:t>
            </a:r>
            <a:endParaRPr lang="en-IN" sz="2800" dirty="0"/>
          </a:p>
        </p:txBody>
      </p:sp>
      <p:sp>
        <p:nvSpPr>
          <p:cNvPr id="4" name="Footer Placeholder 3">
            <a:extLst>
              <a:ext uri="{FF2B5EF4-FFF2-40B4-BE49-F238E27FC236}">
                <a16:creationId xmlns:a16="http://schemas.microsoft.com/office/drawing/2014/main" id="{FFB2A36A-EBFD-4DC7-BF07-00E613822286}"/>
              </a:ext>
            </a:extLst>
          </p:cNvPr>
          <p:cNvSpPr>
            <a:spLocks noGrp="1"/>
          </p:cNvSpPr>
          <p:nvPr>
            <p:ph type="ftr" sz="quarter" idx="11"/>
          </p:nvPr>
        </p:nvSpPr>
        <p:spPr/>
        <p:txBody>
          <a:bodyPr/>
          <a:lstStyle/>
          <a:p>
            <a:r>
              <a:rPr lang="en-US"/>
              <a:t>CSCI 3753 Fall 2018</a:t>
            </a:r>
            <a:endParaRPr lang="en-US" dirty="0"/>
          </a:p>
        </p:txBody>
      </p:sp>
      <p:sp>
        <p:nvSpPr>
          <p:cNvPr id="5" name="Slide Number Placeholder 4">
            <a:extLst>
              <a:ext uri="{FF2B5EF4-FFF2-40B4-BE49-F238E27FC236}">
                <a16:creationId xmlns:a16="http://schemas.microsoft.com/office/drawing/2014/main" id="{BA7BE4F9-6CF2-4EAC-88E4-EA68F7C18B99}"/>
              </a:ext>
            </a:extLst>
          </p:cNvPr>
          <p:cNvSpPr>
            <a:spLocks noGrp="1"/>
          </p:cNvSpPr>
          <p:nvPr>
            <p:ph type="sldNum" sz="quarter" idx="12"/>
          </p:nvPr>
        </p:nvSpPr>
        <p:spPr/>
        <p:txBody>
          <a:bodyPr/>
          <a:lstStyle/>
          <a:p>
            <a:fld id="{65404903-AE13-E248-9036-55F6353DE04D}" type="slidenum">
              <a:rPr lang="en-US" smtClean="0"/>
              <a:pPr/>
              <a:t>7</a:t>
            </a:fld>
            <a:endParaRPr lang="en-US"/>
          </a:p>
        </p:txBody>
      </p:sp>
    </p:spTree>
    <p:extLst>
      <p:ext uri="{BB962C8B-B14F-4D97-AF65-F5344CB8AC3E}">
        <p14:creationId xmlns:p14="http://schemas.microsoft.com/office/powerpoint/2010/main" val="4893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F5E6-823A-7346-AB4E-D3D6577FB69E}"/>
              </a:ext>
            </a:extLst>
          </p:cNvPr>
          <p:cNvSpPr>
            <a:spLocks noGrp="1"/>
          </p:cNvSpPr>
          <p:nvPr>
            <p:ph type="title"/>
          </p:nvPr>
        </p:nvSpPr>
        <p:spPr>
          <a:xfrm>
            <a:off x="623888" y="1709739"/>
            <a:ext cx="7886700" cy="2852737"/>
          </a:xfrm>
        </p:spPr>
        <p:txBody>
          <a:bodyPr anchor="ctr">
            <a:normAutofit fontScale="90000"/>
          </a:bodyPr>
          <a:lstStyle/>
          <a:p>
            <a:r>
              <a:rPr lang="en-US" dirty="0"/>
              <a:t>Week 2</a:t>
            </a:r>
            <a:br>
              <a:rPr lang="en-US" dirty="0"/>
            </a:br>
            <a:r>
              <a:rPr lang="en-US" dirty="0"/>
              <a:t>&gt; Administrivia</a:t>
            </a:r>
            <a:br>
              <a:rPr lang="en-US" b="1" dirty="0"/>
            </a:br>
            <a:r>
              <a:rPr lang="en-US" b="1" dirty="0"/>
              <a:t>&gt; </a:t>
            </a:r>
            <a:r>
              <a:rPr lang="en-US" dirty="0"/>
              <a:t>Setting up VM</a:t>
            </a:r>
            <a:br>
              <a:rPr lang="en-US" b="1" dirty="0"/>
            </a:br>
            <a:r>
              <a:rPr lang="en-US" dirty="0"/>
              <a:t>&gt; Using Cloud VM</a:t>
            </a:r>
            <a:br>
              <a:rPr lang="en-US" dirty="0"/>
            </a:br>
            <a:r>
              <a:rPr lang="en-US" dirty="0"/>
              <a:t>&gt; </a:t>
            </a:r>
            <a:r>
              <a:rPr lang="en-US" b="1" dirty="0"/>
              <a:t>PA1</a:t>
            </a:r>
            <a:br>
              <a:rPr lang="en-US" b="1" dirty="0"/>
            </a:br>
            <a:r>
              <a:rPr lang="en-US" dirty="0"/>
              <a:t>&gt; LKM</a:t>
            </a:r>
          </a:p>
        </p:txBody>
      </p:sp>
      <p:sp>
        <p:nvSpPr>
          <p:cNvPr id="3" name="Text Placeholder 2">
            <a:extLst>
              <a:ext uri="{FF2B5EF4-FFF2-40B4-BE49-F238E27FC236}">
                <a16:creationId xmlns:a16="http://schemas.microsoft.com/office/drawing/2014/main" id="{1E3C52EF-9E3B-1940-B517-BE9272431057}"/>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2EEEBF8-D1A2-1949-8CB1-38C6F036E75F}"/>
              </a:ext>
            </a:extLst>
          </p:cNvPr>
          <p:cNvSpPr>
            <a:spLocks noGrp="1"/>
          </p:cNvSpPr>
          <p:nvPr>
            <p:ph type="sldNum" sz="quarter" idx="12"/>
          </p:nvPr>
        </p:nvSpPr>
        <p:spPr/>
        <p:txBody>
          <a:bodyPr/>
          <a:lstStyle/>
          <a:p>
            <a:fld id="{65404903-AE13-E248-9036-55F6353DE04D}" type="slidenum">
              <a:rPr lang="en-US" smtClean="0"/>
              <a:pPr/>
              <a:t>8</a:t>
            </a:fld>
            <a:endParaRPr lang="en-US"/>
          </a:p>
        </p:txBody>
      </p:sp>
    </p:spTree>
    <p:extLst>
      <p:ext uri="{BB962C8B-B14F-4D97-AF65-F5344CB8AC3E}">
        <p14:creationId xmlns:p14="http://schemas.microsoft.com/office/powerpoint/2010/main" val="28571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C801-619E-6F4A-8569-95E8EB13CFFB}"/>
              </a:ext>
            </a:extLst>
          </p:cNvPr>
          <p:cNvSpPr>
            <a:spLocks noGrp="1"/>
          </p:cNvSpPr>
          <p:nvPr>
            <p:ph type="title"/>
          </p:nvPr>
        </p:nvSpPr>
        <p:spPr/>
        <p:txBody>
          <a:bodyPr/>
          <a:lstStyle/>
          <a:p>
            <a:pPr algn="ctr"/>
            <a:r>
              <a:rPr lang="en-US" sz="3600" b="1" dirty="0">
                <a:solidFill>
                  <a:srgbClr val="002060"/>
                </a:solidFill>
                <a:ea typeface="Times New Roman" charset="0"/>
                <a:cs typeface="Times New Roman" charset="0"/>
              </a:rPr>
              <a:t>CSCI 3753: Operating Systems</a:t>
            </a:r>
            <a:br>
              <a:rPr lang="en-US" sz="3600" b="1" dirty="0">
                <a:solidFill>
                  <a:srgbClr val="002060"/>
                </a:solidFill>
                <a:ea typeface="Times New Roman" charset="0"/>
                <a:cs typeface="Times New Roman" charset="0"/>
              </a:rPr>
            </a:br>
            <a:r>
              <a:rPr lang="en-US" sz="3600" b="1" dirty="0">
                <a:solidFill>
                  <a:srgbClr val="002060"/>
                </a:solidFill>
                <a:ea typeface="Times New Roman" charset="0"/>
                <a:cs typeface="Times New Roman" charset="0"/>
              </a:rPr>
              <a:t>Fall 2019</a:t>
            </a:r>
            <a:endParaRPr lang="en-US" dirty="0"/>
          </a:p>
        </p:txBody>
      </p:sp>
      <p:sp>
        <p:nvSpPr>
          <p:cNvPr id="5" name="Slide Number Placeholder 4">
            <a:extLst>
              <a:ext uri="{FF2B5EF4-FFF2-40B4-BE49-F238E27FC236}">
                <a16:creationId xmlns:a16="http://schemas.microsoft.com/office/drawing/2014/main" id="{74463A5F-C15E-884A-9CB8-81A861ABEE92}"/>
              </a:ext>
            </a:extLst>
          </p:cNvPr>
          <p:cNvSpPr>
            <a:spLocks noGrp="1"/>
          </p:cNvSpPr>
          <p:nvPr>
            <p:ph type="sldNum" sz="quarter" idx="12"/>
          </p:nvPr>
        </p:nvSpPr>
        <p:spPr/>
        <p:txBody>
          <a:bodyPr/>
          <a:lstStyle/>
          <a:p>
            <a:fld id="{65404903-AE13-E248-9036-55F6353DE04D}" type="slidenum">
              <a:rPr lang="en-US" smtClean="0"/>
              <a:pPr/>
              <a:t>9</a:t>
            </a:fld>
            <a:endParaRPr lang="en-US"/>
          </a:p>
        </p:txBody>
      </p:sp>
      <p:sp>
        <p:nvSpPr>
          <p:cNvPr id="6" name="TextBox 5">
            <a:extLst>
              <a:ext uri="{FF2B5EF4-FFF2-40B4-BE49-F238E27FC236}">
                <a16:creationId xmlns:a16="http://schemas.microsoft.com/office/drawing/2014/main" id="{61C1D4B3-0749-0842-8A59-7F74236A490A}"/>
              </a:ext>
            </a:extLst>
          </p:cNvPr>
          <p:cNvSpPr txBox="1"/>
          <p:nvPr/>
        </p:nvSpPr>
        <p:spPr>
          <a:xfrm>
            <a:off x="720811" y="5596494"/>
            <a:ext cx="7463481" cy="369332"/>
          </a:xfrm>
          <a:prstGeom prst="rect">
            <a:avLst/>
          </a:prstGeom>
          <a:noFill/>
        </p:spPr>
        <p:txBody>
          <a:bodyPr wrap="square" rtlCol="0">
            <a:spAutoFit/>
          </a:bodyPr>
          <a:lstStyle/>
          <a:p>
            <a:pPr algn="ctr"/>
            <a:r>
              <a:rPr lang="en-US" dirty="0"/>
              <a:t>@b0rk on Twitter, or https://</a:t>
            </a:r>
            <a:r>
              <a:rPr lang="en-US" dirty="0" err="1"/>
              <a:t>drawings.jvns.ca</a:t>
            </a:r>
            <a:r>
              <a:rPr lang="en-US" dirty="0"/>
              <a:t>/ </a:t>
            </a:r>
          </a:p>
        </p:txBody>
      </p:sp>
      <p:pic>
        <p:nvPicPr>
          <p:cNvPr id="8" name="Picture 7">
            <a:extLst>
              <a:ext uri="{FF2B5EF4-FFF2-40B4-BE49-F238E27FC236}">
                <a16:creationId xmlns:a16="http://schemas.microsoft.com/office/drawing/2014/main" id="{E0C29BE4-5AAC-D44B-8E0A-E5ACEC8F6132}"/>
              </a:ext>
            </a:extLst>
          </p:cNvPr>
          <p:cNvPicPr>
            <a:picLocks noChangeAspect="1"/>
          </p:cNvPicPr>
          <p:nvPr/>
        </p:nvPicPr>
        <p:blipFill>
          <a:blip r:embed="rId3"/>
          <a:stretch>
            <a:fillRect/>
          </a:stretch>
        </p:blipFill>
        <p:spPr>
          <a:xfrm>
            <a:off x="1081216" y="375123"/>
            <a:ext cx="6981567" cy="5236175"/>
          </a:xfrm>
          <a:prstGeom prst="rect">
            <a:avLst/>
          </a:prstGeom>
        </p:spPr>
      </p:pic>
    </p:spTree>
    <p:extLst>
      <p:ext uri="{BB962C8B-B14F-4D97-AF65-F5344CB8AC3E}">
        <p14:creationId xmlns:p14="http://schemas.microsoft.com/office/powerpoint/2010/main" val="426211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2007</Words>
  <Application>Microsoft Office PowerPoint</Application>
  <PresentationFormat>On-screen Show (4:3)</PresentationFormat>
  <Paragraphs>189</Paragraphs>
  <Slides>25</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Georgia</vt:lpstr>
      <vt:lpstr>Helvetica Neue Light</vt:lpstr>
      <vt:lpstr>Times New Roman</vt:lpstr>
      <vt:lpstr>Wingdings</vt:lpstr>
      <vt:lpstr>Office Theme</vt:lpstr>
      <vt:lpstr>Office Theme</vt:lpstr>
      <vt:lpstr>CSCI-3753: Operating Systems Fall 2020</vt:lpstr>
      <vt:lpstr>Week 2 &gt; Administrivia &gt; Setting up VM &gt; Using Cloud VM &gt; PA1 &gt; LKM</vt:lpstr>
      <vt:lpstr>Administrivia</vt:lpstr>
      <vt:lpstr>Week 2 &gt; Administrivia &gt; Setting up VM &gt; Using Cloud VM &gt; PA1 &gt; LKM</vt:lpstr>
      <vt:lpstr>Setting up the VM</vt:lpstr>
      <vt:lpstr>Week 2 &gt; Administrivia &gt; Setting up VM &gt; Using Cloud VM &gt; PA1 &gt; LKM</vt:lpstr>
      <vt:lpstr>Using Cloud VM</vt:lpstr>
      <vt:lpstr>Week 2 &gt; Administrivia &gt; Setting up VM &gt; Using Cloud VM &gt; PA1 &gt; LKM</vt:lpstr>
      <vt:lpstr>CSCI 3753: Operating Systems Fall 2019</vt:lpstr>
      <vt:lpstr>Executing a System Call</vt:lpstr>
      <vt:lpstr>Adding a System Call </vt:lpstr>
      <vt:lpstr>Compiling the Kernel </vt:lpstr>
      <vt:lpstr>Some useful Kernel APIs</vt:lpstr>
      <vt:lpstr>Question</vt:lpstr>
      <vt:lpstr>Question</vt:lpstr>
      <vt:lpstr>Question</vt:lpstr>
      <vt:lpstr>Question</vt:lpstr>
      <vt:lpstr>PowerPoint Presentation</vt:lpstr>
      <vt:lpstr>How to Add a code to a Linux Kernel</vt:lpstr>
      <vt:lpstr>Loadable Kernel Module (LKM)</vt:lpstr>
      <vt:lpstr>Loadable Kernel Module (LKM)</vt:lpstr>
      <vt:lpstr>LKM Advantages</vt:lpstr>
      <vt:lpstr>LKM Utilities</vt:lpstr>
      <vt:lpstr>LKM Utilities</vt:lpstr>
      <vt:lpstr>Week 2 –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3753: Operating Systems Fall 2019</dc:title>
  <dc:creator>Erika Hunhoff</dc:creator>
  <cp:lastModifiedBy>Biljith Thadichi</cp:lastModifiedBy>
  <cp:revision>20</cp:revision>
  <dcterms:created xsi:type="dcterms:W3CDTF">2019-09-05T20:48:54Z</dcterms:created>
  <dcterms:modified xsi:type="dcterms:W3CDTF">2020-09-04T15:07:04Z</dcterms:modified>
</cp:coreProperties>
</file>