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5" r:id="rId12"/>
    <p:sldId id="264" r:id="rId13"/>
    <p:sldId id="265" r:id="rId14"/>
    <p:sldId id="266" r:id="rId15"/>
    <p:sldId id="267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D16982AE-FC7C-46EF-85B4-9912A55CCF3F}"/>
    <pc:docChg chg="undo custSel modSld">
      <pc:chgData name="Biljith Thadichi" userId="07ba884f069a40bc" providerId="LiveId" clId="{D16982AE-FC7C-46EF-85B4-9912A55CCF3F}" dt="2020-09-25T15:07:30.184" v="62" actId="20577"/>
      <pc:docMkLst>
        <pc:docMk/>
      </pc:docMkLst>
      <pc:sldChg chg="modSp mod">
        <pc:chgData name="Biljith Thadichi" userId="07ba884f069a40bc" providerId="LiveId" clId="{D16982AE-FC7C-46EF-85B4-9912A55CCF3F}" dt="2020-09-25T04:32:46.629" v="27" actId="20577"/>
        <pc:sldMkLst>
          <pc:docMk/>
          <pc:sldMk cId="0" sldId="256"/>
        </pc:sldMkLst>
        <pc:spChg chg="mod">
          <ac:chgData name="Biljith Thadichi" userId="07ba884f069a40bc" providerId="LiveId" clId="{D16982AE-FC7C-46EF-85B4-9912A55CCF3F}" dt="2020-09-25T04:32:46.629" v="2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16982AE-FC7C-46EF-85B4-9912A55CCF3F}" dt="2020-09-25T14:57:41.312" v="30" actId="108"/>
        <pc:sldMkLst>
          <pc:docMk/>
          <pc:sldMk cId="0" sldId="261"/>
        </pc:sldMkLst>
        <pc:spChg chg="mod">
          <ac:chgData name="Biljith Thadichi" userId="07ba884f069a40bc" providerId="LiveId" clId="{D16982AE-FC7C-46EF-85B4-9912A55CCF3F}" dt="2020-09-25T14:57:41.312" v="30" actId="108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16982AE-FC7C-46EF-85B4-9912A55CCF3F}" dt="2020-09-25T14:59:46.531" v="33" actId="1076"/>
        <pc:sldMkLst>
          <pc:docMk/>
          <pc:sldMk cId="0" sldId="263"/>
        </pc:sldMkLst>
        <pc:spChg chg="mod">
          <ac:chgData name="Biljith Thadichi" userId="07ba884f069a40bc" providerId="LiveId" clId="{D16982AE-FC7C-46EF-85B4-9912A55CCF3F}" dt="2020-09-25T14:59:46.531" v="33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16982AE-FC7C-46EF-85B4-9912A55CCF3F}" dt="2020-09-25T15:01:15.994" v="34" actId="20577"/>
        <pc:sldMkLst>
          <pc:docMk/>
          <pc:sldMk cId="0" sldId="265"/>
        </pc:sldMkLst>
        <pc:spChg chg="mod">
          <ac:chgData name="Biljith Thadichi" userId="07ba884f069a40bc" providerId="LiveId" clId="{D16982AE-FC7C-46EF-85B4-9912A55CCF3F}" dt="2020-09-25T15:01:15.994" v="34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16982AE-FC7C-46EF-85B4-9912A55CCF3F}" dt="2020-09-25T15:07:30.184" v="62" actId="20577"/>
        <pc:sldMkLst>
          <pc:docMk/>
          <pc:sldMk cId="356304191" sldId="283"/>
        </pc:sldMkLst>
        <pc:spChg chg="mod">
          <ac:chgData name="Biljith Thadichi" userId="07ba884f069a40bc" providerId="LiveId" clId="{D16982AE-FC7C-46EF-85B4-9912A55CCF3F}" dt="2020-09-25T15:07:30.184" v="62" actId="20577"/>
          <ac:spMkLst>
            <pc:docMk/>
            <pc:sldMk cId="356304191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2953" y="2131567"/>
            <a:ext cx="7098092" cy="12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781047"/>
            <a:ext cx="7628890" cy="1897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10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3"/>
                </a:lnTo>
                <a:lnTo>
                  <a:pt x="58911" y="320761"/>
                </a:lnTo>
                <a:lnTo>
                  <a:pt x="123533" y="320761"/>
                </a:lnTo>
                <a:lnTo>
                  <a:pt x="123533" y="370190"/>
                </a:lnTo>
                <a:lnTo>
                  <a:pt x="182913" y="429063"/>
                </a:lnTo>
                <a:lnTo>
                  <a:pt x="354608" y="429063"/>
                </a:lnTo>
                <a:lnTo>
                  <a:pt x="414139" y="370243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4"/>
                </a:lnTo>
                <a:lnTo>
                  <a:pt x="321106" y="108134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5"/>
                </a:lnTo>
                <a:lnTo>
                  <a:pt x="123554" y="278035"/>
                </a:lnTo>
                <a:lnTo>
                  <a:pt x="123554" y="339953"/>
                </a:lnTo>
                <a:lnTo>
                  <a:pt x="170348" y="386326"/>
                </a:lnTo>
                <a:lnTo>
                  <a:pt x="324506" y="386326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5"/>
                </a:lnTo>
                <a:lnTo>
                  <a:pt x="232174" y="278035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1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6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6"/>
                </a:lnTo>
                <a:lnTo>
                  <a:pt x="41912" y="262772"/>
                </a:lnTo>
                <a:lnTo>
                  <a:pt x="123554" y="262772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4"/>
                </a:lnTo>
                <a:lnTo>
                  <a:pt x="386472" y="154944"/>
                </a:lnTo>
                <a:lnTo>
                  <a:pt x="386472" y="108166"/>
                </a:lnTo>
                <a:lnTo>
                  <a:pt x="308698" y="108166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2"/>
                </a:lnTo>
                <a:lnTo>
                  <a:pt x="221377" y="262772"/>
                </a:lnTo>
                <a:lnTo>
                  <a:pt x="263133" y="220956"/>
                </a:lnTo>
                <a:lnTo>
                  <a:pt x="263133" y="170192"/>
                </a:lnTo>
                <a:lnTo>
                  <a:pt x="216398" y="170192"/>
                </a:lnTo>
                <a:lnTo>
                  <a:pt x="216398" y="216156"/>
                </a:lnTo>
                <a:lnTo>
                  <a:pt x="170283" y="216156"/>
                </a:lnTo>
                <a:lnTo>
                  <a:pt x="170283" y="108166"/>
                </a:lnTo>
                <a:lnTo>
                  <a:pt x="92773" y="108166"/>
                </a:lnTo>
                <a:lnTo>
                  <a:pt x="92773" y="154944"/>
                </a:lnTo>
                <a:lnTo>
                  <a:pt x="123554" y="154944"/>
                </a:lnTo>
                <a:lnTo>
                  <a:pt x="123554" y="216156"/>
                </a:lnTo>
                <a:lnTo>
                  <a:pt x="46637" y="216156"/>
                </a:lnTo>
                <a:lnTo>
                  <a:pt x="46637" y="46195"/>
                </a:lnTo>
                <a:lnTo>
                  <a:pt x="216398" y="46195"/>
                </a:lnTo>
                <a:lnTo>
                  <a:pt x="216398" y="92892"/>
                </a:lnTo>
                <a:lnTo>
                  <a:pt x="263133" y="92892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259" y="2405888"/>
            <a:ext cx="802348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295908"/>
            <a:ext cx="7729219" cy="272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Fall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2019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705" y="38862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US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</a:t>
            </a:r>
            <a:r>
              <a:rPr sz="3300" spc="-60" dirty="0"/>
              <a:t> </a:t>
            </a:r>
            <a:r>
              <a:rPr sz="3300" spc="-15" dirty="0"/>
              <a:t>Passing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876800" y="2808152"/>
            <a:ext cx="3698240" cy="250966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100" spc="-10" dirty="0">
                <a:solidFill>
                  <a:srgbClr val="2F5597"/>
                </a:solidFill>
                <a:latin typeface="Calibri"/>
                <a:cs typeface="Calibri"/>
              </a:rPr>
              <a:t>How many user/kernel crossings needed to send a request and receive a response? </a:t>
            </a: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endParaRPr lang="en-US" sz="2100" spc="-10" dirty="0">
              <a:solidFill>
                <a:srgbClr val="2F5597"/>
              </a:solidFill>
              <a:latin typeface="Calibri"/>
              <a:cs typeface="Calibri"/>
            </a:endParaRPr>
          </a:p>
          <a:p>
            <a:pPr marL="12700">
              <a:spcBef>
                <a:spcPts val="310"/>
              </a:spcBef>
              <a:tabLst>
                <a:tab pos="184150" algn="l"/>
              </a:tabLst>
            </a:pPr>
            <a:r>
              <a:rPr lang="it-IT" sz="2400" dirty="0">
                <a:solidFill>
                  <a:srgbClr val="00B050"/>
                </a:solidFill>
                <a:latin typeface="Calibri"/>
                <a:cs typeface="Calibri"/>
              </a:rPr>
              <a:t>Answer: 4x </a:t>
            </a:r>
            <a:r>
              <a:rPr lang="it-IT" sz="2400" spc="-5" dirty="0">
                <a:solidFill>
                  <a:srgbClr val="00B050"/>
                </a:solidFill>
                <a:latin typeface="Calibri"/>
                <a:cs typeface="Calibri"/>
              </a:rPr>
              <a:t>user </a:t>
            </a:r>
            <a:r>
              <a:rPr lang="it-IT" sz="2400" dirty="0">
                <a:solidFill>
                  <a:srgbClr val="00B050"/>
                </a:solidFill>
                <a:latin typeface="Calibri"/>
                <a:cs typeface="Calibri"/>
              </a:rPr>
              <a:t>– </a:t>
            </a:r>
            <a:r>
              <a:rPr lang="it-IT" sz="2400" spc="-15" dirty="0">
                <a:solidFill>
                  <a:srgbClr val="00B050"/>
                </a:solidFill>
                <a:latin typeface="Calibri"/>
                <a:cs typeface="Calibri"/>
              </a:rPr>
              <a:t>kernel </a:t>
            </a:r>
            <a:r>
              <a:rPr lang="it-IT" sz="2400" spc="-5" dirty="0">
                <a:solidFill>
                  <a:srgbClr val="00B050"/>
                </a:solidFill>
                <a:latin typeface="Calibri"/>
                <a:cs typeface="Calibri"/>
              </a:rPr>
              <a:t>crossings </a:t>
            </a:r>
            <a:r>
              <a:rPr lang="it-IT" sz="2400" dirty="0">
                <a:solidFill>
                  <a:srgbClr val="00B050"/>
                </a:solidFill>
                <a:latin typeface="Calibri"/>
                <a:cs typeface="Calibri"/>
              </a:rPr>
              <a:t>+ 4 </a:t>
            </a:r>
            <a:r>
              <a:rPr lang="it-IT" sz="2400" spc="-10" dirty="0">
                <a:solidFill>
                  <a:srgbClr val="00B050"/>
                </a:solidFill>
                <a:latin typeface="Calibri"/>
                <a:cs typeface="Calibri"/>
              </a:rPr>
              <a:t>data  </a:t>
            </a:r>
            <a:r>
              <a:rPr lang="it-IT" sz="2400" spc="-5" dirty="0">
                <a:solidFill>
                  <a:srgbClr val="00B050"/>
                </a:solidFill>
                <a:latin typeface="Calibri"/>
                <a:cs typeface="Calibri"/>
              </a:rPr>
              <a:t>copies.</a:t>
            </a:r>
            <a:endParaRPr lang="it-IT"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endParaRPr lang="en-US"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" y="3206495"/>
            <a:ext cx="3810000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92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</a:t>
            </a:r>
            <a:r>
              <a:rPr sz="3300" spc="-60" dirty="0"/>
              <a:t> </a:t>
            </a:r>
            <a:r>
              <a:rPr sz="3300" spc="-15" dirty="0"/>
              <a:t>Passing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362711" y="2883407"/>
            <a:ext cx="3810000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3815" y="1810511"/>
            <a:ext cx="1106424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9432" y="3938015"/>
            <a:ext cx="984503" cy="981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6053" y="2070480"/>
            <a:ext cx="157480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Overheads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Consuming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93476" y="4071620"/>
            <a:ext cx="2127885" cy="11258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Simplicity: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Kernel </a:t>
            </a: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does  channel</a:t>
            </a:r>
            <a:endParaRPr sz="1800" dirty="0">
              <a:latin typeface="Calibri"/>
              <a:cs typeface="Calibri"/>
            </a:endParaRPr>
          </a:p>
          <a:p>
            <a:pPr marL="12700" marR="469900">
              <a:lnSpc>
                <a:spcPts val="2210"/>
              </a:lnSpc>
              <a:spcBef>
                <a:spcPts val="20"/>
              </a:spcBef>
            </a:pP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management</a:t>
            </a:r>
            <a:r>
              <a:rPr sz="1800" spc="-8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and 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synchronization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70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 </a:t>
            </a:r>
            <a:r>
              <a:rPr sz="3300" spc="-15" dirty="0"/>
              <a:t>Passing</a:t>
            </a:r>
            <a:r>
              <a:rPr sz="3300" spc="-45" dirty="0"/>
              <a:t> </a:t>
            </a:r>
            <a:r>
              <a:rPr sz="3300" spc="-5" dirty="0"/>
              <a:t>(Pipes)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3640454" cy="329410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Pipes</a:t>
            </a:r>
            <a:endParaRPr sz="2100" dirty="0">
              <a:latin typeface="Calibri"/>
              <a:cs typeface="Calibri"/>
            </a:endParaRPr>
          </a:p>
          <a:p>
            <a:pPr marL="184150" marR="303530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libri"/>
                <a:cs typeface="Calibri"/>
              </a:rPr>
              <a:t>Carry </a:t>
            </a:r>
            <a:r>
              <a:rPr sz="2100" spc="-10" dirty="0">
                <a:latin typeface="Calibri"/>
                <a:cs typeface="Calibri"/>
              </a:rPr>
              <a:t>byte stream between </a:t>
            </a:r>
            <a:r>
              <a:rPr sz="2100" dirty="0">
                <a:latin typeface="Calibri"/>
                <a:cs typeface="Calibri"/>
              </a:rPr>
              <a:t>2  </a:t>
            </a:r>
            <a:r>
              <a:rPr sz="2100" spc="-5" dirty="0">
                <a:latin typeface="Calibri"/>
                <a:cs typeface="Calibri"/>
              </a:rPr>
              <a:t>processes.</a:t>
            </a:r>
            <a:endParaRPr sz="2100" dirty="0">
              <a:latin typeface="Calibri"/>
              <a:cs typeface="Calibri"/>
            </a:endParaRPr>
          </a:p>
          <a:p>
            <a:pPr marL="527050" marR="408305" lvl="1" indent="-171450">
              <a:lnSpc>
                <a:spcPts val="1900"/>
              </a:lnSpc>
              <a:spcBef>
                <a:spcPts val="42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Eg. </a:t>
            </a:r>
            <a:r>
              <a:rPr sz="1800" dirty="0">
                <a:latin typeface="Calibri"/>
                <a:cs typeface="Calibri"/>
              </a:rPr>
              <a:t>Connect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one 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another.</a:t>
            </a:r>
            <a:endParaRPr sz="1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Unidirectional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15" dirty="0">
                <a:latin typeface="Calibri"/>
                <a:cs typeface="Calibri"/>
              </a:rPr>
              <a:t>nature</a:t>
            </a:r>
            <a:endParaRPr sz="2100" dirty="0">
              <a:latin typeface="Calibri"/>
              <a:cs typeface="Calibri"/>
            </a:endParaRPr>
          </a:p>
          <a:p>
            <a:pPr marL="184150" marR="5080" indent="-171450">
              <a:lnSpc>
                <a:spcPct val="898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0" dirty="0">
                <a:latin typeface="Calibri"/>
                <a:cs typeface="Calibri"/>
              </a:rPr>
              <a:t>Data </a:t>
            </a:r>
            <a:r>
              <a:rPr sz="2100" spc="-10" dirty="0">
                <a:latin typeface="Calibri"/>
                <a:cs typeface="Calibri"/>
              </a:rPr>
              <a:t>written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 write </a:t>
            </a:r>
            <a:r>
              <a:rPr sz="2100" dirty="0">
                <a:latin typeface="Calibri"/>
                <a:cs typeface="Calibri"/>
              </a:rPr>
              <a:t>end of  </a:t>
            </a:r>
            <a:r>
              <a:rPr sz="2100" spc="-5" dirty="0">
                <a:latin typeface="Calibri"/>
                <a:cs typeface="Calibri"/>
              </a:rPr>
              <a:t>the pipe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5" dirty="0">
                <a:latin typeface="Calibri"/>
                <a:cs typeface="Calibri"/>
              </a:rPr>
              <a:t>buffered </a:t>
            </a:r>
            <a:r>
              <a:rPr sz="2100" spc="-10" dirty="0">
                <a:latin typeface="Calibri"/>
                <a:cs typeface="Calibri"/>
              </a:rPr>
              <a:t>by </a:t>
            </a:r>
            <a:r>
              <a:rPr sz="2100" spc="-5" dirty="0">
                <a:latin typeface="Calibri"/>
                <a:cs typeface="Calibri"/>
              </a:rPr>
              <a:t>the  </a:t>
            </a:r>
            <a:r>
              <a:rPr sz="2100" spc="-15" dirty="0">
                <a:latin typeface="Calibri"/>
                <a:cs typeface="Calibri"/>
              </a:rPr>
              <a:t>kernel </a:t>
            </a:r>
            <a:r>
              <a:rPr sz="2100" spc="-10" dirty="0">
                <a:latin typeface="Calibri"/>
                <a:cs typeface="Calibri"/>
              </a:rPr>
              <a:t>until </a:t>
            </a:r>
            <a:r>
              <a:rPr sz="2100" dirty="0">
                <a:latin typeface="Calibri"/>
                <a:cs typeface="Calibri"/>
              </a:rPr>
              <a:t>it is </a:t>
            </a:r>
            <a:r>
              <a:rPr sz="2100" spc="-10" dirty="0">
                <a:latin typeface="Calibri"/>
                <a:cs typeface="Calibri"/>
              </a:rPr>
              <a:t>read from </a:t>
            </a:r>
            <a:r>
              <a:rPr sz="2100" spc="-5" dirty="0">
                <a:latin typeface="Calibri"/>
                <a:cs typeface="Calibri"/>
              </a:rPr>
              <a:t>the  </a:t>
            </a:r>
            <a:r>
              <a:rPr sz="2100" spc="-10" dirty="0">
                <a:latin typeface="Calibri"/>
                <a:cs typeface="Calibri"/>
              </a:rPr>
              <a:t>read </a:t>
            </a:r>
            <a:r>
              <a:rPr sz="2100" dirty="0">
                <a:latin typeface="Calibri"/>
                <a:cs typeface="Calibri"/>
              </a:rPr>
              <a:t>end of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pipe.</a:t>
            </a:r>
          </a:p>
        </p:txBody>
      </p:sp>
      <p:sp>
        <p:nvSpPr>
          <p:cNvPr id="4" name="object 4"/>
          <p:cNvSpPr/>
          <p:nvPr/>
        </p:nvSpPr>
        <p:spPr>
          <a:xfrm>
            <a:off x="4626864" y="2977895"/>
            <a:ext cx="3758183" cy="2011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8488"/>
            <a:ext cx="1889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Linux</a:t>
            </a:r>
            <a:r>
              <a:rPr sz="3300" spc="-80" dirty="0"/>
              <a:t> </a:t>
            </a:r>
            <a:r>
              <a:rPr sz="3300" spc="-5" dirty="0"/>
              <a:t>Pipes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05709" y="1294891"/>
            <a:ext cx="7951470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pipe is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5" dirty="0">
                <a:latin typeface="Calibri"/>
                <a:cs typeface="Calibri"/>
              </a:rPr>
              <a:t>using the </a:t>
            </a:r>
            <a:r>
              <a:rPr sz="2400" b="1" spc="-5" dirty="0">
                <a:latin typeface="Courier New"/>
                <a:cs typeface="Courier New"/>
              </a:rPr>
              <a:t>pipe()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call: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200" dirty="0">
              <a:latin typeface="Calibri"/>
              <a:cs typeface="Calibri"/>
            </a:endParaRPr>
          </a:p>
          <a:p>
            <a:pPr marL="179705" algn="ctr">
              <a:lnSpc>
                <a:spcPct val="100000"/>
              </a:lnSpc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pipe(int</a:t>
            </a:r>
            <a:r>
              <a:rPr sz="2400" b="1" spc="-105" dirty="0">
                <a:solidFill>
                  <a:srgbClr val="2E75B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fildes[2]);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Parameters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0070C0"/>
                </a:solidFill>
                <a:latin typeface="Courier New"/>
                <a:cs typeface="Courier New"/>
              </a:rPr>
              <a:t>fd[0]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fd </a:t>
            </a:r>
            <a:r>
              <a:rPr sz="2400" spc="-5" dirty="0">
                <a:latin typeface="Calibri"/>
                <a:cs typeface="Calibri"/>
              </a:rPr>
              <a:t>(file descriptor)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pipe.</a:t>
            </a: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2E75B6"/>
                </a:solidFill>
                <a:latin typeface="Courier New"/>
                <a:cs typeface="Courier New"/>
              </a:rPr>
              <a:t>fd[1]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fd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pipe.</a:t>
            </a: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7865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235"/>
                </a:solidFill>
                <a:latin typeface="Calibri"/>
                <a:cs typeface="Calibri"/>
              </a:rPr>
              <a:t>Success.</a:t>
            </a:r>
            <a:endParaRPr sz="24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Calibri"/>
                <a:cs typeface="Calibri"/>
              </a:rPr>
              <a:t>- 1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40" y="4456176"/>
            <a:ext cx="2450592" cy="153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4950" y="6449957"/>
            <a:ext cx="1054735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0240" y="6449957"/>
            <a:ext cx="19050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13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5825" y="1440304"/>
            <a:ext cx="3284854" cy="3434079"/>
            <a:chOff x="2995825" y="1440304"/>
            <a:chExt cx="3284854" cy="3434079"/>
          </a:xfrm>
        </p:grpSpPr>
        <p:sp>
          <p:nvSpPr>
            <p:cNvPr id="3" name="object 3"/>
            <p:cNvSpPr/>
            <p:nvPr/>
          </p:nvSpPr>
          <p:spPr>
            <a:xfrm>
              <a:off x="3002175" y="1446654"/>
              <a:ext cx="728960" cy="7097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2175" y="1446654"/>
              <a:ext cx="728980" cy="709930"/>
            </a:xfrm>
            <a:custGeom>
              <a:avLst/>
              <a:gdLst/>
              <a:ahLst/>
              <a:cxnLst/>
              <a:rect l="l" t="t" r="r" b="b"/>
              <a:pathLst>
                <a:path w="728979" h="709930">
                  <a:moveTo>
                    <a:pt x="728962" y="0"/>
                  </a:moveTo>
                  <a:lnTo>
                    <a:pt x="399251" y="0"/>
                  </a:lnTo>
                  <a:lnTo>
                    <a:pt x="353363" y="3366"/>
                  </a:lnTo>
                  <a:lnTo>
                    <a:pt x="309566" y="13147"/>
                  </a:lnTo>
                  <a:lnTo>
                    <a:pt x="268340" y="28861"/>
                  </a:lnTo>
                  <a:lnTo>
                    <a:pt x="230165" y="50027"/>
                  </a:lnTo>
                  <a:lnTo>
                    <a:pt x="195521" y="76167"/>
                  </a:lnTo>
                  <a:lnTo>
                    <a:pt x="164890" y="106798"/>
                  </a:lnTo>
                  <a:lnTo>
                    <a:pt x="138751" y="141442"/>
                  </a:lnTo>
                  <a:lnTo>
                    <a:pt x="117584" y="179617"/>
                  </a:lnTo>
                  <a:lnTo>
                    <a:pt x="101870" y="220843"/>
                  </a:lnTo>
                  <a:lnTo>
                    <a:pt x="92089" y="264640"/>
                  </a:lnTo>
                  <a:lnTo>
                    <a:pt x="88723" y="310528"/>
                  </a:lnTo>
                  <a:lnTo>
                    <a:pt x="88722" y="532334"/>
                  </a:lnTo>
                  <a:lnTo>
                    <a:pt x="0" y="532334"/>
                  </a:lnTo>
                  <a:lnTo>
                    <a:pt x="177444" y="709779"/>
                  </a:lnTo>
                  <a:lnTo>
                    <a:pt x="354889" y="532334"/>
                  </a:lnTo>
                  <a:lnTo>
                    <a:pt x="266166" y="532334"/>
                  </a:lnTo>
                  <a:lnTo>
                    <a:pt x="266166" y="310528"/>
                  </a:lnTo>
                  <a:lnTo>
                    <a:pt x="272951" y="268463"/>
                  </a:lnTo>
                  <a:lnTo>
                    <a:pt x="291844" y="231930"/>
                  </a:lnTo>
                  <a:lnTo>
                    <a:pt x="320652" y="203121"/>
                  </a:lnTo>
                  <a:lnTo>
                    <a:pt x="357185" y="184229"/>
                  </a:lnTo>
                  <a:lnTo>
                    <a:pt x="399250" y="177444"/>
                  </a:lnTo>
                  <a:lnTo>
                    <a:pt x="728962" y="177444"/>
                  </a:lnTo>
                  <a:lnTo>
                    <a:pt x="728962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5472" y="2020823"/>
              <a:ext cx="1877568" cy="1426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7156" y="2021140"/>
              <a:ext cx="1875789" cy="1426210"/>
            </a:xfrm>
            <a:custGeom>
              <a:avLst/>
              <a:gdLst/>
              <a:ahLst/>
              <a:cxnLst/>
              <a:rect l="l" t="t" r="r" b="b"/>
              <a:pathLst>
                <a:path w="1875789" h="1426210">
                  <a:moveTo>
                    <a:pt x="1875297" y="127612"/>
                  </a:moveTo>
                  <a:lnTo>
                    <a:pt x="1058100" y="127612"/>
                  </a:lnTo>
                  <a:lnTo>
                    <a:pt x="707874" y="127612"/>
                  </a:lnTo>
                  <a:lnTo>
                    <a:pt x="474389" y="127612"/>
                  </a:lnTo>
                  <a:lnTo>
                    <a:pt x="474389" y="343956"/>
                  </a:lnTo>
                  <a:lnTo>
                    <a:pt x="0" y="0"/>
                  </a:lnTo>
                  <a:lnTo>
                    <a:pt x="474389" y="668472"/>
                  </a:lnTo>
                  <a:lnTo>
                    <a:pt x="474389" y="1425676"/>
                  </a:lnTo>
                  <a:lnTo>
                    <a:pt x="707874" y="1425676"/>
                  </a:lnTo>
                  <a:lnTo>
                    <a:pt x="1058100" y="1425676"/>
                  </a:lnTo>
                  <a:lnTo>
                    <a:pt x="1875297" y="1425676"/>
                  </a:lnTo>
                  <a:lnTo>
                    <a:pt x="1875297" y="668472"/>
                  </a:lnTo>
                  <a:lnTo>
                    <a:pt x="1875297" y="343956"/>
                  </a:lnTo>
                  <a:lnTo>
                    <a:pt x="1875297" y="127612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777" y="2176576"/>
              <a:ext cx="620257" cy="2691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3778" y="2176576"/>
              <a:ext cx="620395" cy="2691130"/>
            </a:xfrm>
            <a:custGeom>
              <a:avLst/>
              <a:gdLst/>
              <a:ahLst/>
              <a:cxnLst/>
              <a:rect l="l" t="t" r="r" b="b"/>
              <a:pathLst>
                <a:path w="620395" h="2691129">
                  <a:moveTo>
                    <a:pt x="620258" y="77533"/>
                  </a:moveTo>
                  <a:lnTo>
                    <a:pt x="588736" y="111630"/>
                  </a:lnTo>
                  <a:lnTo>
                    <a:pt x="552126" y="126026"/>
                  </a:lnTo>
                  <a:lnTo>
                    <a:pt x="504098" y="138033"/>
                  </a:lnTo>
                  <a:lnTo>
                    <a:pt x="446515" y="147186"/>
                  </a:lnTo>
                  <a:lnTo>
                    <a:pt x="381238" y="153019"/>
                  </a:lnTo>
                  <a:lnTo>
                    <a:pt x="310129" y="155067"/>
                  </a:lnTo>
                  <a:lnTo>
                    <a:pt x="239019" y="153019"/>
                  </a:lnTo>
                  <a:lnTo>
                    <a:pt x="173742" y="147186"/>
                  </a:lnTo>
                  <a:lnTo>
                    <a:pt x="116159" y="138033"/>
                  </a:lnTo>
                  <a:lnTo>
                    <a:pt x="68131" y="126026"/>
                  </a:lnTo>
                  <a:lnTo>
                    <a:pt x="31521" y="111630"/>
                  </a:lnTo>
                  <a:lnTo>
                    <a:pt x="0" y="77533"/>
                  </a:lnTo>
                  <a:lnTo>
                    <a:pt x="8190" y="59755"/>
                  </a:lnTo>
                  <a:lnTo>
                    <a:pt x="68131" y="29040"/>
                  </a:lnTo>
                  <a:lnTo>
                    <a:pt x="116159" y="17033"/>
                  </a:lnTo>
                  <a:lnTo>
                    <a:pt x="173742" y="7880"/>
                  </a:lnTo>
                  <a:lnTo>
                    <a:pt x="239019" y="2047"/>
                  </a:lnTo>
                  <a:lnTo>
                    <a:pt x="310129" y="0"/>
                  </a:lnTo>
                  <a:lnTo>
                    <a:pt x="381238" y="2047"/>
                  </a:lnTo>
                  <a:lnTo>
                    <a:pt x="446515" y="7880"/>
                  </a:lnTo>
                  <a:lnTo>
                    <a:pt x="504098" y="17033"/>
                  </a:lnTo>
                  <a:lnTo>
                    <a:pt x="552126" y="29040"/>
                  </a:lnTo>
                  <a:lnTo>
                    <a:pt x="588736" y="43436"/>
                  </a:lnTo>
                  <a:lnTo>
                    <a:pt x="620258" y="77533"/>
                  </a:lnTo>
                  <a:close/>
                </a:path>
                <a:path w="620395" h="2691129">
                  <a:moveTo>
                    <a:pt x="620258" y="77533"/>
                  </a:moveTo>
                  <a:lnTo>
                    <a:pt x="620258" y="2613554"/>
                  </a:lnTo>
                  <a:lnTo>
                    <a:pt x="612067" y="2631331"/>
                  </a:lnTo>
                  <a:lnTo>
                    <a:pt x="552126" y="2662047"/>
                  </a:lnTo>
                  <a:lnTo>
                    <a:pt x="504098" y="2674054"/>
                  </a:lnTo>
                  <a:lnTo>
                    <a:pt x="446515" y="2683207"/>
                  </a:lnTo>
                  <a:lnTo>
                    <a:pt x="381238" y="2689040"/>
                  </a:lnTo>
                  <a:lnTo>
                    <a:pt x="310129" y="2691088"/>
                  </a:lnTo>
                  <a:lnTo>
                    <a:pt x="239019" y="2689040"/>
                  </a:lnTo>
                  <a:lnTo>
                    <a:pt x="173742" y="2683207"/>
                  </a:lnTo>
                  <a:lnTo>
                    <a:pt x="116159" y="2674054"/>
                  </a:lnTo>
                  <a:lnTo>
                    <a:pt x="68131" y="2662047"/>
                  </a:lnTo>
                  <a:lnTo>
                    <a:pt x="31521" y="2647651"/>
                  </a:lnTo>
                  <a:lnTo>
                    <a:pt x="0" y="2613554"/>
                  </a:lnTo>
                  <a:lnTo>
                    <a:pt x="0" y="77533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390" y="348488"/>
            <a:ext cx="45840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Pipe </a:t>
            </a:r>
            <a:r>
              <a:rPr sz="3300" spc="-15" dirty="0"/>
              <a:t>Example </a:t>
            </a:r>
            <a:r>
              <a:rPr sz="3300" spc="-5" dirty="0"/>
              <a:t>(Code</a:t>
            </a:r>
            <a:r>
              <a:rPr sz="3300" spc="-40" dirty="0"/>
              <a:t> </a:t>
            </a:r>
            <a:r>
              <a:rPr sz="3300" spc="-5" dirty="0"/>
              <a:t>Demo)</a:t>
            </a:r>
            <a:endParaRPr sz="3300"/>
          </a:p>
        </p:txBody>
      </p:sp>
      <p:sp>
        <p:nvSpPr>
          <p:cNvPr id="10" name="object 10"/>
          <p:cNvSpPr txBox="1"/>
          <p:nvPr/>
        </p:nvSpPr>
        <p:spPr>
          <a:xfrm>
            <a:off x="5748801" y="3260852"/>
            <a:ext cx="4298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6845" marR="5080" indent="-1447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ipe  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91040" y="1104599"/>
            <a:ext cx="4145915" cy="4770120"/>
            <a:chOff x="3891040" y="1104599"/>
            <a:chExt cx="4145915" cy="4770120"/>
          </a:xfrm>
        </p:grpSpPr>
        <p:sp>
          <p:nvSpPr>
            <p:cNvPr id="12" name="object 12"/>
            <p:cNvSpPr/>
            <p:nvPr/>
          </p:nvSpPr>
          <p:spPr>
            <a:xfrm>
              <a:off x="3897390" y="1110948"/>
              <a:ext cx="1349220" cy="9377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7390" y="1110949"/>
              <a:ext cx="1349375" cy="937894"/>
            </a:xfrm>
            <a:custGeom>
              <a:avLst/>
              <a:gdLst/>
              <a:ahLst/>
              <a:cxnLst/>
              <a:rect l="l" t="t" r="r" b="b"/>
              <a:pathLst>
                <a:path w="1349375" h="937894">
                  <a:moveTo>
                    <a:pt x="0" y="156293"/>
                  </a:moveTo>
                  <a:lnTo>
                    <a:pt x="7967" y="106892"/>
                  </a:lnTo>
                  <a:lnTo>
                    <a:pt x="30155" y="63988"/>
                  </a:lnTo>
                  <a:lnTo>
                    <a:pt x="63988" y="30155"/>
                  </a:lnTo>
                  <a:lnTo>
                    <a:pt x="106892" y="7967"/>
                  </a:lnTo>
                  <a:lnTo>
                    <a:pt x="156293" y="0"/>
                  </a:lnTo>
                  <a:lnTo>
                    <a:pt x="1192926" y="0"/>
                  </a:lnTo>
                  <a:lnTo>
                    <a:pt x="1242327" y="7967"/>
                  </a:lnTo>
                  <a:lnTo>
                    <a:pt x="1285231" y="30155"/>
                  </a:lnTo>
                  <a:lnTo>
                    <a:pt x="1319064" y="63988"/>
                  </a:lnTo>
                  <a:lnTo>
                    <a:pt x="1341252" y="106892"/>
                  </a:lnTo>
                  <a:lnTo>
                    <a:pt x="1349220" y="156293"/>
                  </a:lnTo>
                  <a:lnTo>
                    <a:pt x="1349220" y="781448"/>
                  </a:lnTo>
                  <a:lnTo>
                    <a:pt x="1341252" y="830849"/>
                  </a:lnTo>
                  <a:lnTo>
                    <a:pt x="1319064" y="873753"/>
                  </a:lnTo>
                  <a:lnTo>
                    <a:pt x="1285231" y="907586"/>
                  </a:lnTo>
                  <a:lnTo>
                    <a:pt x="1242327" y="929774"/>
                  </a:lnTo>
                  <a:lnTo>
                    <a:pt x="1192926" y="937742"/>
                  </a:lnTo>
                  <a:lnTo>
                    <a:pt x="156293" y="937742"/>
                  </a:lnTo>
                  <a:lnTo>
                    <a:pt x="106892" y="929774"/>
                  </a:lnTo>
                  <a:lnTo>
                    <a:pt x="63988" y="907586"/>
                  </a:lnTo>
                  <a:lnTo>
                    <a:pt x="30155" y="873753"/>
                  </a:lnTo>
                  <a:lnTo>
                    <a:pt x="7967" y="830849"/>
                  </a:lnTo>
                  <a:lnTo>
                    <a:pt x="0" y="781448"/>
                  </a:lnTo>
                  <a:lnTo>
                    <a:pt x="0" y="156293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2863" y="1446653"/>
              <a:ext cx="728962" cy="709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2863" y="1446653"/>
              <a:ext cx="728980" cy="709930"/>
            </a:xfrm>
            <a:custGeom>
              <a:avLst/>
              <a:gdLst/>
              <a:ahLst/>
              <a:cxnLst/>
              <a:rect l="l" t="t" r="r" b="b"/>
              <a:pathLst>
                <a:path w="728979" h="709930">
                  <a:moveTo>
                    <a:pt x="0" y="0"/>
                  </a:moveTo>
                  <a:lnTo>
                    <a:pt x="329711" y="0"/>
                  </a:lnTo>
                  <a:lnTo>
                    <a:pt x="375598" y="3366"/>
                  </a:lnTo>
                  <a:lnTo>
                    <a:pt x="419395" y="13147"/>
                  </a:lnTo>
                  <a:lnTo>
                    <a:pt x="460621" y="28861"/>
                  </a:lnTo>
                  <a:lnTo>
                    <a:pt x="498796" y="50027"/>
                  </a:lnTo>
                  <a:lnTo>
                    <a:pt x="533440" y="76167"/>
                  </a:lnTo>
                  <a:lnTo>
                    <a:pt x="564071" y="106798"/>
                  </a:lnTo>
                  <a:lnTo>
                    <a:pt x="590210" y="141442"/>
                  </a:lnTo>
                  <a:lnTo>
                    <a:pt x="611377" y="179617"/>
                  </a:lnTo>
                  <a:lnTo>
                    <a:pt x="627091" y="220843"/>
                  </a:lnTo>
                  <a:lnTo>
                    <a:pt x="636872" y="264640"/>
                  </a:lnTo>
                  <a:lnTo>
                    <a:pt x="640238" y="310528"/>
                  </a:lnTo>
                  <a:lnTo>
                    <a:pt x="640239" y="532334"/>
                  </a:lnTo>
                  <a:lnTo>
                    <a:pt x="728962" y="532334"/>
                  </a:lnTo>
                  <a:lnTo>
                    <a:pt x="551517" y="709779"/>
                  </a:lnTo>
                  <a:lnTo>
                    <a:pt x="374072" y="532334"/>
                  </a:lnTo>
                  <a:lnTo>
                    <a:pt x="462795" y="532334"/>
                  </a:lnTo>
                  <a:lnTo>
                    <a:pt x="462795" y="310528"/>
                  </a:lnTo>
                  <a:lnTo>
                    <a:pt x="456010" y="268463"/>
                  </a:lnTo>
                  <a:lnTo>
                    <a:pt x="437117" y="231930"/>
                  </a:lnTo>
                  <a:lnTo>
                    <a:pt x="408309" y="203121"/>
                  </a:lnTo>
                  <a:lnTo>
                    <a:pt x="371776" y="184229"/>
                  </a:lnTo>
                  <a:lnTo>
                    <a:pt x="329711" y="177444"/>
                  </a:lnTo>
                  <a:lnTo>
                    <a:pt x="0" y="1774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6903" y="4900493"/>
              <a:ext cx="775957" cy="7460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6903" y="4900493"/>
              <a:ext cx="775970" cy="746125"/>
            </a:xfrm>
            <a:custGeom>
              <a:avLst/>
              <a:gdLst/>
              <a:ahLst/>
              <a:cxnLst/>
              <a:rect l="l" t="t" r="r" b="b"/>
              <a:pathLst>
                <a:path w="775970" h="746125">
                  <a:moveTo>
                    <a:pt x="0" y="0"/>
                  </a:moveTo>
                  <a:lnTo>
                    <a:pt x="0" y="351320"/>
                  </a:lnTo>
                  <a:lnTo>
                    <a:pt x="3945" y="400215"/>
                  </a:lnTo>
                  <a:lnTo>
                    <a:pt x="15367" y="446598"/>
                  </a:lnTo>
                  <a:lnTo>
                    <a:pt x="33646" y="489849"/>
                  </a:lnTo>
                  <a:lnTo>
                    <a:pt x="58160" y="529347"/>
                  </a:lnTo>
                  <a:lnTo>
                    <a:pt x="88290" y="564471"/>
                  </a:lnTo>
                  <a:lnTo>
                    <a:pt x="123413" y="594600"/>
                  </a:lnTo>
                  <a:lnTo>
                    <a:pt x="162911" y="619115"/>
                  </a:lnTo>
                  <a:lnTo>
                    <a:pt x="206162" y="637393"/>
                  </a:lnTo>
                  <a:lnTo>
                    <a:pt x="252545" y="648816"/>
                  </a:lnTo>
                  <a:lnTo>
                    <a:pt x="301441" y="652761"/>
                  </a:lnTo>
                  <a:lnTo>
                    <a:pt x="589454" y="652761"/>
                  </a:lnTo>
                  <a:lnTo>
                    <a:pt x="589454" y="746013"/>
                  </a:lnTo>
                  <a:lnTo>
                    <a:pt x="775957" y="559510"/>
                  </a:lnTo>
                  <a:lnTo>
                    <a:pt x="589454" y="373006"/>
                  </a:lnTo>
                  <a:lnTo>
                    <a:pt x="589454" y="466258"/>
                  </a:lnTo>
                  <a:lnTo>
                    <a:pt x="301441" y="466258"/>
                  </a:lnTo>
                  <a:lnTo>
                    <a:pt x="256701" y="457225"/>
                  </a:lnTo>
                  <a:lnTo>
                    <a:pt x="220167" y="432593"/>
                  </a:lnTo>
                  <a:lnTo>
                    <a:pt x="195535" y="396059"/>
                  </a:lnTo>
                  <a:lnTo>
                    <a:pt x="186502" y="351320"/>
                  </a:lnTo>
                  <a:lnTo>
                    <a:pt x="18650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1204" y="4930436"/>
              <a:ext cx="1349220" cy="937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81204" y="4930436"/>
              <a:ext cx="1349375" cy="937894"/>
            </a:xfrm>
            <a:custGeom>
              <a:avLst/>
              <a:gdLst/>
              <a:ahLst/>
              <a:cxnLst/>
              <a:rect l="l" t="t" r="r" b="b"/>
              <a:pathLst>
                <a:path w="1349375" h="937895">
                  <a:moveTo>
                    <a:pt x="0" y="156293"/>
                  </a:moveTo>
                  <a:lnTo>
                    <a:pt x="7967" y="106892"/>
                  </a:lnTo>
                  <a:lnTo>
                    <a:pt x="30155" y="63988"/>
                  </a:lnTo>
                  <a:lnTo>
                    <a:pt x="63988" y="30155"/>
                  </a:lnTo>
                  <a:lnTo>
                    <a:pt x="106892" y="7967"/>
                  </a:lnTo>
                  <a:lnTo>
                    <a:pt x="156293" y="0"/>
                  </a:lnTo>
                  <a:lnTo>
                    <a:pt x="1192926" y="0"/>
                  </a:lnTo>
                  <a:lnTo>
                    <a:pt x="1242327" y="7967"/>
                  </a:lnTo>
                  <a:lnTo>
                    <a:pt x="1285231" y="30155"/>
                  </a:lnTo>
                  <a:lnTo>
                    <a:pt x="1319064" y="63988"/>
                  </a:lnTo>
                  <a:lnTo>
                    <a:pt x="1341252" y="106892"/>
                  </a:lnTo>
                  <a:lnTo>
                    <a:pt x="1349220" y="156293"/>
                  </a:lnTo>
                  <a:lnTo>
                    <a:pt x="1349220" y="781448"/>
                  </a:lnTo>
                  <a:lnTo>
                    <a:pt x="1341252" y="830849"/>
                  </a:lnTo>
                  <a:lnTo>
                    <a:pt x="1319064" y="873753"/>
                  </a:lnTo>
                  <a:lnTo>
                    <a:pt x="1285231" y="907586"/>
                  </a:lnTo>
                  <a:lnTo>
                    <a:pt x="1242327" y="929774"/>
                  </a:lnTo>
                  <a:lnTo>
                    <a:pt x="1192926" y="937742"/>
                  </a:lnTo>
                  <a:lnTo>
                    <a:pt x="156293" y="937742"/>
                  </a:lnTo>
                  <a:lnTo>
                    <a:pt x="106892" y="929774"/>
                  </a:lnTo>
                  <a:lnTo>
                    <a:pt x="63988" y="907586"/>
                  </a:lnTo>
                  <a:lnTo>
                    <a:pt x="30155" y="873753"/>
                  </a:lnTo>
                  <a:lnTo>
                    <a:pt x="7967" y="830849"/>
                  </a:lnTo>
                  <a:lnTo>
                    <a:pt x="0" y="781448"/>
                  </a:lnTo>
                  <a:lnTo>
                    <a:pt x="0" y="156293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07600" y="5098796"/>
            <a:ext cx="89661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01295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Child 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65194" y="2042503"/>
            <a:ext cx="1915795" cy="1410970"/>
            <a:chOff x="3865194" y="2042503"/>
            <a:chExt cx="1915795" cy="1410970"/>
          </a:xfrm>
        </p:grpSpPr>
        <p:sp>
          <p:nvSpPr>
            <p:cNvPr id="22" name="object 22"/>
            <p:cNvSpPr/>
            <p:nvPr/>
          </p:nvSpPr>
          <p:spPr>
            <a:xfrm>
              <a:off x="3870960" y="2048255"/>
              <a:ext cx="1905000" cy="13990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1544" y="2048853"/>
              <a:ext cx="1903095" cy="1398270"/>
            </a:xfrm>
            <a:custGeom>
              <a:avLst/>
              <a:gdLst/>
              <a:ahLst/>
              <a:cxnLst/>
              <a:rect l="l" t="t" r="r" b="b"/>
              <a:pathLst>
                <a:path w="1903095" h="1398270">
                  <a:moveTo>
                    <a:pt x="0" y="99899"/>
                  </a:moveTo>
                  <a:lnTo>
                    <a:pt x="817196" y="99899"/>
                  </a:lnTo>
                  <a:lnTo>
                    <a:pt x="1167423" y="99899"/>
                  </a:lnTo>
                  <a:lnTo>
                    <a:pt x="1400908" y="99899"/>
                  </a:lnTo>
                  <a:lnTo>
                    <a:pt x="1400908" y="316243"/>
                  </a:lnTo>
                  <a:lnTo>
                    <a:pt x="1902993" y="0"/>
                  </a:lnTo>
                  <a:lnTo>
                    <a:pt x="1400908" y="640759"/>
                  </a:lnTo>
                  <a:lnTo>
                    <a:pt x="1400908" y="1397963"/>
                  </a:lnTo>
                  <a:lnTo>
                    <a:pt x="1167423" y="1397963"/>
                  </a:lnTo>
                  <a:lnTo>
                    <a:pt x="817196" y="1397963"/>
                  </a:lnTo>
                  <a:lnTo>
                    <a:pt x="0" y="1397963"/>
                  </a:lnTo>
                  <a:lnTo>
                    <a:pt x="0" y="640759"/>
                  </a:lnTo>
                  <a:lnTo>
                    <a:pt x="0" y="316243"/>
                  </a:lnTo>
                  <a:lnTo>
                    <a:pt x="0" y="99899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53812" y="3050540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3612" y="2170226"/>
            <a:ext cx="5497195" cy="3398520"/>
            <a:chOff x="2863612" y="2170226"/>
            <a:chExt cx="5497195" cy="3398520"/>
          </a:xfrm>
        </p:grpSpPr>
        <p:sp>
          <p:nvSpPr>
            <p:cNvPr id="26" name="object 26"/>
            <p:cNvSpPr/>
            <p:nvPr/>
          </p:nvSpPr>
          <p:spPr>
            <a:xfrm>
              <a:off x="8028432" y="3901439"/>
              <a:ext cx="326135" cy="16611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30424" y="3902389"/>
              <a:ext cx="324485" cy="1659889"/>
            </a:xfrm>
            <a:custGeom>
              <a:avLst/>
              <a:gdLst/>
              <a:ahLst/>
              <a:cxnLst/>
              <a:rect l="l" t="t" r="r" b="b"/>
              <a:pathLst>
                <a:path w="324484" h="1659889">
                  <a:moveTo>
                    <a:pt x="0" y="1659816"/>
                  </a:moveTo>
                  <a:lnTo>
                    <a:pt x="131466" y="1659816"/>
                  </a:lnTo>
                  <a:lnTo>
                    <a:pt x="182404" y="1649532"/>
                  </a:lnTo>
                  <a:lnTo>
                    <a:pt x="224000" y="1621487"/>
                  </a:lnTo>
                  <a:lnTo>
                    <a:pt x="252045" y="1579890"/>
                  </a:lnTo>
                  <a:lnTo>
                    <a:pt x="262329" y="1528953"/>
                  </a:lnTo>
                  <a:lnTo>
                    <a:pt x="262331" y="80965"/>
                  </a:lnTo>
                  <a:lnTo>
                    <a:pt x="323865" y="80965"/>
                  </a:lnTo>
                  <a:lnTo>
                    <a:pt x="221846" y="0"/>
                  </a:lnTo>
                  <a:lnTo>
                    <a:pt x="119830" y="80965"/>
                  </a:lnTo>
                  <a:lnTo>
                    <a:pt x="181364" y="80965"/>
                  </a:lnTo>
                  <a:lnTo>
                    <a:pt x="181364" y="1528953"/>
                  </a:lnTo>
                  <a:lnTo>
                    <a:pt x="177443" y="1548375"/>
                  </a:lnTo>
                  <a:lnTo>
                    <a:pt x="166749" y="1564236"/>
                  </a:lnTo>
                  <a:lnTo>
                    <a:pt x="150888" y="1574929"/>
                  </a:lnTo>
                  <a:lnTo>
                    <a:pt x="131466" y="1578850"/>
                  </a:lnTo>
                  <a:lnTo>
                    <a:pt x="0" y="1578849"/>
                  </a:lnTo>
                  <a:lnTo>
                    <a:pt x="0" y="1659816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9962" y="2176576"/>
              <a:ext cx="620257" cy="2691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69962" y="2176576"/>
              <a:ext cx="620395" cy="2691130"/>
            </a:xfrm>
            <a:custGeom>
              <a:avLst/>
              <a:gdLst/>
              <a:ahLst/>
              <a:cxnLst/>
              <a:rect l="l" t="t" r="r" b="b"/>
              <a:pathLst>
                <a:path w="620395" h="2691129">
                  <a:moveTo>
                    <a:pt x="0" y="77533"/>
                  </a:moveTo>
                  <a:lnTo>
                    <a:pt x="31521" y="111630"/>
                  </a:lnTo>
                  <a:lnTo>
                    <a:pt x="68131" y="126026"/>
                  </a:lnTo>
                  <a:lnTo>
                    <a:pt x="116159" y="138033"/>
                  </a:lnTo>
                  <a:lnTo>
                    <a:pt x="173742" y="147186"/>
                  </a:lnTo>
                  <a:lnTo>
                    <a:pt x="239019" y="153019"/>
                  </a:lnTo>
                  <a:lnTo>
                    <a:pt x="310129" y="155067"/>
                  </a:lnTo>
                  <a:lnTo>
                    <a:pt x="381238" y="153019"/>
                  </a:lnTo>
                  <a:lnTo>
                    <a:pt x="446515" y="147186"/>
                  </a:lnTo>
                  <a:lnTo>
                    <a:pt x="504098" y="138033"/>
                  </a:lnTo>
                  <a:lnTo>
                    <a:pt x="552126" y="126026"/>
                  </a:lnTo>
                  <a:lnTo>
                    <a:pt x="588736" y="111630"/>
                  </a:lnTo>
                  <a:lnTo>
                    <a:pt x="620258" y="77533"/>
                  </a:lnTo>
                  <a:lnTo>
                    <a:pt x="612067" y="59755"/>
                  </a:lnTo>
                  <a:lnTo>
                    <a:pt x="552126" y="29040"/>
                  </a:lnTo>
                  <a:lnTo>
                    <a:pt x="504098" y="17033"/>
                  </a:lnTo>
                  <a:lnTo>
                    <a:pt x="446515" y="7880"/>
                  </a:lnTo>
                  <a:lnTo>
                    <a:pt x="381238" y="2047"/>
                  </a:lnTo>
                  <a:lnTo>
                    <a:pt x="310129" y="0"/>
                  </a:lnTo>
                  <a:lnTo>
                    <a:pt x="239019" y="2047"/>
                  </a:lnTo>
                  <a:lnTo>
                    <a:pt x="173742" y="7880"/>
                  </a:lnTo>
                  <a:lnTo>
                    <a:pt x="116159" y="17033"/>
                  </a:lnTo>
                  <a:lnTo>
                    <a:pt x="68131" y="29040"/>
                  </a:lnTo>
                  <a:lnTo>
                    <a:pt x="31521" y="43436"/>
                  </a:lnTo>
                  <a:lnTo>
                    <a:pt x="0" y="77533"/>
                  </a:lnTo>
                  <a:close/>
                </a:path>
                <a:path w="620395" h="2691129">
                  <a:moveTo>
                    <a:pt x="0" y="77533"/>
                  </a:moveTo>
                  <a:lnTo>
                    <a:pt x="0" y="2613554"/>
                  </a:lnTo>
                  <a:lnTo>
                    <a:pt x="8190" y="2631331"/>
                  </a:lnTo>
                  <a:lnTo>
                    <a:pt x="68131" y="2662047"/>
                  </a:lnTo>
                  <a:lnTo>
                    <a:pt x="116159" y="2674054"/>
                  </a:lnTo>
                  <a:lnTo>
                    <a:pt x="173742" y="2683207"/>
                  </a:lnTo>
                  <a:lnTo>
                    <a:pt x="239019" y="2689040"/>
                  </a:lnTo>
                  <a:lnTo>
                    <a:pt x="310129" y="2691088"/>
                  </a:lnTo>
                  <a:lnTo>
                    <a:pt x="381238" y="2689040"/>
                  </a:lnTo>
                  <a:lnTo>
                    <a:pt x="446515" y="2683207"/>
                  </a:lnTo>
                  <a:lnTo>
                    <a:pt x="504098" y="2674054"/>
                  </a:lnTo>
                  <a:lnTo>
                    <a:pt x="552126" y="2662047"/>
                  </a:lnTo>
                  <a:lnTo>
                    <a:pt x="588736" y="2647651"/>
                  </a:lnTo>
                  <a:lnTo>
                    <a:pt x="620258" y="2613554"/>
                  </a:lnTo>
                  <a:lnTo>
                    <a:pt x="620258" y="77533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64985" y="3260852"/>
            <a:ext cx="4298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6845" marR="5080" indent="-1447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ipe  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07225" y="4894143"/>
            <a:ext cx="2143760" cy="1036955"/>
            <a:chOff x="1107225" y="4894143"/>
            <a:chExt cx="2143760" cy="1036955"/>
          </a:xfrm>
        </p:grpSpPr>
        <p:sp>
          <p:nvSpPr>
            <p:cNvPr id="32" name="object 32"/>
            <p:cNvSpPr/>
            <p:nvPr/>
          </p:nvSpPr>
          <p:spPr>
            <a:xfrm>
              <a:off x="2468184" y="4900493"/>
              <a:ext cx="775957" cy="746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8184" y="4900493"/>
              <a:ext cx="775970" cy="746125"/>
            </a:xfrm>
            <a:custGeom>
              <a:avLst/>
              <a:gdLst/>
              <a:ahLst/>
              <a:cxnLst/>
              <a:rect l="l" t="t" r="r" b="b"/>
              <a:pathLst>
                <a:path w="775969" h="746125">
                  <a:moveTo>
                    <a:pt x="775957" y="0"/>
                  </a:moveTo>
                  <a:lnTo>
                    <a:pt x="775957" y="351320"/>
                  </a:lnTo>
                  <a:lnTo>
                    <a:pt x="772011" y="400215"/>
                  </a:lnTo>
                  <a:lnTo>
                    <a:pt x="760589" y="446598"/>
                  </a:lnTo>
                  <a:lnTo>
                    <a:pt x="742310" y="489849"/>
                  </a:lnTo>
                  <a:lnTo>
                    <a:pt x="717796" y="529347"/>
                  </a:lnTo>
                  <a:lnTo>
                    <a:pt x="687666" y="564471"/>
                  </a:lnTo>
                  <a:lnTo>
                    <a:pt x="652543" y="594600"/>
                  </a:lnTo>
                  <a:lnTo>
                    <a:pt x="613045" y="619115"/>
                  </a:lnTo>
                  <a:lnTo>
                    <a:pt x="569794" y="637393"/>
                  </a:lnTo>
                  <a:lnTo>
                    <a:pt x="523411" y="648816"/>
                  </a:lnTo>
                  <a:lnTo>
                    <a:pt x="474515" y="652761"/>
                  </a:lnTo>
                  <a:lnTo>
                    <a:pt x="186502" y="652761"/>
                  </a:lnTo>
                  <a:lnTo>
                    <a:pt x="186502" y="746013"/>
                  </a:lnTo>
                  <a:lnTo>
                    <a:pt x="0" y="559510"/>
                  </a:lnTo>
                  <a:lnTo>
                    <a:pt x="186502" y="373006"/>
                  </a:lnTo>
                  <a:lnTo>
                    <a:pt x="186502" y="466258"/>
                  </a:lnTo>
                  <a:lnTo>
                    <a:pt x="474515" y="466258"/>
                  </a:lnTo>
                  <a:lnTo>
                    <a:pt x="519255" y="457225"/>
                  </a:lnTo>
                  <a:lnTo>
                    <a:pt x="555789" y="432593"/>
                  </a:lnTo>
                  <a:lnTo>
                    <a:pt x="580421" y="396059"/>
                  </a:lnTo>
                  <a:lnTo>
                    <a:pt x="589454" y="351320"/>
                  </a:lnTo>
                  <a:lnTo>
                    <a:pt x="589454" y="0"/>
                  </a:lnTo>
                  <a:lnTo>
                    <a:pt x="775957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3575" y="4986971"/>
              <a:ext cx="1349220" cy="9377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3575" y="4986971"/>
              <a:ext cx="1349375" cy="937894"/>
            </a:xfrm>
            <a:custGeom>
              <a:avLst/>
              <a:gdLst/>
              <a:ahLst/>
              <a:cxnLst/>
              <a:rect l="l" t="t" r="r" b="b"/>
              <a:pathLst>
                <a:path w="1349375" h="937895">
                  <a:moveTo>
                    <a:pt x="1349220" y="156293"/>
                  </a:moveTo>
                  <a:lnTo>
                    <a:pt x="1341252" y="106892"/>
                  </a:lnTo>
                  <a:lnTo>
                    <a:pt x="1319064" y="63988"/>
                  </a:lnTo>
                  <a:lnTo>
                    <a:pt x="1285231" y="30155"/>
                  </a:lnTo>
                  <a:lnTo>
                    <a:pt x="1242327" y="7967"/>
                  </a:lnTo>
                  <a:lnTo>
                    <a:pt x="1192926" y="0"/>
                  </a:lnTo>
                  <a:lnTo>
                    <a:pt x="156294" y="0"/>
                  </a:lnTo>
                  <a:lnTo>
                    <a:pt x="106892" y="7967"/>
                  </a:lnTo>
                  <a:lnTo>
                    <a:pt x="63988" y="30155"/>
                  </a:lnTo>
                  <a:lnTo>
                    <a:pt x="30155" y="63988"/>
                  </a:lnTo>
                  <a:lnTo>
                    <a:pt x="7967" y="106892"/>
                  </a:lnTo>
                  <a:lnTo>
                    <a:pt x="0" y="156293"/>
                  </a:lnTo>
                  <a:lnTo>
                    <a:pt x="0" y="781448"/>
                  </a:lnTo>
                  <a:lnTo>
                    <a:pt x="7967" y="830849"/>
                  </a:lnTo>
                  <a:lnTo>
                    <a:pt x="30155" y="873753"/>
                  </a:lnTo>
                  <a:lnTo>
                    <a:pt x="63988" y="907586"/>
                  </a:lnTo>
                  <a:lnTo>
                    <a:pt x="106892" y="929774"/>
                  </a:lnTo>
                  <a:lnTo>
                    <a:pt x="156294" y="937742"/>
                  </a:lnTo>
                  <a:lnTo>
                    <a:pt x="1192926" y="937742"/>
                  </a:lnTo>
                  <a:lnTo>
                    <a:pt x="1242327" y="929774"/>
                  </a:lnTo>
                  <a:lnTo>
                    <a:pt x="1285231" y="907586"/>
                  </a:lnTo>
                  <a:lnTo>
                    <a:pt x="1319064" y="873753"/>
                  </a:lnTo>
                  <a:lnTo>
                    <a:pt x="1341252" y="830849"/>
                  </a:lnTo>
                  <a:lnTo>
                    <a:pt x="1349220" y="781448"/>
                  </a:lnTo>
                  <a:lnTo>
                    <a:pt x="1349220" y="156293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39969" y="5156708"/>
            <a:ext cx="89661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0129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Child 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9512" y="2968576"/>
            <a:ext cx="976630" cy="1107440"/>
            <a:chOff x="439512" y="2968576"/>
            <a:chExt cx="976630" cy="1107440"/>
          </a:xfrm>
        </p:grpSpPr>
        <p:sp>
          <p:nvSpPr>
            <p:cNvPr id="38" name="object 38"/>
            <p:cNvSpPr/>
            <p:nvPr/>
          </p:nvSpPr>
          <p:spPr>
            <a:xfrm>
              <a:off x="445007" y="2974848"/>
              <a:ext cx="966216" cy="1097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007" y="3907536"/>
              <a:ext cx="161544" cy="1645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862" y="2974926"/>
              <a:ext cx="963930" cy="1094740"/>
            </a:xfrm>
            <a:custGeom>
              <a:avLst/>
              <a:gdLst/>
              <a:ahLst/>
              <a:cxnLst/>
              <a:rect l="l" t="t" r="r" b="b"/>
              <a:pathLst>
                <a:path w="963930" h="1094739">
                  <a:moveTo>
                    <a:pt x="160575" y="1094384"/>
                  </a:moveTo>
                  <a:lnTo>
                    <a:pt x="128459" y="965924"/>
                  </a:lnTo>
                  <a:lnTo>
                    <a:pt x="0" y="933808"/>
                  </a:lnTo>
                  <a:lnTo>
                    <a:pt x="160575" y="1094384"/>
                  </a:lnTo>
                  <a:lnTo>
                    <a:pt x="963432" y="1094384"/>
                  </a:lnTo>
                  <a:lnTo>
                    <a:pt x="963432" y="0"/>
                  </a:lnTo>
                  <a:lnTo>
                    <a:pt x="0" y="0"/>
                  </a:lnTo>
                  <a:lnTo>
                    <a:pt x="0" y="933808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0710" y="3141979"/>
            <a:ext cx="6940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01930" marR="5080" indent="-189865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Cube”  file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5901" y="2801655"/>
            <a:ext cx="7845425" cy="2823845"/>
            <a:chOff x="725901" y="2801655"/>
            <a:chExt cx="7845425" cy="2823845"/>
          </a:xfrm>
        </p:grpSpPr>
        <p:sp>
          <p:nvSpPr>
            <p:cNvPr id="43" name="object 43"/>
            <p:cNvSpPr/>
            <p:nvPr/>
          </p:nvSpPr>
          <p:spPr>
            <a:xfrm>
              <a:off x="731520" y="4069080"/>
              <a:ext cx="347472" cy="1551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2251" y="4069310"/>
              <a:ext cx="346075" cy="1550035"/>
            </a:xfrm>
            <a:custGeom>
              <a:avLst/>
              <a:gdLst/>
              <a:ahLst/>
              <a:cxnLst/>
              <a:rect l="l" t="t" r="r" b="b"/>
              <a:pathLst>
                <a:path w="346075" h="1550035">
                  <a:moveTo>
                    <a:pt x="345672" y="1549595"/>
                  </a:moveTo>
                  <a:lnTo>
                    <a:pt x="188214" y="1549595"/>
                  </a:lnTo>
                  <a:lnTo>
                    <a:pt x="144065" y="1542474"/>
                  </a:lnTo>
                  <a:lnTo>
                    <a:pt x="105723" y="1522645"/>
                  </a:lnTo>
                  <a:lnTo>
                    <a:pt x="75487" y="1492410"/>
                  </a:lnTo>
                  <a:lnTo>
                    <a:pt x="55659" y="1454067"/>
                  </a:lnTo>
                  <a:lnTo>
                    <a:pt x="48538" y="1409919"/>
                  </a:lnTo>
                  <a:lnTo>
                    <a:pt x="48538" y="86417"/>
                  </a:lnTo>
                  <a:lnTo>
                    <a:pt x="0" y="86417"/>
                  </a:lnTo>
                  <a:lnTo>
                    <a:pt x="91748" y="0"/>
                  </a:lnTo>
                  <a:lnTo>
                    <a:pt x="183496" y="86417"/>
                  </a:lnTo>
                  <a:lnTo>
                    <a:pt x="134957" y="86417"/>
                  </a:lnTo>
                  <a:lnTo>
                    <a:pt x="134957" y="1409919"/>
                  </a:lnTo>
                  <a:lnTo>
                    <a:pt x="139143" y="1430650"/>
                  </a:lnTo>
                  <a:lnTo>
                    <a:pt x="150556" y="1447578"/>
                  </a:lnTo>
                  <a:lnTo>
                    <a:pt x="167485" y="1458992"/>
                  </a:lnTo>
                  <a:lnTo>
                    <a:pt x="188215" y="1463177"/>
                  </a:lnTo>
                  <a:lnTo>
                    <a:pt x="345672" y="1463177"/>
                  </a:lnTo>
                  <a:lnTo>
                    <a:pt x="345672" y="154959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13319" y="2807207"/>
              <a:ext cx="1051559" cy="10972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13319" y="3724655"/>
              <a:ext cx="176783" cy="1798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14421" y="2808005"/>
              <a:ext cx="1050290" cy="1094740"/>
            </a:xfrm>
            <a:custGeom>
              <a:avLst/>
              <a:gdLst/>
              <a:ahLst/>
              <a:cxnLst/>
              <a:rect l="l" t="t" r="r" b="b"/>
              <a:pathLst>
                <a:path w="1050290" h="1094739">
                  <a:moveTo>
                    <a:pt x="175020" y="1094384"/>
                  </a:moveTo>
                  <a:lnTo>
                    <a:pt x="140016" y="954367"/>
                  </a:lnTo>
                  <a:lnTo>
                    <a:pt x="0" y="919363"/>
                  </a:lnTo>
                  <a:lnTo>
                    <a:pt x="175020" y="1094384"/>
                  </a:lnTo>
                  <a:lnTo>
                    <a:pt x="1050098" y="1094384"/>
                  </a:lnTo>
                  <a:lnTo>
                    <a:pt x="1050098" y="0"/>
                  </a:lnTo>
                  <a:lnTo>
                    <a:pt x="0" y="0"/>
                  </a:lnTo>
                  <a:lnTo>
                    <a:pt x="0" y="919363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08368" y="2968244"/>
            <a:ext cx="8629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6385" marR="5080" indent="-27432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“S</a:t>
            </a:r>
            <a:r>
              <a:rPr sz="1800" dirty="0">
                <a:latin typeface="Calibri"/>
                <a:cs typeface="Calibri"/>
              </a:rPr>
              <a:t>qua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e”  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44950" y="6449957"/>
            <a:ext cx="1054735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70240" y="6449957"/>
            <a:ext cx="19050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42718" y="4821428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mcpipe1[0]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4333" y="1898396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mcpipe1[1]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5148" y="4806188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mcpipe2[0]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65870" y="1279652"/>
            <a:ext cx="3263265" cy="17907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354580" marR="196850" indent="-1270" algn="ctr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Main  P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oce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R="2170430"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Calibri"/>
                <a:cs typeface="Calibri"/>
              </a:rPr>
              <a:t>mcpipe2[1]</a:t>
            </a:r>
            <a:endParaRPr sz="1800">
              <a:latin typeface="Calibri"/>
              <a:cs typeface="Calibri"/>
            </a:endParaRPr>
          </a:p>
          <a:p>
            <a:pPr marL="2162175" marR="5080" algn="ctr">
              <a:lnSpc>
                <a:spcPct val="99400"/>
              </a:lnSpc>
              <a:spcBef>
                <a:spcPts val="420"/>
              </a:spcBef>
            </a:pPr>
            <a:r>
              <a:rPr sz="1800" spc="-5" dirty="0">
                <a:latin typeface="Calibri"/>
                <a:cs typeface="Calibri"/>
              </a:rPr>
              <a:t>Messages 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streams 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858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0" dirty="0"/>
              <a:t>Shared memory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4788171" y="2438400"/>
            <a:ext cx="3611245" cy="21178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100" spc="-5" dirty="0">
                <a:solidFill>
                  <a:srgbClr val="2F5597"/>
                </a:solidFill>
                <a:latin typeface="Calibri"/>
                <a:cs typeface="Calibri"/>
              </a:rPr>
              <a:t>Read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/ </a:t>
            </a:r>
            <a:r>
              <a:rPr lang="en-IN" sz="2100" spc="-10" dirty="0">
                <a:solidFill>
                  <a:srgbClr val="2F5597"/>
                </a:solidFill>
                <a:latin typeface="Calibri"/>
                <a:cs typeface="Calibri"/>
              </a:rPr>
              <a:t>Write </a:t>
            </a:r>
            <a:r>
              <a:rPr lang="en-IN" sz="2100" spc="-5" dirty="0">
                <a:solidFill>
                  <a:srgbClr val="548235"/>
                </a:solidFill>
                <a:latin typeface="Calibri"/>
                <a:cs typeface="Calibri"/>
              </a:rPr>
              <a:t>to Shared Memory</a:t>
            </a:r>
            <a:endParaRPr sz="2100" dirty="0">
              <a:latin typeface="Calibri"/>
              <a:cs typeface="Calibri"/>
            </a:endParaRPr>
          </a:p>
          <a:p>
            <a:pPr marL="184150" marR="502284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OS </a:t>
            </a:r>
            <a:r>
              <a:rPr lang="en-IN" sz="2100" spc="-15" dirty="0">
                <a:latin typeface="Calibri"/>
                <a:cs typeface="Calibri"/>
              </a:rPr>
              <a:t>establishes the channel</a:t>
            </a:r>
          </a:p>
          <a:p>
            <a:pPr marL="184150" marR="502284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100" spc="-15" dirty="0">
                <a:latin typeface="Calibri"/>
                <a:cs typeface="Calibri"/>
              </a:rPr>
              <a:t>Different virtual addresses mapped to the same physical address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F0F1A-12F9-4711-880A-F89513B2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544514"/>
            <a:ext cx="3200400" cy="1768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79990-EDE3-493E-BB8A-F6F606E5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2" y="2309636"/>
            <a:ext cx="3547879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858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0" dirty="0"/>
              <a:t>Shared memory</a:t>
            </a:r>
            <a:endParaRPr sz="33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DA713F-67BC-4E4B-A654-6BA41C338F08}"/>
              </a:ext>
            </a:extLst>
          </p:cNvPr>
          <p:cNvSpPr/>
          <p:nvPr/>
        </p:nvSpPr>
        <p:spPr>
          <a:xfrm>
            <a:off x="4589725" y="2057400"/>
            <a:ext cx="1106424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3DD6C50-24BE-47B2-B850-128DBA4D6857}"/>
              </a:ext>
            </a:extLst>
          </p:cNvPr>
          <p:cNvSpPr/>
          <p:nvPr/>
        </p:nvSpPr>
        <p:spPr>
          <a:xfrm>
            <a:off x="4565342" y="4184904"/>
            <a:ext cx="984503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4EF0D7E-C3C8-4331-A34D-AAE55CB49C91}"/>
              </a:ext>
            </a:extLst>
          </p:cNvPr>
          <p:cNvSpPr txBox="1"/>
          <p:nvPr/>
        </p:nvSpPr>
        <p:spPr>
          <a:xfrm>
            <a:off x="6172200" y="1774183"/>
            <a:ext cx="2679577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FF0000"/>
                </a:solidFill>
                <a:latin typeface="Calibri"/>
                <a:cs typeface="Calibri"/>
              </a:rPr>
              <a:t>Explicit synchronization</a:t>
            </a:r>
          </a:p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FF0000"/>
                </a:solidFill>
                <a:latin typeface="Calibri"/>
                <a:cs typeface="Calibri"/>
              </a:rPr>
              <a:t>Shared buffer management and communication protocol is programmer’s responsibility</a:t>
            </a:r>
            <a:endParaRPr spc="-5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EEACC26-04C1-4D34-BC71-C3A8271D37D0}"/>
              </a:ext>
            </a:extLst>
          </p:cNvPr>
          <p:cNvSpPr txBox="1"/>
          <p:nvPr/>
        </p:nvSpPr>
        <p:spPr>
          <a:xfrm>
            <a:off x="6258215" y="4232295"/>
            <a:ext cx="2127885" cy="1401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8450" marR="5080" indent="-285750">
              <a:lnSpc>
                <a:spcPts val="209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48235"/>
                </a:solidFill>
                <a:latin typeface="Calibri"/>
                <a:cs typeface="Calibri"/>
              </a:rPr>
              <a:t>System calls only for setup</a:t>
            </a:r>
          </a:p>
          <a:p>
            <a:pPr marL="298450" marR="5080" indent="-285750">
              <a:lnSpc>
                <a:spcPts val="209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48235"/>
                </a:solidFill>
                <a:latin typeface="Calibri"/>
                <a:cs typeface="Calibri"/>
              </a:rPr>
              <a:t>Large amounts of data can be exchanged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BD70A9-8426-4D3C-9D09-17398D89B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5" y="2413726"/>
            <a:ext cx="3547879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8387" y="1295908"/>
            <a:ext cx="8606155" cy="468846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7359" marR="553085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467995" algn="l"/>
              </a:tabLst>
            </a:pPr>
            <a:r>
              <a:rPr sz="2800" spc="-25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segment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 ID of an  </a:t>
            </a:r>
            <a:r>
              <a:rPr sz="2800" spc="-15" dirty="0">
                <a:latin typeface="Calibri"/>
                <a:cs typeface="Calibri"/>
              </a:rPr>
              <a:t>existing </a:t>
            </a:r>
            <a:r>
              <a:rPr sz="2800" spc="-10" dirty="0">
                <a:latin typeface="Calibri"/>
                <a:cs typeface="Calibri"/>
              </a:rPr>
              <a:t>shared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179705" algn="ctr"/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shmget(key_t key, size_t size, int shmflg);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Courier New"/>
              <a:cs typeface="Courier New"/>
            </a:endParaRPr>
          </a:p>
          <a:p>
            <a:pPr marL="467359" indent="-172085">
              <a:lnSpc>
                <a:spcPct val="100000"/>
              </a:lnSpc>
              <a:buFont typeface="Arial"/>
              <a:buChar char="•"/>
              <a:tabLst>
                <a:tab pos="467995" algn="l"/>
              </a:tabLst>
            </a:pP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processes </a:t>
            </a:r>
            <a:r>
              <a:rPr sz="2800" spc="-5" dirty="0">
                <a:latin typeface="Calibri"/>
                <a:cs typeface="Calibri"/>
              </a:rPr>
              <a:t>(if </a:t>
            </a:r>
            <a:r>
              <a:rPr sz="2800" spc="-15" dirty="0">
                <a:latin typeface="Calibri"/>
                <a:cs typeface="Calibri"/>
              </a:rPr>
              <a:t>permitted)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access.</a:t>
            </a:r>
            <a:endParaRPr sz="2800" dirty="0">
              <a:latin typeface="Calibri"/>
              <a:cs typeface="Calibri"/>
            </a:endParaRPr>
          </a:p>
          <a:p>
            <a:pPr marL="467359" indent="-17208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67995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sys/ipc.h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30" dirty="0">
                <a:solidFill>
                  <a:srgbClr val="0070C0"/>
                </a:solidFill>
                <a:latin typeface="Calibri"/>
                <a:cs typeface="Calibri"/>
              </a:rPr>
              <a:t>key</a:t>
            </a:r>
            <a:r>
              <a:rPr sz="2800" spc="-30" dirty="0">
                <a:latin typeface="Calibri"/>
                <a:cs typeface="Calibri"/>
              </a:rPr>
              <a:t>: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share between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shmflg</a:t>
            </a:r>
            <a:r>
              <a:rPr sz="2800" spc="-5" dirty="0">
                <a:latin typeface="Calibri"/>
                <a:cs typeface="Calibri"/>
              </a:rPr>
              <a:t>: options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149" y="1295908"/>
            <a:ext cx="8524875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8309" algn="l"/>
              </a:tabLst>
            </a:pPr>
            <a:r>
              <a:rPr sz="2800" spc="-25" dirty="0">
                <a:latin typeface="Calibri"/>
                <a:cs typeface="Calibri"/>
              </a:rPr>
              <a:t>Attach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segment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 address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  <a:p>
            <a:pPr marL="179705" algn="ctr">
              <a:lnSpc>
                <a:spcPct val="100000"/>
              </a:lnSpc>
              <a:spcBef>
                <a:spcPts val="2485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void *shmat(int shmid, const void *shmaddr,…</a:t>
            </a:r>
          </a:p>
          <a:p>
            <a:pPr marL="179705" algn="ctr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shmflg);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ourier New"/>
              <a:cs typeface="Courier New"/>
            </a:endParaRPr>
          </a:p>
          <a:p>
            <a:pPr marL="447675" marR="880110" indent="-171450">
              <a:lnSpc>
                <a:spcPts val="3000"/>
              </a:lnSpc>
              <a:buFont typeface="Arial"/>
              <a:buChar char="•"/>
              <a:tabLst>
                <a:tab pos="528955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Once </a:t>
            </a:r>
            <a:r>
              <a:rPr sz="2800" spc="-15" dirty="0">
                <a:latin typeface="Calibri"/>
                <a:cs typeface="Calibri"/>
              </a:rPr>
              <a:t>attached,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 can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segment.</a:t>
            </a:r>
            <a:endParaRPr sz="2800" dirty="0">
              <a:latin typeface="Calibri"/>
              <a:cs typeface="Calibri"/>
            </a:endParaRPr>
          </a:p>
          <a:p>
            <a:pPr marL="447675" indent="-17208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8309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sys/types.h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790575" lvl="1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shmid</a:t>
            </a:r>
            <a:r>
              <a:rPr sz="2800" spc="-5" dirty="0">
                <a:latin typeface="Calibri"/>
                <a:cs typeface="Calibri"/>
              </a:rPr>
              <a:t>: id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790575" lvl="1" indent="-1720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shmaddr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  <a:p>
            <a:pPr marL="790575" lvl="1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shmflg</a:t>
            </a:r>
            <a:r>
              <a:rPr sz="2800" spc="-5" dirty="0">
                <a:latin typeface="Calibri"/>
                <a:cs typeface="Calibri"/>
              </a:rPr>
              <a:t>: options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permission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12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7538720" cy="277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18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Detach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segment </a:t>
            </a:r>
            <a:r>
              <a:rPr sz="2800" spc="-20" dirty="0">
                <a:latin typeface="Calibri"/>
                <a:cs typeface="Calibri"/>
              </a:rPr>
              <a:t>located at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</a:p>
          <a:p>
            <a:pPr marL="184150">
              <a:lnSpc>
                <a:spcPts val="3180"/>
              </a:lnSpc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shmaddr</a:t>
            </a:r>
            <a:r>
              <a:rPr sz="2800" spc="-10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endParaRPr sz="2800" dirty="0">
              <a:latin typeface="Calibri"/>
              <a:cs typeface="Calibri"/>
            </a:endParaRPr>
          </a:p>
          <a:p>
            <a:pPr marL="179705" marR="42545" algn="ctr">
              <a:spcBef>
                <a:spcPts val="2560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shmdt(const void *shmaddr);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sys/types.h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2705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shmaddr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attaching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9478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455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30" dirty="0"/>
              <a:t>PA </a:t>
            </a:r>
            <a:r>
              <a:rPr sz="3300" dirty="0"/>
              <a:t>1</a:t>
            </a:r>
            <a:r>
              <a:rPr sz="3300" spc="55" dirty="0"/>
              <a:t> </a:t>
            </a:r>
            <a:r>
              <a:rPr sz="3300" spc="-5" dirty="0"/>
              <a:t>Learnings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6448425" cy="2372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Prepare </a:t>
            </a:r>
            <a:r>
              <a:rPr sz="2100" spc="-5" dirty="0">
                <a:latin typeface="Calibri"/>
                <a:cs typeface="Calibri"/>
              </a:rPr>
              <a:t>well </a:t>
            </a: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your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interview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Know </a:t>
            </a:r>
            <a:r>
              <a:rPr sz="2100" spc="-10" dirty="0">
                <a:latin typeface="Calibri"/>
                <a:cs typeface="Calibri"/>
              </a:rPr>
              <a:t>what </a:t>
            </a:r>
            <a:r>
              <a:rPr sz="2100" spc="-5" dirty="0">
                <a:latin typeface="Calibri"/>
                <a:cs typeface="Calibri"/>
              </a:rPr>
              <a:t>every </a:t>
            </a:r>
            <a:r>
              <a:rPr sz="2100" spc="-10" dirty="0">
                <a:latin typeface="Calibri"/>
                <a:cs typeface="Calibri"/>
              </a:rPr>
              <a:t>command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does</a:t>
            </a: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0" dirty="0">
                <a:latin typeface="Calibri"/>
                <a:cs typeface="Calibri"/>
              </a:rPr>
              <a:t>Write </a:t>
            </a:r>
            <a:r>
              <a:rPr sz="2100" spc="-5" dirty="0">
                <a:latin typeface="Calibri"/>
                <a:cs typeface="Calibri"/>
              </a:rPr>
              <a:t>correct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code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Brownie </a:t>
            </a:r>
            <a:r>
              <a:rPr sz="2100" spc="-5" dirty="0">
                <a:latin typeface="Calibri"/>
                <a:cs typeface="Calibri"/>
              </a:rPr>
              <a:t>points </a:t>
            </a: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writing </a:t>
            </a:r>
            <a:r>
              <a:rPr sz="2100" spc="-5" dirty="0">
                <a:latin typeface="Calibri"/>
                <a:cs typeface="Calibri"/>
              </a:rPr>
              <a:t>clean </a:t>
            </a:r>
            <a:r>
              <a:rPr sz="2100" spc="-10" dirty="0">
                <a:latin typeface="Calibri"/>
                <a:cs typeface="Calibri"/>
              </a:rPr>
              <a:t>readable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code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Don’t </a:t>
            </a:r>
            <a:r>
              <a:rPr sz="2100" dirty="0">
                <a:latin typeface="Calibri"/>
                <a:cs typeface="Calibri"/>
              </a:rPr>
              <a:t>miss </a:t>
            </a:r>
            <a:r>
              <a:rPr sz="2100" spc="-10" dirty="0">
                <a:latin typeface="Calibri"/>
                <a:cs typeface="Calibri"/>
              </a:rPr>
              <a:t>your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appointment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No </a:t>
            </a:r>
            <a:r>
              <a:rPr sz="2100" spc="-45" dirty="0">
                <a:latin typeface="Calibri"/>
                <a:cs typeface="Calibri"/>
              </a:rPr>
              <a:t>(TA) </a:t>
            </a:r>
            <a:r>
              <a:rPr sz="2100" spc="-5" dirty="0">
                <a:latin typeface="Calibri"/>
                <a:cs typeface="Calibri"/>
              </a:rPr>
              <a:t>Office </a:t>
            </a:r>
            <a:r>
              <a:rPr sz="2100" spc="-10" dirty="0">
                <a:latin typeface="Calibri"/>
                <a:cs typeface="Calibri"/>
              </a:rPr>
              <a:t>Hours </a:t>
            </a:r>
            <a:r>
              <a:rPr sz="2100" spc="-5" dirty="0">
                <a:latin typeface="Calibri"/>
                <a:cs typeface="Calibri"/>
              </a:rPr>
              <a:t>during the week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interview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grading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1625" y="6444488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Fall</a:t>
            </a:r>
            <a:r>
              <a:rPr sz="90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63105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 </a:t>
            </a:r>
            <a:r>
              <a:rPr sz="3500" spc="55" dirty="0"/>
              <a:t>Memory</a:t>
            </a:r>
            <a:r>
              <a:rPr sz="3500" spc="-60" dirty="0"/>
              <a:t> </a:t>
            </a:r>
            <a:r>
              <a:rPr sz="3500" spc="40" dirty="0"/>
              <a:t>Example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691301" y="1826173"/>
            <a:ext cx="1205865" cy="3895725"/>
            <a:chOff x="691301" y="1826173"/>
            <a:chExt cx="1205865" cy="3895725"/>
          </a:xfrm>
        </p:grpSpPr>
        <p:sp>
          <p:nvSpPr>
            <p:cNvPr id="4" name="object 4"/>
            <p:cNvSpPr/>
            <p:nvPr/>
          </p:nvSpPr>
          <p:spPr>
            <a:xfrm>
              <a:off x="696064" y="18309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39" h="3886200">
                  <a:moveTo>
                    <a:pt x="1195719" y="0"/>
                  </a:moveTo>
                  <a:lnTo>
                    <a:pt x="0" y="0"/>
                  </a:lnTo>
                  <a:lnTo>
                    <a:pt x="0" y="3886199"/>
                  </a:lnTo>
                  <a:lnTo>
                    <a:pt x="1195719" y="3886199"/>
                  </a:lnTo>
                  <a:lnTo>
                    <a:pt x="119571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064" y="18309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39" h="3886200">
                  <a:moveTo>
                    <a:pt x="0" y="0"/>
                  </a:moveTo>
                  <a:lnTo>
                    <a:pt x="1195719" y="0"/>
                  </a:lnTo>
                  <a:lnTo>
                    <a:pt x="1195719" y="3886200"/>
                  </a:lnTo>
                  <a:lnTo>
                    <a:pt x="0" y="388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706" y="1907136"/>
            <a:ext cx="99695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8465" y="2434186"/>
            <a:ext cx="511175" cy="698500"/>
            <a:chOff x="1038465" y="2434186"/>
            <a:chExt cx="511175" cy="698500"/>
          </a:xfrm>
        </p:grpSpPr>
        <p:sp>
          <p:nvSpPr>
            <p:cNvPr id="8" name="object 8"/>
            <p:cNvSpPr/>
            <p:nvPr/>
          </p:nvSpPr>
          <p:spPr>
            <a:xfrm>
              <a:off x="1044815" y="24405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4815" y="26119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815" y="27834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815" y="29548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4815" y="31263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5706" y="3431136"/>
            <a:ext cx="996950" cy="685800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776" y="1145136"/>
            <a:ext cx="1594485" cy="4724400"/>
          </a:xfrm>
          <a:custGeom>
            <a:avLst/>
            <a:gdLst/>
            <a:ahLst/>
            <a:cxnLst/>
            <a:rect l="l" t="t" r="r" b="b"/>
            <a:pathLst>
              <a:path w="1594485" h="4724400">
                <a:moveTo>
                  <a:pt x="0" y="0"/>
                </a:moveTo>
                <a:lnTo>
                  <a:pt x="1594292" y="0"/>
                </a:lnTo>
                <a:lnTo>
                  <a:pt x="1594292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4976" y="1165859"/>
            <a:ext cx="98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Process 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6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706" y="4269336"/>
            <a:ext cx="996950" cy="609600"/>
          </a:xfrm>
          <a:custGeom>
            <a:avLst/>
            <a:gdLst/>
            <a:ahLst/>
            <a:cxnLst/>
            <a:rect l="l" t="t" r="r" b="b"/>
            <a:pathLst>
              <a:path w="996950" h="609600">
                <a:moveTo>
                  <a:pt x="0" y="0"/>
                </a:moveTo>
                <a:lnTo>
                  <a:pt x="996432" y="0"/>
                </a:lnTo>
                <a:lnTo>
                  <a:pt x="99643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7541" y="4412995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5706" y="5031336"/>
            <a:ext cx="996950" cy="533400"/>
          </a:xfrm>
          <a:custGeom>
            <a:avLst/>
            <a:gdLst/>
            <a:ahLst/>
            <a:cxnLst/>
            <a:rect l="l" t="t" r="r" b="b"/>
            <a:pathLst>
              <a:path w="996950" h="533400">
                <a:moveTo>
                  <a:pt x="0" y="0"/>
                </a:moveTo>
                <a:lnTo>
                  <a:pt x="996432" y="0"/>
                </a:lnTo>
                <a:lnTo>
                  <a:pt x="996432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7351" y="513537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47455" y="1902373"/>
            <a:ext cx="1205865" cy="3895725"/>
            <a:chOff x="7247455" y="1902373"/>
            <a:chExt cx="1205865" cy="3895725"/>
          </a:xfrm>
        </p:grpSpPr>
        <p:sp>
          <p:nvSpPr>
            <p:cNvPr id="21" name="object 21"/>
            <p:cNvSpPr/>
            <p:nvPr/>
          </p:nvSpPr>
          <p:spPr>
            <a:xfrm>
              <a:off x="7252217" y="19071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40" h="3886200">
                  <a:moveTo>
                    <a:pt x="1195718" y="0"/>
                  </a:moveTo>
                  <a:lnTo>
                    <a:pt x="0" y="0"/>
                  </a:lnTo>
                  <a:lnTo>
                    <a:pt x="0" y="3886199"/>
                  </a:lnTo>
                  <a:lnTo>
                    <a:pt x="1195718" y="3886199"/>
                  </a:lnTo>
                  <a:lnTo>
                    <a:pt x="119571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2217" y="19071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40" h="3886200">
                  <a:moveTo>
                    <a:pt x="0" y="0"/>
                  </a:moveTo>
                  <a:lnTo>
                    <a:pt x="1195719" y="0"/>
                  </a:lnTo>
                  <a:lnTo>
                    <a:pt x="1195719" y="3886200"/>
                  </a:lnTo>
                  <a:lnTo>
                    <a:pt x="0" y="388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51861" y="1983336"/>
            <a:ext cx="996950" cy="144780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solidFill>
                  <a:srgbClr val="D9D9D9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94619" y="2510386"/>
            <a:ext cx="511175" cy="698500"/>
            <a:chOff x="7594619" y="2510386"/>
            <a:chExt cx="511175" cy="698500"/>
          </a:xfrm>
        </p:grpSpPr>
        <p:sp>
          <p:nvSpPr>
            <p:cNvPr id="25" name="object 25"/>
            <p:cNvSpPr/>
            <p:nvPr/>
          </p:nvSpPr>
          <p:spPr>
            <a:xfrm>
              <a:off x="7600969" y="25167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0969" y="26881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00969" y="28596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00969" y="30310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00969" y="32025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51861" y="3507336"/>
            <a:ext cx="996950" cy="685800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52930" y="1221336"/>
            <a:ext cx="1594485" cy="4724400"/>
          </a:xfrm>
          <a:custGeom>
            <a:avLst/>
            <a:gdLst/>
            <a:ahLst/>
            <a:cxnLst/>
            <a:rect l="l" t="t" r="r" b="b"/>
            <a:pathLst>
              <a:path w="1594484" h="4724400">
                <a:moveTo>
                  <a:pt x="0" y="0"/>
                </a:moveTo>
                <a:lnTo>
                  <a:pt x="1594292" y="0"/>
                </a:lnTo>
                <a:lnTo>
                  <a:pt x="1594292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16689" y="1242059"/>
            <a:ext cx="930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Process  </a:t>
            </a:r>
            <a:r>
              <a:rPr sz="2000" dirty="0">
                <a:latin typeface="Times New Roman"/>
                <a:cs typeface="Times New Roman"/>
              </a:rPr>
              <a:t>CL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1861" y="4345536"/>
            <a:ext cx="996950" cy="609600"/>
          </a:xfrm>
          <a:custGeom>
            <a:avLst/>
            <a:gdLst/>
            <a:ahLst/>
            <a:cxnLst/>
            <a:rect l="l" t="t" r="r" b="b"/>
            <a:pathLst>
              <a:path w="996950" h="609600">
                <a:moveTo>
                  <a:pt x="0" y="0"/>
                </a:moveTo>
                <a:lnTo>
                  <a:pt x="996432" y="0"/>
                </a:lnTo>
                <a:lnTo>
                  <a:pt x="99643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93695" y="4489195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51861" y="5107536"/>
            <a:ext cx="996950" cy="533400"/>
          </a:xfrm>
          <a:custGeom>
            <a:avLst/>
            <a:gdLst/>
            <a:ahLst/>
            <a:cxnLst/>
            <a:rect l="l" t="t" r="r" b="b"/>
            <a:pathLst>
              <a:path w="996950" h="533400">
                <a:moveTo>
                  <a:pt x="0" y="0"/>
                </a:moveTo>
                <a:lnTo>
                  <a:pt x="996432" y="0"/>
                </a:lnTo>
                <a:lnTo>
                  <a:pt x="996432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93505" y="521157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52088" y="5221223"/>
            <a:ext cx="1639824" cy="68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53294" y="5221836"/>
            <a:ext cx="1638300" cy="68580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20370" marR="412750" indent="74930">
              <a:lnSpc>
                <a:spcPts val="2090"/>
              </a:lnSpc>
              <a:spcBef>
                <a:spcPts val="580"/>
              </a:spcBef>
            </a:pPr>
            <a:r>
              <a:rPr sz="1800" spc="-5" dirty="0">
                <a:latin typeface="Calibri"/>
                <a:cs typeface="Calibri"/>
              </a:rPr>
              <a:t>Shared  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53160" y="4202083"/>
            <a:ext cx="5805805" cy="1588135"/>
            <a:chOff x="1653160" y="4202083"/>
            <a:chExt cx="5805805" cy="1588135"/>
          </a:xfrm>
        </p:grpSpPr>
        <p:sp>
          <p:nvSpPr>
            <p:cNvPr id="40" name="object 40"/>
            <p:cNvSpPr/>
            <p:nvPr/>
          </p:nvSpPr>
          <p:spPr>
            <a:xfrm>
              <a:off x="1709927" y="5178552"/>
              <a:ext cx="1895855" cy="606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11067" y="5178623"/>
              <a:ext cx="1894205" cy="605155"/>
            </a:xfrm>
            <a:custGeom>
              <a:avLst/>
              <a:gdLst/>
              <a:ahLst/>
              <a:cxnLst/>
              <a:rect l="l" t="t" r="r" b="b"/>
              <a:pathLst>
                <a:path w="1894204" h="605154">
                  <a:moveTo>
                    <a:pt x="0" y="133905"/>
                  </a:moveTo>
                  <a:lnTo>
                    <a:pt x="203377" y="0"/>
                  </a:lnTo>
                  <a:lnTo>
                    <a:pt x="186009" y="84320"/>
                  </a:lnTo>
                  <a:lnTo>
                    <a:pt x="1894037" y="436135"/>
                  </a:lnTo>
                  <a:lnTo>
                    <a:pt x="1859301" y="604776"/>
                  </a:lnTo>
                  <a:lnTo>
                    <a:pt x="151273" y="252962"/>
                  </a:lnTo>
                  <a:lnTo>
                    <a:pt x="133905" y="337283"/>
                  </a:lnTo>
                  <a:lnTo>
                    <a:pt x="0" y="13390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55063" y="4203192"/>
              <a:ext cx="1898904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56335" y="4205258"/>
              <a:ext cx="1897380" cy="988694"/>
            </a:xfrm>
            <a:custGeom>
              <a:avLst/>
              <a:gdLst/>
              <a:ahLst/>
              <a:cxnLst/>
              <a:rect l="l" t="t" r="r" b="b"/>
              <a:pathLst>
                <a:path w="1897379" h="988695">
                  <a:moveTo>
                    <a:pt x="495906" y="0"/>
                  </a:moveTo>
                  <a:lnTo>
                    <a:pt x="729391" y="0"/>
                  </a:lnTo>
                  <a:lnTo>
                    <a:pt x="1079618" y="0"/>
                  </a:lnTo>
                  <a:lnTo>
                    <a:pt x="1896814" y="0"/>
                  </a:lnTo>
                  <a:lnTo>
                    <a:pt x="1896814" y="246361"/>
                  </a:lnTo>
                  <a:lnTo>
                    <a:pt x="1896814" y="351944"/>
                  </a:lnTo>
                  <a:lnTo>
                    <a:pt x="1896814" y="422333"/>
                  </a:lnTo>
                  <a:lnTo>
                    <a:pt x="1079618" y="422333"/>
                  </a:lnTo>
                  <a:lnTo>
                    <a:pt x="0" y="988237"/>
                  </a:lnTo>
                  <a:lnTo>
                    <a:pt x="729391" y="422333"/>
                  </a:lnTo>
                  <a:lnTo>
                    <a:pt x="495906" y="422333"/>
                  </a:lnTo>
                  <a:lnTo>
                    <a:pt x="495906" y="351944"/>
                  </a:lnTo>
                  <a:lnTo>
                    <a:pt x="495906" y="246361"/>
                  </a:lnTo>
                  <a:lnTo>
                    <a:pt x="495906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59551" y="5181600"/>
              <a:ext cx="1895855" cy="606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61330" y="5181960"/>
              <a:ext cx="1894205" cy="605155"/>
            </a:xfrm>
            <a:custGeom>
              <a:avLst/>
              <a:gdLst/>
              <a:ahLst/>
              <a:cxnLst/>
              <a:rect l="l" t="t" r="r" b="b"/>
              <a:pathLst>
                <a:path w="1894204" h="605154">
                  <a:moveTo>
                    <a:pt x="1894037" y="133905"/>
                  </a:moveTo>
                  <a:lnTo>
                    <a:pt x="1690659" y="0"/>
                  </a:lnTo>
                  <a:lnTo>
                    <a:pt x="1708027" y="84320"/>
                  </a:lnTo>
                  <a:lnTo>
                    <a:pt x="0" y="436135"/>
                  </a:lnTo>
                  <a:lnTo>
                    <a:pt x="34736" y="604776"/>
                  </a:lnTo>
                  <a:lnTo>
                    <a:pt x="1742764" y="252962"/>
                  </a:lnTo>
                  <a:lnTo>
                    <a:pt x="1760132" y="337283"/>
                  </a:lnTo>
                  <a:lnTo>
                    <a:pt x="1894037" y="13390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28834" y="425450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shmaddr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88607" y="1566320"/>
            <a:ext cx="5429250" cy="3658870"/>
            <a:chOff x="1888607" y="1566320"/>
            <a:chExt cx="5429250" cy="3658870"/>
          </a:xfrm>
        </p:grpSpPr>
        <p:sp>
          <p:nvSpPr>
            <p:cNvPr id="48" name="object 48"/>
            <p:cNvSpPr/>
            <p:nvPr/>
          </p:nvSpPr>
          <p:spPr>
            <a:xfrm>
              <a:off x="1891783" y="1569496"/>
              <a:ext cx="2093362" cy="3652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91782" y="1569496"/>
              <a:ext cx="2093595" cy="3652520"/>
            </a:xfrm>
            <a:custGeom>
              <a:avLst/>
              <a:gdLst/>
              <a:ahLst/>
              <a:cxnLst/>
              <a:rect l="l" t="t" r="r" b="b"/>
              <a:pathLst>
                <a:path w="2093595" h="3652520">
                  <a:moveTo>
                    <a:pt x="0" y="0"/>
                  </a:moveTo>
                  <a:lnTo>
                    <a:pt x="1030752" y="0"/>
                  </a:lnTo>
                  <a:lnTo>
                    <a:pt x="1078471" y="1170"/>
                  </a:lnTo>
                  <a:lnTo>
                    <a:pt x="1125584" y="4643"/>
                  </a:lnTo>
                  <a:lnTo>
                    <a:pt x="1172037" y="10366"/>
                  </a:lnTo>
                  <a:lnTo>
                    <a:pt x="1217775" y="18283"/>
                  </a:lnTo>
                  <a:lnTo>
                    <a:pt x="1262743" y="28339"/>
                  </a:lnTo>
                  <a:lnTo>
                    <a:pt x="1306886" y="40480"/>
                  </a:lnTo>
                  <a:lnTo>
                    <a:pt x="1350150" y="54650"/>
                  </a:lnTo>
                  <a:lnTo>
                    <a:pt x="1392479" y="70796"/>
                  </a:lnTo>
                  <a:lnTo>
                    <a:pt x="1433819" y="88862"/>
                  </a:lnTo>
                  <a:lnTo>
                    <a:pt x="1474116" y="108793"/>
                  </a:lnTo>
                  <a:lnTo>
                    <a:pt x="1513314" y="130535"/>
                  </a:lnTo>
                  <a:lnTo>
                    <a:pt x="1551358" y="154033"/>
                  </a:lnTo>
                  <a:lnTo>
                    <a:pt x="1588195" y="179232"/>
                  </a:lnTo>
                  <a:lnTo>
                    <a:pt x="1623768" y="206077"/>
                  </a:lnTo>
                  <a:lnTo>
                    <a:pt x="1658024" y="234514"/>
                  </a:lnTo>
                  <a:lnTo>
                    <a:pt x="1690907" y="264488"/>
                  </a:lnTo>
                  <a:lnTo>
                    <a:pt x="1722363" y="295944"/>
                  </a:lnTo>
                  <a:lnTo>
                    <a:pt x="1752337" y="328827"/>
                  </a:lnTo>
                  <a:lnTo>
                    <a:pt x="1780774" y="363083"/>
                  </a:lnTo>
                  <a:lnTo>
                    <a:pt x="1807619" y="398656"/>
                  </a:lnTo>
                  <a:lnTo>
                    <a:pt x="1832818" y="435492"/>
                  </a:lnTo>
                  <a:lnTo>
                    <a:pt x="1856316" y="473537"/>
                  </a:lnTo>
                  <a:lnTo>
                    <a:pt x="1878058" y="512735"/>
                  </a:lnTo>
                  <a:lnTo>
                    <a:pt x="1897989" y="553031"/>
                  </a:lnTo>
                  <a:lnTo>
                    <a:pt x="1916055" y="594371"/>
                  </a:lnTo>
                  <a:lnTo>
                    <a:pt x="1932201" y="636701"/>
                  </a:lnTo>
                  <a:lnTo>
                    <a:pt x="1946371" y="679964"/>
                  </a:lnTo>
                  <a:lnTo>
                    <a:pt x="1958512" y="724107"/>
                  </a:lnTo>
                  <a:lnTo>
                    <a:pt x="1968568" y="769075"/>
                  </a:lnTo>
                  <a:lnTo>
                    <a:pt x="1976485" y="814813"/>
                  </a:lnTo>
                  <a:lnTo>
                    <a:pt x="1982208" y="861266"/>
                  </a:lnTo>
                  <a:lnTo>
                    <a:pt x="1985682" y="908379"/>
                  </a:lnTo>
                  <a:lnTo>
                    <a:pt x="1986852" y="956098"/>
                  </a:lnTo>
                  <a:lnTo>
                    <a:pt x="1986852" y="3446372"/>
                  </a:lnTo>
                  <a:lnTo>
                    <a:pt x="2093363" y="3446372"/>
                  </a:lnTo>
                  <a:lnTo>
                    <a:pt x="1931148" y="3652339"/>
                  </a:lnTo>
                  <a:lnTo>
                    <a:pt x="1768934" y="3446372"/>
                  </a:lnTo>
                  <a:lnTo>
                    <a:pt x="1875444" y="3446372"/>
                  </a:lnTo>
                  <a:lnTo>
                    <a:pt x="1875444" y="956098"/>
                  </a:lnTo>
                  <a:lnTo>
                    <a:pt x="1874107" y="908166"/>
                  </a:lnTo>
                  <a:lnTo>
                    <a:pt x="1870143" y="860934"/>
                  </a:lnTo>
                  <a:lnTo>
                    <a:pt x="1863624" y="814476"/>
                  </a:lnTo>
                  <a:lnTo>
                    <a:pt x="1854620" y="768862"/>
                  </a:lnTo>
                  <a:lnTo>
                    <a:pt x="1843204" y="724163"/>
                  </a:lnTo>
                  <a:lnTo>
                    <a:pt x="1829446" y="680450"/>
                  </a:lnTo>
                  <a:lnTo>
                    <a:pt x="1813418" y="637796"/>
                  </a:lnTo>
                  <a:lnTo>
                    <a:pt x="1795190" y="596271"/>
                  </a:lnTo>
                  <a:lnTo>
                    <a:pt x="1774836" y="555947"/>
                  </a:lnTo>
                  <a:lnTo>
                    <a:pt x="1752424" y="516895"/>
                  </a:lnTo>
                  <a:lnTo>
                    <a:pt x="1728028" y="479186"/>
                  </a:lnTo>
                  <a:lnTo>
                    <a:pt x="1701719" y="442891"/>
                  </a:lnTo>
                  <a:lnTo>
                    <a:pt x="1673566" y="408082"/>
                  </a:lnTo>
                  <a:lnTo>
                    <a:pt x="1643643" y="374831"/>
                  </a:lnTo>
                  <a:lnTo>
                    <a:pt x="1612020" y="343208"/>
                  </a:lnTo>
                  <a:lnTo>
                    <a:pt x="1578768" y="313285"/>
                  </a:lnTo>
                  <a:lnTo>
                    <a:pt x="1543960" y="285132"/>
                  </a:lnTo>
                  <a:lnTo>
                    <a:pt x="1507665" y="258823"/>
                  </a:lnTo>
                  <a:lnTo>
                    <a:pt x="1469956" y="234427"/>
                  </a:lnTo>
                  <a:lnTo>
                    <a:pt x="1430903" y="212015"/>
                  </a:lnTo>
                  <a:lnTo>
                    <a:pt x="1390579" y="191661"/>
                  </a:lnTo>
                  <a:lnTo>
                    <a:pt x="1349054" y="173434"/>
                  </a:lnTo>
                  <a:lnTo>
                    <a:pt x="1306400" y="157405"/>
                  </a:lnTo>
                  <a:lnTo>
                    <a:pt x="1262688" y="143647"/>
                  </a:lnTo>
                  <a:lnTo>
                    <a:pt x="1217989" y="132231"/>
                  </a:lnTo>
                  <a:lnTo>
                    <a:pt x="1172374" y="123227"/>
                  </a:lnTo>
                  <a:lnTo>
                    <a:pt x="1125916" y="116708"/>
                  </a:lnTo>
                  <a:lnTo>
                    <a:pt x="1078684" y="112744"/>
                  </a:lnTo>
                  <a:lnTo>
                    <a:pt x="1030752" y="111407"/>
                  </a:lnTo>
                  <a:lnTo>
                    <a:pt x="0" y="11140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14518" y="1569494"/>
              <a:ext cx="2099976" cy="3652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14518" y="1569495"/>
              <a:ext cx="2100580" cy="3652520"/>
            </a:xfrm>
            <a:custGeom>
              <a:avLst/>
              <a:gdLst/>
              <a:ahLst/>
              <a:cxnLst/>
              <a:rect l="l" t="t" r="r" b="b"/>
              <a:pathLst>
                <a:path w="2100579" h="3652520">
                  <a:moveTo>
                    <a:pt x="0" y="3652339"/>
                  </a:moveTo>
                  <a:lnTo>
                    <a:pt x="0" y="1074452"/>
                  </a:lnTo>
                  <a:lnTo>
                    <a:pt x="1173" y="1026582"/>
                  </a:lnTo>
                  <a:lnTo>
                    <a:pt x="4658" y="979319"/>
                  </a:lnTo>
                  <a:lnTo>
                    <a:pt x="10399" y="932720"/>
                  </a:lnTo>
                  <a:lnTo>
                    <a:pt x="18341" y="886837"/>
                  </a:lnTo>
                  <a:lnTo>
                    <a:pt x="28429" y="841727"/>
                  </a:lnTo>
                  <a:lnTo>
                    <a:pt x="40608" y="797444"/>
                  </a:lnTo>
                  <a:lnTo>
                    <a:pt x="54823" y="754044"/>
                  </a:lnTo>
                  <a:lnTo>
                    <a:pt x="71020" y="711581"/>
                  </a:lnTo>
                  <a:lnTo>
                    <a:pt x="89143" y="670110"/>
                  </a:lnTo>
                  <a:lnTo>
                    <a:pt x="109137" y="629686"/>
                  </a:lnTo>
                  <a:lnTo>
                    <a:pt x="130948" y="590364"/>
                  </a:lnTo>
                  <a:lnTo>
                    <a:pt x="154520" y="552200"/>
                  </a:lnTo>
                  <a:lnTo>
                    <a:pt x="179799" y="515247"/>
                  </a:lnTo>
                  <a:lnTo>
                    <a:pt x="206729" y="479561"/>
                  </a:lnTo>
                  <a:lnTo>
                    <a:pt x="235256" y="445197"/>
                  </a:lnTo>
                  <a:lnTo>
                    <a:pt x="265325" y="412210"/>
                  </a:lnTo>
                  <a:lnTo>
                    <a:pt x="296880" y="380655"/>
                  </a:lnTo>
                  <a:lnTo>
                    <a:pt x="329867" y="350586"/>
                  </a:lnTo>
                  <a:lnTo>
                    <a:pt x="364231" y="322059"/>
                  </a:lnTo>
                  <a:lnTo>
                    <a:pt x="399917" y="295129"/>
                  </a:lnTo>
                  <a:lnTo>
                    <a:pt x="436870" y="269850"/>
                  </a:lnTo>
                  <a:lnTo>
                    <a:pt x="475035" y="246278"/>
                  </a:lnTo>
                  <a:lnTo>
                    <a:pt x="514356" y="224467"/>
                  </a:lnTo>
                  <a:lnTo>
                    <a:pt x="554780" y="204473"/>
                  </a:lnTo>
                  <a:lnTo>
                    <a:pt x="596251" y="186350"/>
                  </a:lnTo>
                  <a:lnTo>
                    <a:pt x="638715" y="170153"/>
                  </a:lnTo>
                  <a:lnTo>
                    <a:pt x="682115" y="155938"/>
                  </a:lnTo>
                  <a:lnTo>
                    <a:pt x="726398" y="143759"/>
                  </a:lnTo>
                  <a:lnTo>
                    <a:pt x="771508" y="133671"/>
                  </a:lnTo>
                  <a:lnTo>
                    <a:pt x="817390" y="125729"/>
                  </a:lnTo>
                  <a:lnTo>
                    <a:pt x="863990" y="119988"/>
                  </a:lnTo>
                  <a:lnTo>
                    <a:pt x="911252" y="116503"/>
                  </a:lnTo>
                  <a:lnTo>
                    <a:pt x="959122" y="115329"/>
                  </a:lnTo>
                  <a:lnTo>
                    <a:pt x="1917299" y="115329"/>
                  </a:lnTo>
                  <a:lnTo>
                    <a:pt x="1917299" y="0"/>
                  </a:lnTo>
                  <a:lnTo>
                    <a:pt x="2099976" y="175095"/>
                  </a:lnTo>
                  <a:lnTo>
                    <a:pt x="1917299" y="350191"/>
                  </a:lnTo>
                  <a:lnTo>
                    <a:pt x="1917299" y="234861"/>
                  </a:lnTo>
                  <a:lnTo>
                    <a:pt x="959122" y="234861"/>
                  </a:lnTo>
                  <a:lnTo>
                    <a:pt x="911479" y="236190"/>
                  </a:lnTo>
                  <a:lnTo>
                    <a:pt x="864533" y="240130"/>
                  </a:lnTo>
                  <a:lnTo>
                    <a:pt x="818355" y="246610"/>
                  </a:lnTo>
                  <a:lnTo>
                    <a:pt x="773016" y="255560"/>
                  </a:lnTo>
                  <a:lnTo>
                    <a:pt x="728587" y="266907"/>
                  </a:lnTo>
                  <a:lnTo>
                    <a:pt x="685139" y="280582"/>
                  </a:lnTo>
                  <a:lnTo>
                    <a:pt x="642742" y="296513"/>
                  </a:lnTo>
                  <a:lnTo>
                    <a:pt x="601468" y="314630"/>
                  </a:lnTo>
                  <a:lnTo>
                    <a:pt x="561387" y="334862"/>
                  </a:lnTo>
                  <a:lnTo>
                    <a:pt x="522571" y="357138"/>
                  </a:lnTo>
                  <a:lnTo>
                    <a:pt x="485089" y="381387"/>
                  </a:lnTo>
                  <a:lnTo>
                    <a:pt x="449014" y="407538"/>
                  </a:lnTo>
                  <a:lnTo>
                    <a:pt x="414415" y="435520"/>
                  </a:lnTo>
                  <a:lnTo>
                    <a:pt x="381365" y="465262"/>
                  </a:lnTo>
                  <a:lnTo>
                    <a:pt x="349933" y="496694"/>
                  </a:lnTo>
                  <a:lnTo>
                    <a:pt x="320190" y="529745"/>
                  </a:lnTo>
                  <a:lnTo>
                    <a:pt x="292208" y="564344"/>
                  </a:lnTo>
                  <a:lnTo>
                    <a:pt x="266057" y="600419"/>
                  </a:lnTo>
                  <a:lnTo>
                    <a:pt x="241808" y="637900"/>
                  </a:lnTo>
                  <a:lnTo>
                    <a:pt x="219532" y="676717"/>
                  </a:lnTo>
                  <a:lnTo>
                    <a:pt x="199301" y="716798"/>
                  </a:lnTo>
                  <a:lnTo>
                    <a:pt x="181183" y="758072"/>
                  </a:lnTo>
                  <a:lnTo>
                    <a:pt x="165252" y="800468"/>
                  </a:lnTo>
                  <a:lnTo>
                    <a:pt x="151577" y="843917"/>
                  </a:lnTo>
                  <a:lnTo>
                    <a:pt x="140230" y="888346"/>
                  </a:lnTo>
                  <a:lnTo>
                    <a:pt x="131281" y="933684"/>
                  </a:lnTo>
                  <a:lnTo>
                    <a:pt x="124800" y="979862"/>
                  </a:lnTo>
                  <a:lnTo>
                    <a:pt x="120860" y="1026808"/>
                  </a:lnTo>
                  <a:lnTo>
                    <a:pt x="119531" y="1074452"/>
                  </a:lnTo>
                  <a:lnTo>
                    <a:pt x="119531" y="3652339"/>
                  </a:lnTo>
                  <a:lnTo>
                    <a:pt x="0" y="3652339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373853" y="1243076"/>
            <a:ext cx="54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69992" y="134975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67215" y="49768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96911" y="4979923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5678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549205" y="4202083"/>
            <a:ext cx="1953895" cy="1008380"/>
            <a:chOff x="5549205" y="4202083"/>
            <a:chExt cx="1953895" cy="1008380"/>
          </a:xfrm>
        </p:grpSpPr>
        <p:sp>
          <p:nvSpPr>
            <p:cNvPr id="57" name="object 57"/>
            <p:cNvSpPr/>
            <p:nvPr/>
          </p:nvSpPr>
          <p:spPr>
            <a:xfrm>
              <a:off x="5550408" y="4203192"/>
              <a:ext cx="1950719" cy="1005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52380" y="4205258"/>
              <a:ext cx="1947545" cy="1002030"/>
            </a:xfrm>
            <a:custGeom>
              <a:avLst/>
              <a:gdLst/>
              <a:ahLst/>
              <a:cxnLst/>
              <a:rect l="l" t="t" r="r" b="b"/>
              <a:pathLst>
                <a:path w="1947545" h="1002029">
                  <a:moveTo>
                    <a:pt x="0" y="0"/>
                  </a:moveTo>
                  <a:lnTo>
                    <a:pt x="817196" y="0"/>
                  </a:lnTo>
                  <a:lnTo>
                    <a:pt x="1167423" y="0"/>
                  </a:lnTo>
                  <a:lnTo>
                    <a:pt x="1400908" y="0"/>
                  </a:lnTo>
                  <a:lnTo>
                    <a:pt x="1400908" y="246361"/>
                  </a:lnTo>
                  <a:lnTo>
                    <a:pt x="1400908" y="351944"/>
                  </a:lnTo>
                  <a:lnTo>
                    <a:pt x="1400908" y="422333"/>
                  </a:lnTo>
                  <a:lnTo>
                    <a:pt x="1167423" y="422333"/>
                  </a:lnTo>
                  <a:lnTo>
                    <a:pt x="1947038" y="1001888"/>
                  </a:lnTo>
                  <a:lnTo>
                    <a:pt x="817196" y="422333"/>
                  </a:lnTo>
                  <a:lnTo>
                    <a:pt x="0" y="422333"/>
                  </a:lnTo>
                  <a:lnTo>
                    <a:pt x="0" y="351944"/>
                  </a:lnTo>
                  <a:lnTo>
                    <a:pt x="0" y="24636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28970" y="425450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shmaddr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54061" y="4087781"/>
            <a:ext cx="1036319" cy="657860"/>
            <a:chOff x="4054061" y="4087781"/>
            <a:chExt cx="1036319" cy="657860"/>
          </a:xfrm>
        </p:grpSpPr>
        <p:sp>
          <p:nvSpPr>
            <p:cNvPr id="61" name="object 61"/>
            <p:cNvSpPr/>
            <p:nvPr/>
          </p:nvSpPr>
          <p:spPr>
            <a:xfrm>
              <a:off x="4056888" y="4090415"/>
              <a:ext cx="1030224" cy="652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7236" y="4090956"/>
              <a:ext cx="1029969" cy="651510"/>
            </a:xfrm>
            <a:custGeom>
              <a:avLst/>
              <a:gdLst/>
              <a:ahLst/>
              <a:cxnLst/>
              <a:rect l="l" t="t" r="r" b="b"/>
              <a:pathLst>
                <a:path w="1029970" h="651510">
                  <a:moveTo>
                    <a:pt x="0" y="134091"/>
                  </a:moveTo>
                  <a:lnTo>
                    <a:pt x="502955" y="134091"/>
                  </a:lnTo>
                  <a:lnTo>
                    <a:pt x="551760" y="0"/>
                  </a:lnTo>
                  <a:lnTo>
                    <a:pt x="695626" y="52362"/>
                  </a:lnTo>
                  <a:lnTo>
                    <a:pt x="665880" y="134091"/>
                  </a:lnTo>
                  <a:lnTo>
                    <a:pt x="1029526" y="134091"/>
                  </a:lnTo>
                  <a:lnTo>
                    <a:pt x="1029526" y="287191"/>
                  </a:lnTo>
                  <a:lnTo>
                    <a:pt x="610156" y="287191"/>
                  </a:lnTo>
                  <a:lnTo>
                    <a:pt x="582294" y="363741"/>
                  </a:lnTo>
                  <a:lnTo>
                    <a:pt x="1029526" y="363741"/>
                  </a:lnTo>
                  <a:lnTo>
                    <a:pt x="1029526" y="516841"/>
                  </a:lnTo>
                  <a:lnTo>
                    <a:pt x="526570" y="516841"/>
                  </a:lnTo>
                  <a:lnTo>
                    <a:pt x="477765" y="650933"/>
                  </a:lnTo>
                  <a:lnTo>
                    <a:pt x="333899" y="598570"/>
                  </a:lnTo>
                  <a:lnTo>
                    <a:pt x="363646" y="516841"/>
                  </a:lnTo>
                  <a:lnTo>
                    <a:pt x="0" y="516841"/>
                  </a:lnTo>
                  <a:lnTo>
                    <a:pt x="0" y="363741"/>
                  </a:lnTo>
                  <a:lnTo>
                    <a:pt x="419370" y="363741"/>
                  </a:lnTo>
                  <a:lnTo>
                    <a:pt x="447231" y="287191"/>
                  </a:lnTo>
                  <a:lnTo>
                    <a:pt x="0" y="287191"/>
                  </a:lnTo>
                  <a:lnTo>
                    <a:pt x="0" y="134091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46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34651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20" dirty="0"/>
              <a:t>Week </a:t>
            </a:r>
            <a:r>
              <a:rPr sz="3500" spc="50" dirty="0"/>
              <a:t>5 </a:t>
            </a:r>
            <a:r>
              <a:rPr sz="3500" spc="45" dirty="0"/>
              <a:t>–</a:t>
            </a:r>
            <a:r>
              <a:rPr sz="3500" spc="-85" dirty="0"/>
              <a:t> </a:t>
            </a:r>
            <a:r>
              <a:rPr sz="3500" spc="35" dirty="0"/>
              <a:t>Checklist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5640" y="6449957"/>
            <a:ext cx="13970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241044"/>
            <a:ext cx="3469640" cy="98103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Work on PA2</a:t>
            </a: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sz="2800" spc="-15" dirty="0">
                <a:latin typeface="Calibri"/>
                <a:cs typeface="Calibri"/>
              </a:rPr>
              <a:t>Read more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IPC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5145"/>
              </a:lnSpc>
              <a:spcBef>
                <a:spcPts val="100"/>
              </a:spcBef>
            </a:pPr>
            <a:r>
              <a:rPr spc="-45" dirty="0"/>
              <a:t>Week</a:t>
            </a:r>
            <a:r>
              <a:rPr spc="-15" dirty="0"/>
              <a:t> </a:t>
            </a:r>
            <a:r>
              <a:rPr dirty="0"/>
              <a:t>5</a:t>
            </a:r>
          </a:p>
          <a:p>
            <a:pPr algn="ctr">
              <a:lnSpc>
                <a:spcPts val="4545"/>
              </a:lnSpc>
            </a:pPr>
            <a:r>
              <a:rPr sz="4000" spc="-30" dirty="0"/>
              <a:t>Inter-Process </a:t>
            </a:r>
            <a:r>
              <a:rPr sz="4000" spc="-10" dirty="0"/>
              <a:t>Communication</a:t>
            </a:r>
            <a:r>
              <a:rPr sz="4000" spc="-20" dirty="0"/>
              <a:t> </a:t>
            </a:r>
            <a:r>
              <a:rPr sz="4000" spc="-5" dirty="0"/>
              <a:t>(IPC)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Visual</a:t>
            </a:r>
            <a:r>
              <a:rPr sz="3300" spc="-80" dirty="0"/>
              <a:t> </a:t>
            </a:r>
            <a:r>
              <a:rPr sz="3300" spc="-10" dirty="0"/>
              <a:t>Metaphor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432816" y="2715767"/>
            <a:ext cx="3892296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07890" y="2620009"/>
            <a:ext cx="3441700" cy="2056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30" dirty="0">
                <a:solidFill>
                  <a:srgbClr val="C55A11"/>
                </a:solidFill>
                <a:latin typeface="Calibri"/>
                <a:cs typeface="Calibri"/>
              </a:rPr>
              <a:t>Workers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share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work</a:t>
            </a:r>
            <a:r>
              <a:rPr sz="2100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area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tools </a:t>
            </a:r>
            <a:r>
              <a:rPr sz="1800" dirty="0">
                <a:latin typeface="Calibri"/>
                <a:cs typeface="Calibri"/>
              </a:rPr>
              <a:t>on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30" dirty="0">
                <a:solidFill>
                  <a:srgbClr val="C55A11"/>
                </a:solidFill>
                <a:latin typeface="Calibri"/>
                <a:cs typeface="Calibri"/>
              </a:rPr>
              <a:t>Workers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call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each</a:t>
            </a:r>
            <a:r>
              <a:rPr sz="2100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other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Explicit </a:t>
            </a:r>
            <a:r>
              <a:rPr sz="1800" spc="-10" dirty="0">
                <a:latin typeface="Calibri"/>
                <a:cs typeface="Calibri"/>
              </a:rPr>
              <a:t>requests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 synchronization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I’ll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12189" y="1745996"/>
            <a:ext cx="377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IPC is </a:t>
            </a:r>
            <a:r>
              <a:rPr sz="1800" spc="-20" dirty="0">
                <a:solidFill>
                  <a:srgbClr val="548235"/>
                </a:solidFill>
                <a:latin typeface="Calibri"/>
                <a:cs typeface="Calibri"/>
              </a:rPr>
              <a:t>like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working together </a:t>
            </a: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toy</a:t>
            </a:r>
            <a:r>
              <a:rPr sz="1800" spc="7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Visual</a:t>
            </a:r>
            <a:r>
              <a:rPr sz="3300" spc="-80" dirty="0"/>
              <a:t> </a:t>
            </a:r>
            <a:r>
              <a:rPr sz="3300" spc="-10" dirty="0"/>
              <a:t>Metaphor</a:t>
            </a:r>
            <a:endParaRPr sz="33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07890" y="2620009"/>
            <a:ext cx="3441700" cy="2056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30" dirty="0">
                <a:solidFill>
                  <a:srgbClr val="C55A11"/>
                </a:solidFill>
                <a:latin typeface="Calibri"/>
                <a:cs typeface="Calibri"/>
              </a:rPr>
              <a:t>Workers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share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work</a:t>
            </a:r>
            <a:r>
              <a:rPr sz="2100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area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tools </a:t>
            </a:r>
            <a:r>
              <a:rPr sz="1800" dirty="0">
                <a:latin typeface="Calibri"/>
                <a:cs typeface="Calibri"/>
              </a:rPr>
              <a:t>on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30" dirty="0">
                <a:solidFill>
                  <a:srgbClr val="C55A11"/>
                </a:solidFill>
                <a:latin typeface="Calibri"/>
                <a:cs typeface="Calibri"/>
              </a:rPr>
              <a:t>Workers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call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each</a:t>
            </a:r>
            <a:r>
              <a:rPr sz="2100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other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Explicit </a:t>
            </a:r>
            <a:r>
              <a:rPr sz="1800" spc="-10" dirty="0">
                <a:latin typeface="Calibri"/>
                <a:cs typeface="Calibri"/>
              </a:rPr>
              <a:t>requests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 synchronization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I’ll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89" y="1745996"/>
            <a:ext cx="377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IPC is </a:t>
            </a:r>
            <a:r>
              <a:rPr sz="1800" spc="-20" dirty="0">
                <a:solidFill>
                  <a:srgbClr val="548235"/>
                </a:solidFill>
                <a:latin typeface="Calibri"/>
                <a:cs typeface="Calibri"/>
              </a:rPr>
              <a:t>like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working together </a:t>
            </a: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toy</a:t>
            </a:r>
            <a:r>
              <a:rPr sz="1800" spc="7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2620009"/>
            <a:ext cx="3438525" cy="2056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2E75B6"/>
                </a:solidFill>
                <a:latin typeface="Calibri"/>
                <a:cs typeface="Calibri"/>
              </a:rPr>
              <a:t>Processes </a:t>
            </a:r>
            <a:r>
              <a:rPr sz="2100" spc="-10" dirty="0">
                <a:solidFill>
                  <a:srgbClr val="2E75B6"/>
                </a:solidFill>
                <a:latin typeface="Calibri"/>
                <a:cs typeface="Calibri"/>
              </a:rPr>
              <a:t>share </a:t>
            </a:r>
            <a:r>
              <a:rPr sz="2100" dirty="0">
                <a:solidFill>
                  <a:srgbClr val="2E75B6"/>
                </a:solidFill>
                <a:latin typeface="Calibri"/>
                <a:cs typeface="Calibri"/>
              </a:rPr>
              <a:t>memory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shared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2E75B6"/>
                </a:solidFill>
                <a:latin typeface="Calibri"/>
                <a:cs typeface="Calibri"/>
              </a:rPr>
              <a:t>Processes </a:t>
            </a:r>
            <a:r>
              <a:rPr sz="2100" spc="-15" dirty="0">
                <a:solidFill>
                  <a:srgbClr val="2E75B6"/>
                </a:solidFill>
                <a:latin typeface="Calibri"/>
                <a:cs typeface="Calibri"/>
              </a:rPr>
              <a:t>exchange</a:t>
            </a:r>
            <a:r>
              <a:rPr sz="2100" spc="-7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75B6"/>
                </a:solidFill>
                <a:latin typeface="Calibri"/>
                <a:cs typeface="Calibri"/>
              </a:rPr>
              <a:t>messages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Message passing via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sockets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2E75B6"/>
                </a:solidFill>
                <a:latin typeface="Calibri"/>
                <a:cs typeface="Calibri"/>
              </a:rPr>
              <a:t>Requires synchronization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Mutexes,</a:t>
            </a:r>
            <a:r>
              <a:rPr sz="1800" spc="-5" dirty="0">
                <a:latin typeface="Calibri"/>
                <a:cs typeface="Calibri"/>
              </a:rPr>
              <a:t> waiting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9549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/>
              <a:t>Inter Process</a:t>
            </a:r>
            <a:r>
              <a:rPr sz="3300" spc="-15" dirty="0"/>
              <a:t> </a:t>
            </a:r>
            <a:r>
              <a:rPr sz="3300" spc="-10" dirty="0"/>
              <a:t>Communication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390" y="1712467"/>
            <a:ext cx="7817484" cy="355289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18110" marR="5080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latin typeface="Calibri"/>
                <a:cs typeface="Calibri"/>
              </a:rPr>
              <a:t>IPC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OS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supported mechanisms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for interaction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amongst processes (co-ordination 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communication)</a:t>
            </a:r>
            <a:endParaRPr sz="1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Message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Passing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Sockets,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pipes</a:t>
            </a:r>
            <a:r>
              <a:rPr sz="1800" spc="-5" dirty="0">
                <a:latin typeface="Calibri"/>
                <a:cs typeface="Calibri"/>
              </a:rPr>
              <a:t>, message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</a:t>
            </a: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Memory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Based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IPC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Shared memory</a:t>
            </a:r>
            <a:r>
              <a:rPr sz="1800" spc="-2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memory mapped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solidFill>
                  <a:srgbClr val="333F50"/>
                </a:solidFill>
                <a:latin typeface="Calibri"/>
                <a:cs typeface="Calibri"/>
              </a:rPr>
              <a:t>Higher </a:t>
            </a:r>
            <a:r>
              <a:rPr sz="2100" spc="-5" dirty="0">
                <a:solidFill>
                  <a:srgbClr val="333F50"/>
                </a:solidFill>
                <a:latin typeface="Calibri"/>
                <a:cs typeface="Calibri"/>
              </a:rPr>
              <a:t>level</a:t>
            </a:r>
            <a:r>
              <a:rPr sz="2100" dirty="0">
                <a:solidFill>
                  <a:srgbClr val="333F5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33F50"/>
                </a:solidFill>
                <a:latin typeface="Calibri"/>
                <a:cs typeface="Calibri"/>
              </a:rPr>
              <a:t>semantics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Files, RPC</a:t>
            </a:r>
            <a:endParaRPr sz="1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333F50"/>
                </a:solidFill>
                <a:latin typeface="Calibri"/>
                <a:cs typeface="Calibri"/>
              </a:rPr>
              <a:t>Synchronization </a:t>
            </a:r>
            <a:r>
              <a:rPr sz="2100" spc="-5" dirty="0">
                <a:solidFill>
                  <a:srgbClr val="333F50"/>
                </a:solidFill>
                <a:latin typeface="Calibri"/>
                <a:cs typeface="Calibri"/>
              </a:rPr>
              <a:t>primitives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Signals,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2505455"/>
            <a:ext cx="2990088" cy="309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</a:t>
            </a:r>
            <a:r>
              <a:rPr sz="3300" spc="-60" dirty="0"/>
              <a:t> </a:t>
            </a:r>
            <a:r>
              <a:rPr sz="3300" spc="-15" dirty="0"/>
              <a:t>Passing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707890" y="1735327"/>
            <a:ext cx="3611245" cy="37198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Send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/ 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Receive </a:t>
            </a:r>
            <a:r>
              <a:rPr sz="2100" spc="-5" dirty="0">
                <a:solidFill>
                  <a:srgbClr val="548235"/>
                </a:solidFill>
                <a:latin typeface="Calibri"/>
                <a:cs typeface="Calibri"/>
              </a:rPr>
              <a:t>messages</a:t>
            </a:r>
            <a:endParaRPr sz="2100">
              <a:latin typeface="Calibri"/>
              <a:cs typeface="Calibri"/>
            </a:endParaRPr>
          </a:p>
          <a:p>
            <a:pPr marL="184150" marR="502284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OS </a:t>
            </a:r>
            <a:r>
              <a:rPr sz="2100" spc="-15" dirty="0">
                <a:latin typeface="Calibri"/>
                <a:cs typeface="Calibri"/>
              </a:rPr>
              <a:t>creates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maintains </a:t>
            </a:r>
            <a:r>
              <a:rPr sz="2100" dirty="0">
                <a:latin typeface="Calibri"/>
                <a:cs typeface="Calibri"/>
              </a:rPr>
              <a:t>a  </a:t>
            </a:r>
            <a:r>
              <a:rPr sz="2100" spc="-5" dirty="0">
                <a:latin typeface="Calibri"/>
                <a:cs typeface="Calibri"/>
              </a:rPr>
              <a:t>channel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35" dirty="0">
                <a:solidFill>
                  <a:srgbClr val="548235"/>
                </a:solidFill>
                <a:latin typeface="Calibri"/>
                <a:cs typeface="Calibri"/>
              </a:rPr>
              <a:t>Buffer, </a:t>
            </a:r>
            <a:r>
              <a:rPr sz="1800" spc="-10" dirty="0">
                <a:solidFill>
                  <a:srgbClr val="548235"/>
                </a:solidFill>
                <a:latin typeface="Calibri"/>
                <a:cs typeface="Calibri"/>
              </a:rPr>
              <a:t>FIFO</a:t>
            </a:r>
            <a:r>
              <a:rPr sz="1800" spc="3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queue</a:t>
            </a:r>
            <a:endParaRPr sz="1800">
              <a:latin typeface="Calibri"/>
              <a:cs typeface="Calibri"/>
            </a:endParaRPr>
          </a:p>
          <a:p>
            <a:pPr marL="184150" marR="72390" indent="-171450">
              <a:lnSpc>
                <a:spcPts val="2180"/>
              </a:lnSpc>
              <a:spcBef>
                <a:spcPts val="894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OS </a:t>
            </a:r>
            <a:r>
              <a:rPr sz="2100" spc="-10" dirty="0">
                <a:latin typeface="Calibri"/>
                <a:cs typeface="Calibri"/>
              </a:rPr>
              <a:t>provides </a:t>
            </a:r>
            <a:r>
              <a:rPr sz="2100" spc="-5" dirty="0">
                <a:latin typeface="Calibri"/>
                <a:cs typeface="Calibri"/>
              </a:rPr>
              <a:t>an </a:t>
            </a:r>
            <a:r>
              <a:rPr sz="2100" spc="-15" dirty="0">
                <a:latin typeface="Calibri"/>
                <a:cs typeface="Calibri"/>
              </a:rPr>
              <a:t>interface to </a:t>
            </a:r>
            <a:r>
              <a:rPr sz="2100" spc="-5" dirty="0">
                <a:latin typeface="Calibri"/>
                <a:cs typeface="Calibri"/>
              </a:rPr>
              <a:t>the  </a:t>
            </a:r>
            <a:r>
              <a:rPr sz="2100" spc="-10" dirty="0">
                <a:latin typeface="Calibri"/>
                <a:cs typeface="Calibri"/>
              </a:rPr>
              <a:t>process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548235"/>
                </a:solidFill>
                <a:latin typeface="Calibri"/>
                <a:cs typeface="Calibri"/>
              </a:rPr>
              <a:t> port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ts val="2300"/>
              </a:lnSpc>
              <a:spcBef>
                <a:spcPts val="6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Processes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send/write messages  </a:t>
            </a:r>
            <a:r>
              <a:rPr sz="2100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port</a:t>
            </a:r>
            <a:endParaRPr sz="2100">
              <a:latin typeface="Calibri"/>
              <a:cs typeface="Calibri"/>
            </a:endParaRPr>
          </a:p>
          <a:p>
            <a:pPr marL="184150" marR="918844" indent="-171450">
              <a:lnSpc>
                <a:spcPts val="2210"/>
              </a:lnSpc>
              <a:spcBef>
                <a:spcPts val="869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Processes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receive/read  messages 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from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100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port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416" y="3060192"/>
            <a:ext cx="3669792" cy="165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</a:t>
            </a:r>
            <a:r>
              <a:rPr sz="3300" spc="-60" dirty="0"/>
              <a:t> </a:t>
            </a:r>
            <a:r>
              <a:rPr sz="3300" spc="-15" dirty="0"/>
              <a:t>Passing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783684" y="3070537"/>
            <a:ext cx="3698240" cy="17427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Kernel </a:t>
            </a:r>
            <a:r>
              <a:rPr sz="2100" spc="-10" dirty="0">
                <a:latin typeface="Calibri"/>
                <a:cs typeface="Calibri"/>
              </a:rPr>
              <a:t>required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Establish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communication</a:t>
            </a:r>
            <a:endParaRPr sz="1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Perform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IPC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2E75B6"/>
                </a:solidFill>
                <a:latin typeface="Calibri"/>
                <a:cs typeface="Calibri"/>
              </a:rPr>
              <a:t>Send</a:t>
            </a:r>
            <a:r>
              <a:rPr sz="2100" spc="-5" dirty="0">
                <a:latin typeface="Calibri"/>
                <a:cs typeface="Calibri"/>
              </a:rPr>
              <a:t>: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5" dirty="0">
                <a:latin typeface="Calibri"/>
                <a:cs typeface="Calibri"/>
              </a:rPr>
              <a:t>call+ </a:t>
            </a:r>
            <a:r>
              <a:rPr sz="2100" spc="-20" dirty="0">
                <a:latin typeface="Calibri"/>
                <a:cs typeface="Calibri"/>
              </a:rPr>
              <a:t>data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copy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2E75B6"/>
                </a:solidFill>
                <a:latin typeface="Calibri"/>
                <a:cs typeface="Calibri"/>
              </a:rPr>
              <a:t>Receive</a:t>
            </a:r>
            <a:r>
              <a:rPr sz="2100" spc="-10" dirty="0">
                <a:latin typeface="Calibri"/>
                <a:cs typeface="Calibri"/>
              </a:rPr>
              <a:t>: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10" dirty="0">
                <a:latin typeface="Calibri"/>
                <a:cs typeface="Calibri"/>
              </a:rPr>
              <a:t>call </a:t>
            </a:r>
            <a:r>
              <a:rPr sz="2100" dirty="0">
                <a:latin typeface="Calibri"/>
                <a:cs typeface="Calibri"/>
              </a:rPr>
              <a:t>+ </a:t>
            </a:r>
            <a:r>
              <a:rPr sz="2100" spc="-20" dirty="0">
                <a:latin typeface="Calibri"/>
                <a:cs typeface="Calibri"/>
              </a:rPr>
              <a:t>data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copy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" y="3206495"/>
            <a:ext cx="3810000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Message</a:t>
            </a:r>
            <a:r>
              <a:rPr sz="3300" spc="-60" dirty="0"/>
              <a:t> </a:t>
            </a:r>
            <a:r>
              <a:rPr sz="3300" spc="-15" dirty="0"/>
              <a:t>Passing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876800" y="3048000"/>
            <a:ext cx="3698240" cy="100925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100" spc="-10" dirty="0">
                <a:solidFill>
                  <a:srgbClr val="2F5597"/>
                </a:solidFill>
                <a:latin typeface="Calibri"/>
                <a:cs typeface="Calibri"/>
              </a:rPr>
              <a:t>How many user/kernel crossings needed to send a request and receive a response? </a:t>
            </a:r>
            <a:endParaRPr lang="en-US"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" y="3206495"/>
            <a:ext cx="3810000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89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871</Words>
  <Application>Microsoft Office PowerPoint</Application>
  <PresentationFormat>On-screen Show (4:3)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Office Theme</vt:lpstr>
      <vt:lpstr>CSCI-3753: Operating Systems  Fall 2019</vt:lpstr>
      <vt:lpstr>PA 1 Learnings</vt:lpstr>
      <vt:lpstr>Week 5 Inter-Process Communication (IPC)</vt:lpstr>
      <vt:lpstr>Visual Metaphor</vt:lpstr>
      <vt:lpstr>Visual Metaphor</vt:lpstr>
      <vt:lpstr>Inter Process Communication</vt:lpstr>
      <vt:lpstr>Message Passing</vt:lpstr>
      <vt:lpstr>Message Passing</vt:lpstr>
      <vt:lpstr>Message Passing</vt:lpstr>
      <vt:lpstr>Message Passing</vt:lpstr>
      <vt:lpstr>Message Passing</vt:lpstr>
      <vt:lpstr>Message Passing (Pipes)</vt:lpstr>
      <vt:lpstr>Linux Pipes</vt:lpstr>
      <vt:lpstr>Pipe Example (Code Demo)</vt:lpstr>
      <vt:lpstr>Shared memory</vt:lpstr>
      <vt:lpstr>Shared memory</vt:lpstr>
      <vt:lpstr>Shared Memory</vt:lpstr>
      <vt:lpstr>Shared Memory</vt:lpstr>
      <vt:lpstr>Shared Memory</vt:lpstr>
      <vt:lpstr>Shared Memory Example</vt:lpstr>
      <vt:lpstr>Week 5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dc:creator>Biljith Thadichi</dc:creator>
  <cp:lastModifiedBy>Biljith Thadichi</cp:lastModifiedBy>
  <cp:revision>1</cp:revision>
  <dcterms:created xsi:type="dcterms:W3CDTF">2020-09-24T23:33:04Z</dcterms:created>
  <dcterms:modified xsi:type="dcterms:W3CDTF">2020-09-25T15:07:44Z</dcterms:modified>
</cp:coreProperties>
</file>