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4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7817ECE4-8DB3-4C4B-8F22-DB97CC6F53C7}"/>
    <pc:docChg chg="custSel addSld delSld modSld">
      <pc:chgData name="Biljith Thadichi" userId="07ba884f069a40bc" providerId="LiveId" clId="{7817ECE4-8DB3-4C4B-8F22-DB97CC6F53C7}" dt="2020-10-02T14:30:47.067" v="367" actId="20577"/>
      <pc:docMkLst>
        <pc:docMk/>
      </pc:docMkLst>
      <pc:sldChg chg="modSp mod">
        <pc:chgData name="Biljith Thadichi" userId="07ba884f069a40bc" providerId="LiveId" clId="{7817ECE4-8DB3-4C4B-8F22-DB97CC6F53C7}" dt="2020-10-02T05:10:34.049" v="337" actId="1076"/>
        <pc:sldMkLst>
          <pc:docMk/>
          <pc:sldMk cId="0" sldId="256"/>
        </pc:sldMkLst>
        <pc:spChg chg="mod">
          <ac:chgData name="Biljith Thadichi" userId="07ba884f069a40bc" providerId="LiveId" clId="{7817ECE4-8DB3-4C4B-8F22-DB97CC6F53C7}" dt="2020-10-02T05:10:34.049" v="33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06:06.258" v="27" actId="20577"/>
        <pc:sldMkLst>
          <pc:docMk/>
          <pc:sldMk cId="0" sldId="257"/>
        </pc:sldMkLst>
        <pc:spChg chg="mod">
          <ac:chgData name="Biljith Thadichi" userId="07ba884f069a40bc" providerId="LiveId" clId="{7817ECE4-8DB3-4C4B-8F22-DB97CC6F53C7}" dt="2020-10-01T22:06:06.258" v="27" actId="20577"/>
          <ac:spMkLst>
            <pc:docMk/>
            <pc:sldMk cId="0" sldId="257"/>
            <ac:spMk id="2" creationId="{00000000-0000-0000-0000-000000000000}"/>
          </ac:spMkLst>
        </pc:spChg>
      </pc:sldChg>
      <pc:sldChg chg="modNotesTx">
        <pc:chgData name="Biljith Thadichi" userId="07ba884f069a40bc" providerId="LiveId" clId="{7817ECE4-8DB3-4C4B-8F22-DB97CC6F53C7}" dt="2020-10-01T21:52:08.809" v="12" actId="20577"/>
        <pc:sldMkLst>
          <pc:docMk/>
          <pc:sldMk cId="0" sldId="264"/>
        </pc:sldMkLst>
      </pc:sldChg>
      <pc:sldChg chg="modSp mod">
        <pc:chgData name="Biljith Thadichi" userId="07ba884f069a40bc" providerId="LiveId" clId="{7817ECE4-8DB3-4C4B-8F22-DB97CC6F53C7}" dt="2020-10-01T22:06:16.212" v="28" actId="20577"/>
        <pc:sldMkLst>
          <pc:docMk/>
          <pc:sldMk cId="0" sldId="266"/>
        </pc:sldMkLst>
        <pc:spChg chg="mod">
          <ac:chgData name="Biljith Thadichi" userId="07ba884f069a40bc" providerId="LiveId" clId="{7817ECE4-8DB3-4C4B-8F22-DB97CC6F53C7}" dt="2020-10-01T22:06:16.212" v="28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2T14:30:47.067" v="367" actId="20577"/>
        <pc:sldMkLst>
          <pc:docMk/>
          <pc:sldMk cId="0" sldId="267"/>
        </pc:sldMkLst>
        <pc:spChg chg="mod">
          <ac:chgData name="Biljith Thadichi" userId="07ba884f069a40bc" providerId="LiveId" clId="{7817ECE4-8DB3-4C4B-8F22-DB97CC6F53C7}" dt="2020-10-02T14:30:47.067" v="367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11:49.552" v="74" actId="108"/>
        <pc:sldMkLst>
          <pc:docMk/>
          <pc:sldMk cId="0" sldId="268"/>
        </pc:sldMkLst>
        <pc:spChg chg="mod">
          <ac:chgData name="Biljith Thadichi" userId="07ba884f069a40bc" providerId="LiveId" clId="{7817ECE4-8DB3-4C4B-8F22-DB97CC6F53C7}" dt="2020-10-01T22:11:49.552" v="74" actId="108"/>
          <ac:spMkLst>
            <pc:docMk/>
            <pc:sldMk cId="0" sldId="268"/>
            <ac:spMk id="3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1T22:13:28.448" v="76" actId="1076"/>
        <pc:sldMkLst>
          <pc:docMk/>
          <pc:sldMk cId="0" sldId="269"/>
        </pc:sldMkLst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1T22:13:20.747" v="75" actId="478"/>
          <ac:spMkLst>
            <pc:docMk/>
            <pc:sldMk cId="0" sldId="269"/>
            <ac:spMk id="5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13:28.448" v="76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 mod">
        <pc:chgData name="Biljith Thadichi" userId="07ba884f069a40bc" providerId="LiveId" clId="{7817ECE4-8DB3-4C4B-8F22-DB97CC6F53C7}" dt="2020-10-01T22:43:57.004" v="257" actId="20577"/>
        <pc:sldMkLst>
          <pc:docMk/>
          <pc:sldMk cId="0" sldId="271"/>
        </pc:sldMkLst>
        <pc:spChg chg="mod">
          <ac:chgData name="Biljith Thadichi" userId="07ba884f069a40bc" providerId="LiveId" clId="{7817ECE4-8DB3-4C4B-8F22-DB97CC6F53C7}" dt="2020-10-01T22:43:57.004" v="257" actId="20577"/>
          <ac:spMkLst>
            <pc:docMk/>
            <pc:sldMk cId="0" sldId="271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1T22:22:27.138" v="243" actId="20577"/>
          <ac:spMkLst>
            <pc:docMk/>
            <pc:sldMk cId="0" sldId="271"/>
            <ac:spMk id="5" creationId="{00000000-0000-0000-0000-000000000000}"/>
          </ac:spMkLst>
        </pc:spChg>
      </pc:sldChg>
      <pc:sldChg chg="delSp modSp mod modShow">
        <pc:chgData name="Biljith Thadichi" userId="07ba884f069a40bc" providerId="LiveId" clId="{7817ECE4-8DB3-4C4B-8F22-DB97CC6F53C7}" dt="2020-10-02T01:06:10.275" v="261" actId="1076"/>
        <pc:sldMkLst>
          <pc:docMk/>
          <pc:sldMk cId="0" sldId="272"/>
        </pc:sldMkLst>
        <pc:spChg chg="del">
          <ac:chgData name="Biljith Thadichi" userId="07ba884f069a40bc" providerId="LiveId" clId="{7817ECE4-8DB3-4C4B-8F22-DB97CC6F53C7}" dt="2020-10-02T01:06:04.714" v="260" actId="478"/>
          <ac:spMkLst>
            <pc:docMk/>
            <pc:sldMk cId="0" sldId="272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06:10.275" v="261" actId="1076"/>
          <ac:spMkLst>
            <pc:docMk/>
            <pc:sldMk cId="0" sldId="272"/>
            <ac:spMk id="6" creationId="{00000000-0000-0000-0000-000000000000}"/>
          </ac:spMkLst>
        </pc:spChg>
      </pc:sldChg>
      <pc:sldChg chg="delSp mod">
        <pc:chgData name="Biljith Thadichi" userId="07ba884f069a40bc" providerId="LiveId" clId="{7817ECE4-8DB3-4C4B-8F22-DB97CC6F53C7}" dt="2020-10-02T00:50:00.653" v="259" actId="478"/>
        <pc:sldMkLst>
          <pc:docMk/>
          <pc:sldMk cId="0" sldId="273"/>
        </pc:sldMkLst>
        <pc:spChg chg="del">
          <ac:chgData name="Biljith Thadichi" userId="07ba884f069a40bc" providerId="LiveId" clId="{7817ECE4-8DB3-4C4B-8F22-DB97CC6F53C7}" dt="2020-10-02T00:50:00.653" v="259" actId="478"/>
          <ac:spMkLst>
            <pc:docMk/>
            <pc:sldMk cId="0" sldId="273"/>
            <ac:spMk id="8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2T01:25:50.854" v="279" actId="1076"/>
        <pc:sldMkLst>
          <pc:docMk/>
          <pc:sldMk cId="0" sldId="281"/>
        </pc:sldMkLst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5:44.797" v="278" actId="478"/>
          <ac:spMkLst>
            <pc:docMk/>
            <pc:sldMk cId="0" sldId="281"/>
            <ac:spMk id="7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8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9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10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5:50.854" v="279" actId="1076"/>
          <ac:spMkLst>
            <pc:docMk/>
            <pc:sldMk cId="0" sldId="281"/>
            <ac:spMk id="11" creationId="{00000000-0000-0000-0000-000000000000}"/>
          </ac:spMkLst>
        </pc:spChg>
      </pc:sldChg>
      <pc:sldChg chg="delSp modSp mod">
        <pc:chgData name="Biljith Thadichi" userId="07ba884f069a40bc" providerId="LiveId" clId="{7817ECE4-8DB3-4C4B-8F22-DB97CC6F53C7}" dt="2020-10-02T01:26:25.861" v="282" actId="1076"/>
        <pc:sldMkLst>
          <pc:docMk/>
          <pc:sldMk cId="0" sldId="282"/>
        </pc:sldMkLst>
        <pc:spChg chg="del">
          <ac:chgData name="Biljith Thadichi" userId="07ba884f069a40bc" providerId="LiveId" clId="{7817ECE4-8DB3-4C4B-8F22-DB97CC6F53C7}" dt="2020-10-02T01:26:19.097" v="281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Biljith Thadichi" userId="07ba884f069a40bc" providerId="LiveId" clId="{7817ECE4-8DB3-4C4B-8F22-DB97CC6F53C7}" dt="2020-10-02T01:26:18.097" v="280" actId="478"/>
          <ac:spMkLst>
            <pc:docMk/>
            <pc:sldMk cId="0" sldId="282"/>
            <ac:spMk id="4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6:25.861" v="282" actId="1076"/>
          <ac:spMkLst>
            <pc:docMk/>
            <pc:sldMk cId="0" sldId="282"/>
            <ac:spMk id="5" creationId="{00000000-0000-0000-0000-000000000000}"/>
          </ac:spMkLst>
        </pc:spChg>
        <pc:spChg chg="mod">
          <ac:chgData name="Biljith Thadichi" userId="07ba884f069a40bc" providerId="LiveId" clId="{7817ECE4-8DB3-4C4B-8F22-DB97CC6F53C7}" dt="2020-10-02T01:26:25.861" v="282" actId="1076"/>
          <ac:spMkLst>
            <pc:docMk/>
            <pc:sldMk cId="0" sldId="282"/>
            <ac:spMk id="6" creationId="{00000000-0000-0000-0000-000000000000}"/>
          </ac:spMkLst>
        </pc:spChg>
      </pc:sldChg>
      <pc:sldChg chg="del">
        <pc:chgData name="Biljith Thadichi" userId="07ba884f069a40bc" providerId="LiveId" clId="{7817ECE4-8DB3-4C4B-8F22-DB97CC6F53C7}" dt="2020-10-01T22:19:30.680" v="77" actId="47"/>
        <pc:sldMkLst>
          <pc:docMk/>
          <pc:sldMk cId="0" sldId="285"/>
        </pc:sldMkLst>
      </pc:sldChg>
      <pc:sldChg chg="del">
        <pc:chgData name="Biljith Thadichi" userId="07ba884f069a40bc" providerId="LiveId" clId="{7817ECE4-8DB3-4C4B-8F22-DB97CC6F53C7}" dt="2020-10-01T22:19:31.357" v="78" actId="47"/>
        <pc:sldMkLst>
          <pc:docMk/>
          <pc:sldMk cId="0" sldId="286"/>
        </pc:sldMkLst>
      </pc:sldChg>
      <pc:sldChg chg="del">
        <pc:chgData name="Biljith Thadichi" userId="07ba884f069a40bc" providerId="LiveId" clId="{7817ECE4-8DB3-4C4B-8F22-DB97CC6F53C7}" dt="2020-10-01T22:19:31.986" v="79" actId="47"/>
        <pc:sldMkLst>
          <pc:docMk/>
          <pc:sldMk cId="0" sldId="287"/>
        </pc:sldMkLst>
      </pc:sldChg>
      <pc:sldChg chg="del">
        <pc:chgData name="Biljith Thadichi" userId="07ba884f069a40bc" providerId="LiveId" clId="{7817ECE4-8DB3-4C4B-8F22-DB97CC6F53C7}" dt="2020-10-01T22:19:32.610" v="80" actId="47"/>
        <pc:sldMkLst>
          <pc:docMk/>
          <pc:sldMk cId="0" sldId="288"/>
        </pc:sldMkLst>
      </pc:sldChg>
      <pc:sldChg chg="del">
        <pc:chgData name="Biljith Thadichi" userId="07ba884f069a40bc" providerId="LiveId" clId="{7817ECE4-8DB3-4C4B-8F22-DB97CC6F53C7}" dt="2020-10-01T22:19:33.384" v="81" actId="47"/>
        <pc:sldMkLst>
          <pc:docMk/>
          <pc:sldMk cId="0" sldId="289"/>
        </pc:sldMkLst>
      </pc:sldChg>
      <pc:sldChg chg="del">
        <pc:chgData name="Biljith Thadichi" userId="07ba884f069a40bc" providerId="LiveId" clId="{7817ECE4-8DB3-4C4B-8F22-DB97CC6F53C7}" dt="2020-10-01T22:19:34.080" v="82" actId="47"/>
        <pc:sldMkLst>
          <pc:docMk/>
          <pc:sldMk cId="0" sldId="290"/>
        </pc:sldMkLst>
      </pc:sldChg>
      <pc:sldChg chg="del">
        <pc:chgData name="Biljith Thadichi" userId="07ba884f069a40bc" providerId="LiveId" clId="{7817ECE4-8DB3-4C4B-8F22-DB97CC6F53C7}" dt="2020-10-01T22:19:34.700" v="83" actId="47"/>
        <pc:sldMkLst>
          <pc:docMk/>
          <pc:sldMk cId="0" sldId="291"/>
        </pc:sldMkLst>
      </pc:sldChg>
      <pc:sldChg chg="del">
        <pc:chgData name="Biljith Thadichi" userId="07ba884f069a40bc" providerId="LiveId" clId="{7817ECE4-8DB3-4C4B-8F22-DB97CC6F53C7}" dt="2020-10-01T22:19:35.384" v="84" actId="47"/>
        <pc:sldMkLst>
          <pc:docMk/>
          <pc:sldMk cId="0" sldId="292"/>
        </pc:sldMkLst>
      </pc:sldChg>
      <pc:sldChg chg="del">
        <pc:chgData name="Biljith Thadichi" userId="07ba884f069a40bc" providerId="LiveId" clId="{7817ECE4-8DB3-4C4B-8F22-DB97CC6F53C7}" dt="2020-10-01T22:19:35.991" v="85" actId="47"/>
        <pc:sldMkLst>
          <pc:docMk/>
          <pc:sldMk cId="0" sldId="293"/>
        </pc:sldMkLst>
      </pc:sldChg>
      <pc:sldChg chg="modSp mod">
        <pc:chgData name="Biljith Thadichi" userId="07ba884f069a40bc" providerId="LiveId" clId="{7817ECE4-8DB3-4C4B-8F22-DB97CC6F53C7}" dt="2020-10-02T05:10:56.268" v="365" actId="20577"/>
        <pc:sldMkLst>
          <pc:docMk/>
          <pc:sldMk cId="0" sldId="294"/>
        </pc:sldMkLst>
        <pc:spChg chg="mod">
          <ac:chgData name="Biljith Thadichi" userId="07ba884f069a40bc" providerId="LiveId" clId="{7817ECE4-8DB3-4C4B-8F22-DB97CC6F53C7}" dt="2020-10-02T05:10:56.268" v="365" actId="20577"/>
          <ac:spMkLst>
            <pc:docMk/>
            <pc:sldMk cId="0" sldId="294"/>
            <ac:spMk id="3" creationId="{00000000-0000-0000-0000-000000000000}"/>
          </ac:spMkLst>
        </pc:spChg>
      </pc:sldChg>
      <pc:sldChg chg="modSp new mod">
        <pc:chgData name="Biljith Thadichi" userId="07ba884f069a40bc" providerId="LiveId" clId="{7817ECE4-8DB3-4C4B-8F22-DB97CC6F53C7}" dt="2020-10-01T22:21:43.125" v="237" actId="1076"/>
        <pc:sldMkLst>
          <pc:docMk/>
          <pc:sldMk cId="181985215" sldId="295"/>
        </pc:sldMkLst>
        <pc:spChg chg="mod">
          <ac:chgData name="Biljith Thadichi" userId="07ba884f069a40bc" providerId="LiveId" clId="{7817ECE4-8DB3-4C4B-8F22-DB97CC6F53C7}" dt="2020-10-01T22:21:43.125" v="237" actId="1076"/>
          <ac:spMkLst>
            <pc:docMk/>
            <pc:sldMk cId="181985215" sldId="295"/>
            <ac:spMk id="2" creationId="{8B20FE7F-E328-4585-A4EC-1DB940D98798}"/>
          </ac:spMkLst>
        </pc:spChg>
        <pc:spChg chg="mod">
          <ac:chgData name="Biljith Thadichi" userId="07ba884f069a40bc" providerId="LiveId" clId="{7817ECE4-8DB3-4C4B-8F22-DB97CC6F53C7}" dt="2020-10-01T22:21:32.144" v="235" actId="12"/>
          <ac:spMkLst>
            <pc:docMk/>
            <pc:sldMk cId="181985215" sldId="295"/>
            <ac:spMk id="3" creationId="{CE2392E4-177E-46B8-89A8-1668823065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B67F4-7607-4543-883F-5B5B79EEC76E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0EC1-DF28-4CA7-B0D6-BF0A465B5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3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Swap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0EC1-DF28-4CA7-B0D6-BF0A465B50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8582" y="1496059"/>
            <a:ext cx="3700779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1905" y="130555"/>
            <a:ext cx="716018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390" y="1732788"/>
            <a:ext cx="554736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0240" y="6449957"/>
            <a:ext cx="1917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681" y="2332735"/>
            <a:ext cx="6625590" cy="1153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7595" marR="5080" indent="-2335530">
              <a:lnSpc>
                <a:spcPts val="4200"/>
              </a:lnSpc>
              <a:spcBef>
                <a:spcPts val="640"/>
              </a:spcBef>
            </a:pP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CSCI-3753: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 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Systems  </a:t>
            </a:r>
            <a:r>
              <a:rPr sz="39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Fall</a:t>
            </a:r>
            <a:r>
              <a:rPr sz="3900" b="1" spc="-15" dirty="0">
                <a:solidFill>
                  <a:srgbClr val="002060"/>
                </a:solidFill>
                <a:latin typeface="Times New Roman"/>
                <a:cs typeface="Times New Roman"/>
              </a:rPr>
              <a:t> 2019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3705" y="35814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IN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IN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550150" cy="2448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Thread </a:t>
            </a:r>
            <a:r>
              <a:rPr sz="2100" b="1" spc="-20" dirty="0">
                <a:latin typeface="Calibri"/>
                <a:cs typeface="Calibri"/>
              </a:rPr>
              <a:t>Safe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2210"/>
              </a:lnSpc>
              <a:spcBef>
                <a:spcPts val="50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There </a:t>
            </a:r>
            <a:r>
              <a:rPr sz="2100" dirty="0">
                <a:latin typeface="Calibri"/>
                <a:cs typeface="Calibri"/>
              </a:rPr>
              <a:t>should </a:t>
            </a:r>
            <a:r>
              <a:rPr sz="2100" spc="-5" dirty="0">
                <a:latin typeface="Calibri"/>
                <a:cs typeface="Calibri"/>
              </a:rPr>
              <a:t>be no </a:t>
            </a:r>
            <a:r>
              <a:rPr sz="2100" spc="-15" dirty="0">
                <a:latin typeface="Calibri"/>
                <a:cs typeface="Calibri"/>
              </a:rPr>
              <a:t>static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5" dirty="0">
                <a:latin typeface="Calibri"/>
                <a:cs typeface="Calibri"/>
              </a:rPr>
              <a:t>global variables which </a:t>
            </a:r>
            <a:r>
              <a:rPr sz="2100" dirty="0">
                <a:latin typeface="Calibri"/>
                <a:cs typeface="Calibri"/>
              </a:rPr>
              <a:t>other </a:t>
            </a:r>
            <a:r>
              <a:rPr sz="2100" spc="-10" dirty="0">
                <a:latin typeface="Calibri"/>
                <a:cs typeface="Calibri"/>
              </a:rPr>
              <a:t>threads  </a:t>
            </a:r>
            <a:r>
              <a:rPr sz="2100" spc="-20" dirty="0">
                <a:latin typeface="Calibri"/>
                <a:cs typeface="Calibri"/>
              </a:rPr>
              <a:t>may </a:t>
            </a:r>
            <a:r>
              <a:rPr sz="2100" spc="-5" dirty="0">
                <a:latin typeface="Calibri"/>
                <a:cs typeface="Calibri"/>
              </a:rPr>
              <a:t>clobber </a:t>
            </a:r>
            <a:r>
              <a:rPr sz="2100" dirty="0">
                <a:latin typeface="Calibri"/>
                <a:cs typeface="Calibri"/>
              </a:rPr>
              <a:t>or </a:t>
            </a:r>
            <a:r>
              <a:rPr sz="2100" spc="-10" dirty="0">
                <a:latin typeface="Calibri"/>
                <a:cs typeface="Calibri"/>
              </a:rPr>
              <a:t>read </a:t>
            </a:r>
            <a:r>
              <a:rPr sz="2100" spc="-5" dirty="0">
                <a:latin typeface="Calibri"/>
                <a:cs typeface="Calibri"/>
              </a:rPr>
              <a:t>assuming </a:t>
            </a:r>
            <a:r>
              <a:rPr sz="2100" dirty="0">
                <a:latin typeface="Calibri"/>
                <a:cs typeface="Calibri"/>
              </a:rPr>
              <a:t>single </a:t>
            </a:r>
            <a:r>
              <a:rPr sz="2100" spc="-10" dirty="0">
                <a:latin typeface="Calibri"/>
                <a:cs typeface="Calibri"/>
              </a:rPr>
              <a:t>threaded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operation.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ts val="24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15" dirty="0">
                <a:latin typeface="Calibri"/>
                <a:cs typeface="Calibri"/>
              </a:rPr>
              <a:t>Many non-reentrant </a:t>
            </a:r>
            <a:r>
              <a:rPr sz="2100" spc="-5" dirty="0">
                <a:latin typeface="Calibri"/>
                <a:cs typeface="Calibri"/>
              </a:rPr>
              <a:t>functions </a:t>
            </a:r>
            <a:r>
              <a:rPr sz="2100" spc="-10" dirty="0">
                <a:latin typeface="Calibri"/>
                <a:cs typeface="Calibri"/>
              </a:rPr>
              <a:t>return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pointer </a:t>
            </a:r>
            <a:r>
              <a:rPr sz="2100" spc="-15" dirty="0">
                <a:latin typeface="Calibri"/>
                <a:cs typeface="Calibri"/>
              </a:rPr>
              <a:t>to static data.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dirty="0">
                <a:latin typeface="Wingdings"/>
                <a:cs typeface="Wingdings"/>
              </a:rPr>
              <a:t></a:t>
            </a:r>
            <a:endParaRPr sz="2100">
              <a:latin typeface="Wingdings"/>
              <a:cs typeface="Wingdings"/>
            </a:endParaRPr>
          </a:p>
          <a:p>
            <a:pPr marL="527050">
              <a:lnSpc>
                <a:spcPts val="2400"/>
              </a:lnSpc>
            </a:pPr>
            <a:r>
              <a:rPr sz="2100" spc="-15" dirty="0">
                <a:latin typeface="Calibri"/>
                <a:cs typeface="Calibri"/>
              </a:rPr>
              <a:t>Thread-unsafe</a:t>
            </a:r>
            <a:r>
              <a:rPr sz="2100" spc="-5" dirty="0">
                <a:latin typeface="Calibri"/>
                <a:cs typeface="Calibri"/>
              </a:rPr>
              <a:t> functions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5" dirty="0">
                <a:latin typeface="Calibri"/>
                <a:cs typeface="Calibri"/>
              </a:rPr>
              <a:t> deadlock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6601459" cy="187896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Mutex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deadlock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Occur when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5" dirty="0">
                <a:latin typeface="Calibri"/>
                <a:cs typeface="Calibri"/>
              </a:rPr>
              <a:t>mutex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5" dirty="0">
                <a:latin typeface="Calibri"/>
                <a:cs typeface="Calibri"/>
              </a:rPr>
              <a:t>applied but then not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"unlocked".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latin typeface="Calibri"/>
                <a:cs typeface="Calibri"/>
              </a:rPr>
              <a:t>Cause </a:t>
            </a:r>
            <a:r>
              <a:rPr sz="2100" spc="-15" dirty="0">
                <a:latin typeface="Calibri"/>
                <a:cs typeface="Calibri"/>
              </a:rPr>
              <a:t>program execution to </a:t>
            </a:r>
            <a:r>
              <a:rPr sz="2100" spc="-5" dirty="0">
                <a:latin typeface="Calibri"/>
                <a:cs typeface="Calibri"/>
              </a:rPr>
              <a:t>halt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indefinitely.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848" y="1792001"/>
            <a:ext cx="5612552" cy="199484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2782570">
              <a:lnSpc>
                <a:spcPct val="90800"/>
              </a:lnSpc>
              <a:spcBef>
                <a:spcPts val="595"/>
              </a:spcBef>
            </a:pPr>
            <a:r>
              <a:rPr sz="4400" b="0" spc="15" dirty="0">
                <a:solidFill>
                  <a:srgbClr val="2E75B6"/>
                </a:solidFill>
                <a:latin typeface="Calibri Light"/>
                <a:cs typeface="Calibri Light"/>
              </a:rPr>
              <a:t>Week </a:t>
            </a:r>
            <a:r>
              <a:rPr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6 </a:t>
            </a:r>
            <a:br>
              <a:rPr lang="en-IN" sz="4400" b="0" spc="50" dirty="0">
                <a:solidFill>
                  <a:srgbClr val="2E75B6"/>
                </a:solidFill>
                <a:latin typeface="Calibri Light"/>
                <a:cs typeface="Calibri Light"/>
              </a:rPr>
            </a:br>
            <a:r>
              <a:rPr sz="4500" b="0" spc="-15" dirty="0">
                <a:latin typeface="Calibri Light"/>
                <a:cs typeface="Calibri Light"/>
              </a:rPr>
              <a:t>Threads </a:t>
            </a:r>
            <a:r>
              <a:rPr lang="en-IN" sz="4800" b="0" spc="50" dirty="0">
                <a:solidFill>
                  <a:srgbClr val="2E75B6"/>
                </a:solidFill>
                <a:latin typeface="Calibri Light"/>
                <a:cs typeface="Calibri Light"/>
              </a:rPr>
              <a:t>&gt;</a:t>
            </a:r>
            <a:r>
              <a:rPr sz="4400" b="1" spc="30" dirty="0" err="1">
                <a:latin typeface="Calibri Light"/>
                <a:cs typeface="Calibri Light"/>
              </a:rPr>
              <a:t>P</a:t>
            </a:r>
            <a:r>
              <a:rPr sz="4400" b="1" spc="45" dirty="0" err="1">
                <a:latin typeface="Calibri Light"/>
                <a:cs typeface="Calibri Light"/>
              </a:rPr>
              <a:t>Th</a:t>
            </a:r>
            <a:r>
              <a:rPr sz="4400" b="1" spc="-40" dirty="0" err="1">
                <a:latin typeface="Calibri Light"/>
                <a:cs typeface="Calibri Light"/>
              </a:rPr>
              <a:t>r</a:t>
            </a:r>
            <a:r>
              <a:rPr sz="4400" b="1" spc="45" dirty="0" err="1">
                <a:latin typeface="Calibri Light"/>
                <a:cs typeface="Calibri Light"/>
              </a:rPr>
              <a:t>e</a:t>
            </a:r>
            <a:r>
              <a:rPr lang="en-IN" sz="4400" b="1" spc="45" dirty="0">
                <a:latin typeface="Calibri Light"/>
                <a:cs typeface="Calibri Light"/>
              </a:rPr>
              <a:t>ad</a:t>
            </a:r>
            <a:r>
              <a:rPr sz="4400" b="1" spc="35" dirty="0">
                <a:latin typeface="Calibri Light"/>
                <a:cs typeface="Calibri Light"/>
              </a:rPr>
              <a:t>s</a:t>
            </a:r>
            <a:endParaRPr sz="4400" b="1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4562"/>
            <a:ext cx="157988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0" spc="30" dirty="0">
                <a:latin typeface="Calibri Light"/>
                <a:cs typeface="Calibri Light"/>
              </a:rPr>
              <a:t>P</a:t>
            </a:r>
            <a:r>
              <a:rPr sz="3200" b="0" spc="50" dirty="0">
                <a:latin typeface="Calibri Light"/>
                <a:cs typeface="Calibri Light"/>
              </a:rPr>
              <a:t>T</a:t>
            </a:r>
            <a:r>
              <a:rPr sz="3200" b="0" spc="45" dirty="0">
                <a:latin typeface="Calibri Light"/>
                <a:cs typeface="Calibri Light"/>
              </a:rPr>
              <a:t>h</a:t>
            </a:r>
            <a:r>
              <a:rPr sz="3200" b="0" spc="-20" dirty="0">
                <a:latin typeface="Calibri Light"/>
                <a:cs typeface="Calibri Light"/>
              </a:rPr>
              <a:t>r</a:t>
            </a:r>
            <a:r>
              <a:rPr sz="3200" b="0" spc="50" dirty="0">
                <a:latin typeface="Calibri Light"/>
                <a:cs typeface="Calibri Light"/>
              </a:rPr>
              <a:t>e</a:t>
            </a:r>
            <a:r>
              <a:rPr sz="3200" b="0" spc="40" dirty="0">
                <a:latin typeface="Calibri Light"/>
                <a:cs typeface="Calibri Light"/>
              </a:rPr>
              <a:t>ad</a:t>
            </a:r>
            <a:r>
              <a:rPr sz="3200" b="0" spc="35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107305" cy="178959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PThreads </a:t>
            </a:r>
            <a:r>
              <a:rPr sz="2100" dirty="0">
                <a:latin typeface="Calibri"/>
                <a:cs typeface="Calibri"/>
              </a:rPr>
              <a:t>== </a:t>
            </a:r>
            <a:r>
              <a:rPr sz="2100" b="1" spc="-5" dirty="0">
                <a:solidFill>
                  <a:srgbClr val="7030A0"/>
                </a:solidFill>
                <a:latin typeface="Calibri"/>
                <a:cs typeface="Calibri"/>
              </a:rPr>
              <a:t>POSIX</a:t>
            </a:r>
            <a:r>
              <a:rPr sz="2100" b="1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Threads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POSIX </a:t>
            </a:r>
            <a:r>
              <a:rPr sz="2100" dirty="0">
                <a:latin typeface="Calibri"/>
                <a:cs typeface="Calibri"/>
              </a:rPr>
              <a:t>= </a:t>
            </a:r>
            <a:r>
              <a:rPr sz="2100" spc="-10" dirty="0">
                <a:latin typeface="Calibri"/>
                <a:cs typeface="Calibri"/>
              </a:rPr>
              <a:t>Portable Operating </a:t>
            </a:r>
            <a:r>
              <a:rPr sz="2100" spc="-20" dirty="0">
                <a:latin typeface="Calibri"/>
                <a:cs typeface="Calibri"/>
              </a:rPr>
              <a:t>Systems</a:t>
            </a:r>
            <a:r>
              <a:rPr sz="2100" spc="-15" dirty="0">
                <a:latin typeface="Calibri"/>
                <a:cs typeface="Calibri"/>
              </a:rPr>
              <a:t> Interface</a:t>
            </a:r>
            <a:endParaRPr sz="21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POSIX</a:t>
            </a:r>
            <a:r>
              <a:rPr sz="2100" spc="-10" dirty="0">
                <a:latin typeface="Calibri"/>
                <a:cs typeface="Calibri"/>
              </a:rPr>
              <a:t> Threads</a:t>
            </a:r>
            <a:endParaRPr sz="2100" dirty="0">
              <a:latin typeface="Calibri"/>
              <a:cs typeface="Calibri"/>
            </a:endParaRPr>
          </a:p>
          <a:p>
            <a:pPr marL="527050" lvl="1" indent="-171450"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lang="en-US" sz="1800" spc="-5" dirty="0">
                <a:latin typeface="Calibri"/>
                <a:cs typeface="Calibri"/>
              </a:rPr>
              <a:t>API </a:t>
            </a:r>
            <a:r>
              <a:rPr lang="en-US" sz="1800" spc="-15" dirty="0">
                <a:latin typeface="Calibri"/>
                <a:cs typeface="Calibri"/>
              </a:rPr>
              <a:t>for </a:t>
            </a:r>
            <a:r>
              <a:rPr lang="en-US" sz="1800" spc="-5" dirty="0">
                <a:latin typeface="Calibri"/>
                <a:cs typeface="Calibri"/>
              </a:rPr>
              <a:t>thread </a:t>
            </a:r>
            <a:r>
              <a:rPr lang="en-US" sz="1800" spc="-10" dirty="0">
                <a:latin typeface="Calibri"/>
                <a:cs typeface="Calibri"/>
              </a:rPr>
              <a:t>creation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2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synchronization</a:t>
            </a:r>
            <a:endParaRPr lang="en-IN" sz="1800" b="1" spc="-5" dirty="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syntax </a:t>
            </a:r>
            <a:r>
              <a:rPr sz="1800" spc="-5" dirty="0">
                <a:latin typeface="Calibri"/>
                <a:cs typeface="Calibri"/>
              </a:rPr>
              <a:t>and semantics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832" y="4596384"/>
            <a:ext cx="4950460" cy="86614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590"/>
              </a:spcBef>
            </a:pPr>
            <a:r>
              <a:rPr sz="2800" spc="-10" dirty="0">
                <a:solidFill>
                  <a:srgbClr val="2F5597"/>
                </a:solidFill>
                <a:latin typeface="Courier New"/>
                <a:cs typeface="Courier New"/>
              </a:rPr>
              <a:t>#include</a:t>
            </a:r>
            <a:r>
              <a:rPr sz="2800" spc="-4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F5597"/>
                </a:solidFill>
                <a:latin typeface="Courier New"/>
                <a:cs typeface="Courier New"/>
              </a:rPr>
              <a:t>&lt;pthread.h&gt;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947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The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5" dirty="0">
                <a:latin typeface="Calibri Light"/>
                <a:cs typeface="Calibri Light"/>
              </a:rPr>
              <a:t>API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988"/>
            <a:ext cx="7616825" cy="231537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150" marR="696595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Thread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management</a:t>
            </a:r>
            <a:r>
              <a:rPr sz="2000" b="1" spc="-1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dirty="0">
                <a:latin typeface="Calibri"/>
                <a:cs typeface="Calibri"/>
              </a:rPr>
              <a:t>class </a:t>
            </a:r>
            <a:r>
              <a:rPr sz="2000" spc="-5" dirty="0">
                <a:latin typeface="Calibri"/>
                <a:cs typeface="Calibri"/>
              </a:rPr>
              <a:t>of functions </a:t>
            </a:r>
            <a:r>
              <a:rPr sz="2000" spc="-10" dirty="0">
                <a:latin typeface="Calibri"/>
                <a:cs typeface="Calibri"/>
              </a:rPr>
              <a:t>work </a:t>
            </a:r>
            <a:r>
              <a:rPr sz="2000" spc="-5" dirty="0">
                <a:latin typeface="Calibri"/>
                <a:cs typeface="Calibri"/>
              </a:rPr>
              <a:t>directly on  threads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creating, terminating, joining,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184150" marR="802005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15" dirty="0">
                <a:solidFill>
                  <a:srgbClr val="0070C0"/>
                </a:solidFill>
                <a:latin typeface="Calibri"/>
                <a:cs typeface="Calibri"/>
              </a:rPr>
              <a:t>Mutexes</a:t>
            </a:r>
            <a:r>
              <a:rPr sz="2000" b="1" spc="-1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creating, </a:t>
            </a:r>
            <a:r>
              <a:rPr sz="2000" spc="-10" dirty="0">
                <a:latin typeface="Calibri"/>
                <a:cs typeface="Calibri"/>
              </a:rPr>
              <a:t>destroying, </a:t>
            </a:r>
            <a:r>
              <a:rPr sz="2000" spc="-5" dirty="0">
                <a:latin typeface="Calibri"/>
                <a:cs typeface="Calibri"/>
              </a:rPr>
              <a:t>locking and unlocking  </a:t>
            </a:r>
            <a:r>
              <a:rPr sz="2000" spc="-15" dirty="0">
                <a:latin typeface="Calibri"/>
                <a:cs typeface="Calibri"/>
              </a:rPr>
              <a:t>mutexes.</a:t>
            </a:r>
            <a:endParaRPr sz="20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Semaphores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provide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create, </a:t>
            </a:r>
            <a:r>
              <a:rPr sz="2000" spc="-30" dirty="0">
                <a:latin typeface="Calibri"/>
                <a:cs typeface="Calibri"/>
              </a:rPr>
              <a:t>destroy, </a:t>
            </a:r>
            <a:r>
              <a:rPr sz="2000" spc="-5" dirty="0">
                <a:latin typeface="Calibri"/>
                <a:cs typeface="Calibri"/>
              </a:rPr>
              <a:t>wait, and </a:t>
            </a:r>
            <a:r>
              <a:rPr sz="2000" spc="-10" dirty="0">
                <a:latin typeface="Calibri"/>
                <a:cs typeface="Calibri"/>
              </a:rPr>
              <a:t>post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semaphores.</a:t>
            </a:r>
            <a:endParaRPr sz="2000" dirty="0">
              <a:latin typeface="Calibri"/>
              <a:cs typeface="Calibri"/>
            </a:endParaRPr>
          </a:p>
          <a:p>
            <a:pPr marL="184150" marR="24130" indent="-171450">
              <a:lnSpc>
                <a:spcPts val="2180"/>
              </a:lnSpc>
              <a:spcBef>
                <a:spcPts val="76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solidFill>
                  <a:srgbClr val="0070C0"/>
                </a:solidFill>
                <a:latin typeface="Calibri"/>
                <a:cs typeface="Calibri"/>
              </a:rPr>
              <a:t>Condition variables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lang="en-US" sz="2000" spc="-15" dirty="0">
                <a:latin typeface="Calibri"/>
                <a:cs typeface="Calibri"/>
              </a:rPr>
              <a:t>synchronization primitives that enable threads to wait until a particular condition occurs.</a:t>
            </a:r>
            <a:endParaRPr sz="20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7292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Creation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341" y="2011616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ad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600" y="2438400"/>
            <a:ext cx="4002404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pthread_t </a:t>
            </a:r>
            <a:r>
              <a:rPr sz="1800" spc="-5" dirty="0">
                <a:latin typeface="Calibri"/>
                <a:cs typeface="Calibri"/>
              </a:rPr>
              <a:t>aThread;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//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type of</a:t>
            </a:r>
            <a:r>
              <a:rPr sz="1800" b="1" spc="25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48235"/>
                </a:solid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3251613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(thread,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>
                <a:latin typeface="Calibri"/>
                <a:cs typeface="Calibri"/>
              </a:rPr>
              <a:t>start_routine,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4064826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25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5" dirty="0">
                <a:solidFill>
                  <a:srgbClr val="7030A0"/>
                </a:solidFill>
                <a:latin typeface="Calibri"/>
                <a:cs typeface="Calibri"/>
              </a:rPr>
              <a:t>pthread_join</a:t>
            </a:r>
            <a:r>
              <a:rPr sz="1800" spc="-5" dirty="0">
                <a:latin typeface="Calibri"/>
                <a:cs typeface="Calibri"/>
              </a:rPr>
              <a:t>(pthread_t thread, </a:t>
            </a:r>
            <a:r>
              <a:rPr sz="1800" spc="-10" dirty="0">
                <a:latin typeface="Calibri"/>
                <a:cs typeface="Calibri"/>
              </a:rPr>
              <a:t>void </a:t>
            </a:r>
            <a:r>
              <a:rPr sz="1800" dirty="0">
                <a:latin typeface="Calibri"/>
                <a:cs typeface="Calibri"/>
              </a:rPr>
              <a:t>**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292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Creation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2625852"/>
            <a:ext cx="7605395" cy="30099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thread ID via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i="1" spc="-5" dirty="0">
                <a:solidFill>
                  <a:srgbClr val="7030A0"/>
                </a:solidFill>
                <a:latin typeface="Calibri"/>
                <a:cs typeface="Calibri"/>
              </a:rPr>
              <a:t>tid</a:t>
            </a:r>
            <a:r>
              <a:rPr sz="2000" b="1" i="1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argument.</a:t>
            </a:r>
            <a:endParaRPr sz="2000">
              <a:latin typeface="Calibri"/>
              <a:cs typeface="Calibri"/>
            </a:endParaRPr>
          </a:p>
          <a:p>
            <a:pPr marL="184150" marR="5080" indent="-171450">
              <a:lnSpc>
                <a:spcPts val="2180"/>
              </a:lnSpc>
              <a:spcBef>
                <a:spcPts val="8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attr </a:t>
            </a:r>
            <a:r>
              <a:rPr sz="2000" spc="-10" dirty="0">
                <a:latin typeface="Calibri"/>
                <a:cs typeface="Calibri"/>
              </a:rPr>
              <a:t>parameter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set thread </a:t>
            </a:r>
            <a:r>
              <a:rPr sz="2000" spc="-10" dirty="0">
                <a:latin typeface="Calibri"/>
                <a:cs typeface="Calibri"/>
              </a:rPr>
              <a:t>attributes, </a:t>
            </a:r>
            <a:r>
              <a:rPr sz="2000" spc="-5" dirty="0">
                <a:latin typeface="Calibri"/>
                <a:cs typeface="Calibri"/>
              </a:rPr>
              <a:t>NULL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default 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184150" marR="85725" indent="-171450">
              <a:lnSpc>
                <a:spcPts val="2210"/>
              </a:lnSpc>
              <a:spcBef>
                <a:spcPts val="7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start_routine </a:t>
            </a:r>
            <a:r>
              <a:rPr sz="2000" dirty="0">
                <a:latin typeface="Calibri"/>
                <a:cs typeface="Calibri"/>
              </a:rPr>
              <a:t>is the C </a:t>
            </a:r>
            <a:r>
              <a:rPr sz="2000" spc="-10" dirty="0">
                <a:latin typeface="Calibri"/>
                <a:cs typeface="Calibri"/>
              </a:rPr>
              <a:t>routine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thread will </a:t>
            </a:r>
            <a:r>
              <a:rPr sz="2000" spc="-20" dirty="0">
                <a:latin typeface="Calibri"/>
                <a:cs typeface="Calibri"/>
              </a:rPr>
              <a:t>execute </a:t>
            </a:r>
            <a:r>
              <a:rPr sz="2000" spc="-5" dirty="0">
                <a:latin typeface="Calibri"/>
                <a:cs typeface="Calibri"/>
              </a:rPr>
              <a:t>once </a:t>
            </a:r>
            <a:r>
              <a:rPr sz="2000" dirty="0">
                <a:latin typeface="Calibri"/>
                <a:cs typeface="Calibri"/>
              </a:rPr>
              <a:t>it is  </a:t>
            </a:r>
            <a:r>
              <a:rPr sz="2000" spc="-10" dirty="0"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  <a:p>
            <a:pPr marL="184150" marR="323215" indent="-171450">
              <a:lnSpc>
                <a:spcPts val="2180"/>
              </a:lnSpc>
              <a:spcBef>
                <a:spcPts val="715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single </a:t>
            </a:r>
            <a:r>
              <a:rPr sz="2000" spc="-10" dirty="0">
                <a:latin typeface="Calibri"/>
                <a:cs typeface="Calibri"/>
              </a:rPr>
              <a:t>argument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passed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start_routine </a:t>
            </a:r>
            <a:r>
              <a:rPr sz="2000" spc="-5" dirty="0">
                <a:latin typeface="Calibri"/>
                <a:cs typeface="Calibri"/>
              </a:rPr>
              <a:t>via </a:t>
            </a:r>
            <a:r>
              <a:rPr sz="2000" b="1" i="1" spc="-10" dirty="0">
                <a:solidFill>
                  <a:srgbClr val="7030A0"/>
                </a:solidFill>
                <a:latin typeface="Calibri"/>
                <a:cs typeface="Calibri"/>
              </a:rPr>
              <a:t>arg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0" dirty="0">
                <a:latin typeface="Calibri"/>
                <a:cs typeface="Calibri"/>
              </a:rPr>
              <a:t>must </a:t>
            </a:r>
            <a:r>
              <a:rPr sz="2000" spc="-5" dirty="0">
                <a:latin typeface="Calibri"/>
                <a:cs typeface="Calibri"/>
              </a:rPr>
              <a:t>be  </a:t>
            </a:r>
            <a:r>
              <a:rPr sz="2000" dirty="0">
                <a:latin typeface="Calibri"/>
                <a:cs typeface="Calibri"/>
              </a:rPr>
              <a:t>passed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spc="-15" dirty="0">
                <a:latin typeface="Calibri"/>
                <a:cs typeface="Calibri"/>
              </a:rPr>
              <a:t>reference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pointer cast </a:t>
            </a:r>
            <a:r>
              <a:rPr sz="2000" spc="-5" dirty="0">
                <a:latin typeface="Calibri"/>
                <a:cs typeface="Calibri"/>
              </a:rPr>
              <a:t>of type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void.</a:t>
            </a:r>
            <a:endParaRPr sz="2000">
              <a:latin typeface="Calibri"/>
              <a:cs typeface="Calibri"/>
            </a:endParaRPr>
          </a:p>
          <a:p>
            <a:pPr marL="184150" marR="261620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Returns status information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creation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successful or  not.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093" y="1690688"/>
            <a:ext cx="50114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940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5" dirty="0">
                <a:solidFill>
                  <a:srgbClr val="7030A0"/>
                </a:solidFill>
                <a:latin typeface="Calibri"/>
                <a:cs typeface="Calibri"/>
              </a:rPr>
              <a:t>pthread_create </a:t>
            </a:r>
            <a:r>
              <a:rPr sz="1800" spc="-5" dirty="0">
                <a:latin typeface="Calibri"/>
                <a:cs typeface="Calibri"/>
              </a:rPr>
              <a:t>(tid, </a:t>
            </a:r>
            <a:r>
              <a:rPr sz="1800" spc="-45" dirty="0">
                <a:latin typeface="Calibri"/>
                <a:cs typeface="Calibri"/>
              </a:rPr>
              <a:t>attr, </a:t>
            </a:r>
            <a:r>
              <a:rPr sz="1800" spc="-10" dirty="0">
                <a:latin typeface="Calibri"/>
                <a:cs typeface="Calibri"/>
              </a:rPr>
              <a:t>start_routine,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4800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 </a:t>
            </a:r>
            <a:r>
              <a:rPr sz="3300" b="0" spc="-35" dirty="0">
                <a:latin typeface="Calibri Light"/>
                <a:cs typeface="Calibri Light"/>
              </a:rPr>
              <a:t>Termination </a:t>
            </a:r>
            <a:r>
              <a:rPr sz="3300" b="0" spc="-5" dirty="0">
                <a:latin typeface="Calibri Light"/>
                <a:cs typeface="Calibri Light"/>
              </a:rPr>
              <a:t>and</a:t>
            </a:r>
            <a:r>
              <a:rPr sz="3300" b="0" spc="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Join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582" y="2811779"/>
            <a:ext cx="3346450" cy="1257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3515" marR="568325" indent="-171450">
              <a:lnSpc>
                <a:spcPts val="2180"/>
              </a:lnSpc>
              <a:spcBef>
                <a:spcPts val="35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This function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</a:t>
            </a:r>
            <a:endParaRPr sz="2000">
              <a:latin typeface="Calibri"/>
              <a:cs typeface="Calibri"/>
            </a:endParaRPr>
          </a:p>
          <a:p>
            <a:pPr marL="183515" marR="5080" indent="-171450">
              <a:lnSpc>
                <a:spcPts val="2110"/>
              </a:lnSpc>
              <a:spcBef>
                <a:spcPts val="88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return value </a:t>
            </a:r>
            <a:r>
              <a:rPr sz="2000" dirty="0">
                <a:latin typeface="Calibri"/>
                <a:cs typeface="Calibri"/>
              </a:rPr>
              <a:t>is passed as a  </a:t>
            </a:r>
            <a:r>
              <a:rPr sz="2000" spc="-35" dirty="0">
                <a:latin typeface="Calibri"/>
                <a:cs typeface="Calibri"/>
              </a:rPr>
              <a:t>pointer.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2811779"/>
            <a:ext cx="3614420" cy="31423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84150" marR="5080" indent="-171450">
              <a:lnSpc>
                <a:spcPct val="91500"/>
              </a:lnSpc>
              <a:spcBef>
                <a:spcPts val="3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subroutine </a:t>
            </a:r>
            <a:r>
              <a:rPr sz="2000" spc="-5" dirty="0">
                <a:latin typeface="Calibri"/>
                <a:cs typeface="Calibri"/>
              </a:rPr>
              <a:t>blocks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calling  thread until </a:t>
            </a:r>
            <a:r>
              <a:rPr sz="2000" dirty="0">
                <a:latin typeface="Calibri"/>
                <a:cs typeface="Calibri"/>
              </a:rPr>
              <a:t>the specified </a:t>
            </a:r>
            <a:r>
              <a:rPr sz="20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7030A0"/>
                </a:solidFill>
                <a:latin typeface="Calibri"/>
                <a:cs typeface="Calibri"/>
              </a:rPr>
              <a:t>thread_id </a:t>
            </a:r>
            <a:r>
              <a:rPr sz="2000" spc="-5" dirty="0">
                <a:latin typeface="Calibri"/>
                <a:cs typeface="Calibri"/>
              </a:rPr>
              <a:t>thread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terminates</a:t>
            </a:r>
            <a:endParaRPr sz="2000" dirty="0">
              <a:latin typeface="Calibri"/>
              <a:cs typeface="Calibri"/>
            </a:endParaRPr>
          </a:p>
          <a:p>
            <a:pPr marL="184150" marR="627380" indent="-171450">
              <a:lnSpc>
                <a:spcPts val="2180"/>
              </a:lnSpc>
              <a:spcBef>
                <a:spcPts val="76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Returns </a:t>
            </a:r>
            <a:r>
              <a:rPr sz="2000" dirty="0">
                <a:latin typeface="Calibri"/>
                <a:cs typeface="Calibri"/>
              </a:rPr>
              <a:t>0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success, </a:t>
            </a:r>
            <a:r>
              <a:rPr lang="en-IN" sz="2000" dirty="0">
                <a:latin typeface="Calibri"/>
                <a:cs typeface="Calibri"/>
              </a:rPr>
              <a:t>error number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 dirty="0">
              <a:latin typeface="Calibri"/>
              <a:cs typeface="Calibri"/>
            </a:endParaRPr>
          </a:p>
          <a:p>
            <a:pPr marL="184150" marR="252095" indent="-171450">
              <a:lnSpc>
                <a:spcPts val="2210"/>
              </a:lnSpc>
              <a:spcBef>
                <a:spcPts val="70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returned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is a </a:t>
            </a:r>
            <a:r>
              <a:rPr sz="2000" spc="-10" dirty="0">
                <a:latin typeface="Calibri"/>
                <a:cs typeface="Calibri"/>
              </a:rPr>
              <a:t>pointer  </a:t>
            </a:r>
            <a:r>
              <a:rPr sz="2000" spc="-5" dirty="0">
                <a:latin typeface="Calibri"/>
                <a:cs typeface="Calibri"/>
              </a:rPr>
              <a:t>returned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reference.</a:t>
            </a:r>
            <a:endParaRPr sz="2000" dirty="0">
              <a:latin typeface="Calibri"/>
              <a:cs typeface="Calibri"/>
            </a:endParaRPr>
          </a:p>
          <a:p>
            <a:pPr marL="184150" marR="133350" indent="-171450">
              <a:lnSpc>
                <a:spcPct val="89500"/>
              </a:lnSpc>
              <a:spcBef>
                <a:spcPts val="81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do not </a:t>
            </a:r>
            <a:r>
              <a:rPr sz="2000" spc="-10" dirty="0">
                <a:latin typeface="Calibri"/>
                <a:cs typeface="Calibri"/>
              </a:rPr>
              <a:t>care </a:t>
            </a:r>
            <a:r>
              <a:rPr sz="2000" spc="-5" dirty="0">
                <a:latin typeface="Calibri"/>
                <a:cs typeface="Calibri"/>
              </a:rPr>
              <a:t>about the  </a:t>
            </a:r>
            <a:r>
              <a:rPr sz="2000" spc="-10" dirty="0">
                <a:latin typeface="Calibri"/>
                <a:cs typeface="Calibri"/>
              </a:rPr>
              <a:t>return value,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pass </a:t>
            </a:r>
            <a:r>
              <a:rPr sz="2000" spc="-5" dirty="0">
                <a:latin typeface="Calibri"/>
                <a:cs typeface="Calibri"/>
              </a:rPr>
              <a:t>NULL 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second </a:t>
            </a:r>
            <a:r>
              <a:rPr sz="2000" spc="-10" dirty="0">
                <a:latin typeface="Calibri"/>
                <a:cs typeface="Calibri"/>
              </a:rPr>
              <a:t>argument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842" y="1681162"/>
            <a:ext cx="3868420" cy="530273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819785">
              <a:lnSpc>
                <a:spcPct val="100000"/>
              </a:lnSpc>
              <a:spcBef>
                <a:spcPts val="1975"/>
              </a:spcBef>
            </a:pPr>
            <a:r>
              <a:rPr sz="1800" b="1" spc="-10" dirty="0">
                <a:latin typeface="Calibri"/>
                <a:cs typeface="Calibri"/>
              </a:rPr>
              <a:t>int </a:t>
            </a:r>
            <a:r>
              <a:rPr sz="1800" b="1" spc="-10" dirty="0" err="1">
                <a:solidFill>
                  <a:srgbClr val="7030A0"/>
                </a:solidFill>
                <a:latin typeface="Calibri"/>
                <a:cs typeface="Calibri"/>
              </a:rPr>
              <a:t>pthread_exit</a:t>
            </a:r>
            <a:r>
              <a:rPr sz="1800" b="1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</a:t>
            </a:r>
            <a:r>
              <a:rPr lang="en-IN" sz="1800" b="1" spc="-10" dirty="0">
                <a:latin typeface="Calibri"/>
                <a:cs typeface="Calibri"/>
              </a:rPr>
              <a:t>void *</a:t>
            </a:r>
            <a:r>
              <a:rPr sz="1800" b="1" spc="-10" dirty="0">
                <a:latin typeface="Calibri"/>
                <a:cs typeface="Calibri"/>
              </a:rPr>
              <a:t>value)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9150" y="1681162"/>
            <a:ext cx="3887470" cy="8242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254125" marR="146050" indent="-1100455">
              <a:lnSpc>
                <a:spcPts val="1900"/>
              </a:lnSpc>
              <a:spcBef>
                <a:spcPts val="1275"/>
              </a:spcBef>
            </a:pPr>
            <a:r>
              <a:rPr sz="1800" b="1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pthread_join</a:t>
            </a:r>
            <a:r>
              <a:rPr sz="1800" b="1" spc="-10" dirty="0">
                <a:latin typeface="Calibri"/>
                <a:cs typeface="Calibri"/>
              </a:rPr>
              <a:t>(pthread_t thread_id,  void </a:t>
            </a:r>
            <a:r>
              <a:rPr sz="1800" b="1" dirty="0">
                <a:latin typeface="Calibri"/>
                <a:cs typeface="Calibri"/>
              </a:rPr>
              <a:t>**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status)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349122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latin typeface="Calibri Light"/>
                <a:cs typeface="Calibri Light"/>
              </a:rPr>
              <a:t>Detatching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582" y="2160523"/>
            <a:ext cx="2424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Default: </a:t>
            </a:r>
            <a:r>
              <a:rPr sz="1800" b="1" spc="-5" dirty="0">
                <a:latin typeface="Calibri"/>
                <a:cs typeface="Calibri"/>
              </a:rPr>
              <a:t>Joinable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7890" y="2160523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Detached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8361" y="2819400"/>
            <a:ext cx="3611879" cy="2804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3559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Compiling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PThreads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375" y="1661160"/>
            <a:ext cx="3989832" cy="57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783" y="1779523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 main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" y="2959607"/>
            <a:ext cx="5513832" cy="630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390" y="2514091"/>
            <a:ext cx="421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 </a:t>
            </a:r>
            <a:r>
              <a:rPr sz="1800" spc="-5" dirty="0">
                <a:latin typeface="Calibri"/>
                <a:cs typeface="Calibri"/>
              </a:rPr>
              <a:t>Compile </a:t>
            </a:r>
            <a:r>
              <a:rPr sz="1800" spc="-10" dirty="0">
                <a:latin typeface="Calibri"/>
                <a:cs typeface="Calibri"/>
              </a:rPr>
              <a:t>source </a:t>
            </a:r>
            <a:r>
              <a:rPr sz="1800" spc="-5" dirty="0">
                <a:latin typeface="Calibri"/>
                <a:cs typeface="Calibri"/>
              </a:rPr>
              <a:t>with –lpthread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-pthread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390" y="182829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FE7F-E328-4585-A4EC-1DB940D9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49" y="762000"/>
            <a:ext cx="7160188" cy="553998"/>
          </a:xfrm>
        </p:spPr>
        <p:txBody>
          <a:bodyPr/>
          <a:lstStyle/>
          <a:p>
            <a:r>
              <a:rPr lang="en-IN" sz="3600" dirty="0"/>
              <a:t>PSA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392E4-177E-46B8-89A8-16688230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90" y="1732788"/>
            <a:ext cx="5547360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PA2 due on Sunday and not Monday (Oct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Resolve any conflicts with interview slots by Sunday</a:t>
            </a:r>
          </a:p>
        </p:txBody>
      </p:sp>
    </p:spTree>
    <p:extLst>
      <p:ext uri="{BB962C8B-B14F-4D97-AF65-F5344CB8AC3E}">
        <p14:creationId xmlns:p14="http://schemas.microsoft.com/office/powerpoint/2010/main" val="18198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749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</a:t>
            </a:r>
            <a:r>
              <a:rPr sz="3300" b="0" spc="-7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1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pc="-5" dirty="0"/>
              <a:t>One </a:t>
            </a:r>
            <a:r>
              <a:rPr dirty="0"/>
              <a:t>main </a:t>
            </a:r>
            <a:r>
              <a:rPr spc="-5" dirty="0"/>
              <a:t>thread </a:t>
            </a:r>
            <a:r>
              <a:rPr spc="-10" dirty="0"/>
              <a:t>creates two </a:t>
            </a:r>
            <a:r>
              <a:rPr spc="-5" dirty="0"/>
              <a:t>new threads</a:t>
            </a:r>
            <a:r>
              <a:rPr spc="-30" dirty="0"/>
              <a:t> </a:t>
            </a:r>
            <a:r>
              <a:rPr dirty="0"/>
              <a:t>with</a:t>
            </a: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b="1" spc="-10" dirty="0">
                <a:solidFill>
                  <a:srgbClr val="7030A0"/>
                </a:solidFill>
                <a:latin typeface="Calibri"/>
                <a:cs typeface="Calibri"/>
              </a:rPr>
              <a:t>default</a:t>
            </a:r>
            <a:r>
              <a:rPr b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10" dirty="0"/>
              <a:t>parameters.</a:t>
            </a: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b="1" spc="-5" dirty="0">
                <a:latin typeface="Calibri"/>
                <a:cs typeface="Calibri"/>
              </a:rPr>
              <a:t>Main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thread:</a:t>
            </a:r>
          </a:p>
          <a:p>
            <a:pPr marL="527050" lvl="1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20" dirty="0">
                <a:latin typeface="Calibri"/>
                <a:cs typeface="Calibri"/>
              </a:rPr>
              <a:t>Write </a:t>
            </a:r>
            <a:r>
              <a:rPr sz="2000" spc="-5" dirty="0">
                <a:latin typeface="Calibri"/>
                <a:cs typeface="Calibri"/>
              </a:rPr>
              <a:t>whole </a:t>
            </a:r>
            <a:r>
              <a:rPr sz="2000" spc="-10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b="1" i="1" spc="-5" dirty="0">
                <a:solidFill>
                  <a:srgbClr val="2F5597"/>
                </a:solidFill>
                <a:latin typeface="Calibri"/>
                <a:cs typeface="Calibri"/>
              </a:rPr>
              <a:t>whole_num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b="1" spc="-5" dirty="0">
                <a:latin typeface="Calibri"/>
                <a:cs typeface="Calibri"/>
              </a:rPr>
              <a:t>New thread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1: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90" y="3585972"/>
            <a:ext cx="731710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171450">
              <a:lnSpc>
                <a:spcPts val="2305"/>
              </a:lnSpc>
              <a:spcBef>
                <a:spcPts val="100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15" dirty="0">
                <a:latin typeface="Calibri"/>
                <a:cs typeface="Calibri"/>
              </a:rPr>
              <a:t>Execute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odd()</a:t>
            </a:r>
            <a:r>
              <a:rPr sz="1800" spc="-6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that writes odd </a:t>
            </a:r>
            <a:r>
              <a:rPr sz="2000" spc="-10" dirty="0">
                <a:latin typeface="Calibri"/>
                <a:cs typeface="Calibri"/>
              </a:rPr>
              <a:t>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ts val="2305"/>
              </a:lnSpc>
            </a:pPr>
            <a:r>
              <a:rPr sz="2000" b="1" i="1" spc="-10" dirty="0">
                <a:solidFill>
                  <a:srgbClr val="2F5597"/>
                </a:solidFill>
                <a:latin typeface="Calibri"/>
                <a:cs typeface="Calibri"/>
              </a:rPr>
              <a:t>odd_num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b="1" spc="-5" dirty="0">
                <a:latin typeface="Calibri"/>
                <a:cs typeface="Calibri"/>
              </a:rPr>
              <a:t>New thread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  <a:p>
            <a:pPr marL="527050" lvl="1" indent="-171450">
              <a:lnSpc>
                <a:spcPts val="229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spc="-15" dirty="0">
                <a:latin typeface="Calibri"/>
                <a:cs typeface="Calibri"/>
              </a:rPr>
              <a:t>Execute </a:t>
            </a:r>
            <a:r>
              <a:rPr sz="1800" spc="-10" dirty="0">
                <a:solidFill>
                  <a:srgbClr val="2E75B6"/>
                </a:solidFill>
                <a:latin typeface="Courier New"/>
                <a:cs typeface="Courier New"/>
              </a:rPr>
              <a:t>even()</a:t>
            </a:r>
            <a:r>
              <a:rPr sz="1800" spc="-605" dirty="0">
                <a:solidFill>
                  <a:srgbClr val="2E75B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that writes </a:t>
            </a:r>
            <a:r>
              <a:rPr sz="2000" spc="-10" dirty="0">
                <a:latin typeface="Calibri"/>
                <a:cs typeface="Calibri"/>
              </a:rPr>
              <a:t>even numbers </a:t>
            </a:r>
            <a:r>
              <a:rPr sz="2000" dirty="0">
                <a:latin typeface="Calibri"/>
                <a:cs typeface="Calibri"/>
              </a:rPr>
              <a:t>in a file </a:t>
            </a:r>
            <a:r>
              <a:rPr sz="2000" spc="-5" dirty="0">
                <a:latin typeface="Calibri"/>
                <a:cs typeface="Calibri"/>
              </a:rPr>
              <a:t>called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ts val="2290"/>
              </a:lnSpc>
            </a:pPr>
            <a:r>
              <a:rPr sz="2000" b="1" i="1" spc="-5" dirty="0">
                <a:solidFill>
                  <a:srgbClr val="2F5597"/>
                </a:solidFill>
                <a:latin typeface="Calibri"/>
                <a:cs typeface="Calibri"/>
              </a:rPr>
              <a:t>even_num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4601" y="678119"/>
            <a:ext cx="2599055" cy="2599055"/>
            <a:chOff x="6304601" y="678119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310951" y="684468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0951" y="684469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0311" y="1917191"/>
              <a:ext cx="448055" cy="950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8103" y="1917191"/>
              <a:ext cx="448055" cy="950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9300" y="1108964"/>
            <a:ext cx="12299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1125">
              <a:lnSpc>
                <a:spcPct val="100800"/>
              </a:lnSpc>
              <a:spcBef>
                <a:spcPts val="75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9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181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20" dirty="0">
                <a:latin typeface="Calibri Light"/>
                <a:cs typeface="Calibri Light"/>
              </a:rPr>
              <a:t>Attributes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595620" cy="1586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10" dirty="0">
                <a:solidFill>
                  <a:srgbClr val="002060"/>
                </a:solidFill>
                <a:latin typeface="Calibri"/>
                <a:cs typeface="Calibri"/>
              </a:rPr>
              <a:t>pthread_attr_t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dirty="0">
                <a:latin typeface="Calibri"/>
                <a:cs typeface="Calibri"/>
              </a:rPr>
              <a:t>Specified in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pthread_create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Defines </a:t>
            </a:r>
            <a:r>
              <a:rPr sz="2100" spc="-15" dirty="0">
                <a:latin typeface="Calibri"/>
                <a:cs typeface="Calibri"/>
              </a:rPr>
              <a:t>features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the new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Has </a:t>
            </a:r>
            <a:r>
              <a:rPr sz="2100" spc="-15" dirty="0">
                <a:latin typeface="Calibri"/>
                <a:cs typeface="Calibri"/>
              </a:rPr>
              <a:t>default </a:t>
            </a:r>
            <a:r>
              <a:rPr sz="2100" spc="-5" dirty="0">
                <a:latin typeface="Calibri"/>
                <a:cs typeface="Calibri"/>
              </a:rPr>
              <a:t>behavior with NULL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pthread_create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95071"/>
            <a:ext cx="4233672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503" y="3955379"/>
            <a:ext cx="7231819" cy="1450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8286" y="4572508"/>
            <a:ext cx="519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Stack</a:t>
            </a:r>
            <a:r>
              <a:rPr sz="1000" spc="-6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size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42769" y="4502404"/>
            <a:ext cx="586105" cy="318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40970" marR="5080" indent="-128905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Calibri"/>
                <a:cs typeface="Calibri"/>
              </a:rPr>
              <a:t>Sch</a:t>
            </a:r>
            <a:r>
              <a:rPr sz="1000" spc="-5" dirty="0">
                <a:latin typeface="Calibri"/>
                <a:cs typeface="Calibri"/>
              </a:rPr>
              <a:t>e</a:t>
            </a:r>
            <a:r>
              <a:rPr sz="1000" dirty="0">
                <a:latin typeface="Calibri"/>
                <a:cs typeface="Calibri"/>
              </a:rPr>
              <a:t>duling  policy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0792" y="4572508"/>
            <a:ext cx="405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Priority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6452" y="4572508"/>
            <a:ext cx="448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Joinable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8311" y="4502404"/>
            <a:ext cx="840105" cy="3181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9875" marR="5080" indent="-257810">
              <a:lnSpc>
                <a:spcPts val="1100"/>
              </a:lnSpc>
              <a:spcBef>
                <a:spcPts val="219"/>
              </a:spcBef>
            </a:pPr>
            <a:r>
              <a:rPr sz="1000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yste</a:t>
            </a:r>
            <a:r>
              <a:rPr sz="1000" dirty="0">
                <a:latin typeface="Calibri"/>
                <a:cs typeface="Calibri"/>
              </a:rPr>
              <a:t>m/</a:t>
            </a:r>
            <a:r>
              <a:rPr sz="1000" spc="-5" dirty="0">
                <a:latin typeface="Calibri"/>
                <a:cs typeface="Calibri"/>
              </a:rPr>
              <a:t>Pr</a:t>
            </a:r>
            <a:r>
              <a:rPr sz="1000" dirty="0">
                <a:latin typeface="Calibri"/>
                <a:cs typeface="Calibri"/>
              </a:rPr>
              <a:t>oc</a:t>
            </a:r>
            <a:r>
              <a:rPr sz="1000" spc="-5" dirty="0">
                <a:latin typeface="Calibri"/>
                <a:cs typeface="Calibri"/>
              </a:rPr>
              <a:t>ess  scope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8749" y="4572508"/>
            <a:ext cx="6146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Inheritance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3181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20" dirty="0">
                <a:latin typeface="Calibri Light"/>
                <a:cs typeface="Calibri Light"/>
              </a:rPr>
              <a:t>Attributes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015" y="2233676"/>
            <a:ext cx="7262495" cy="3320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24865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pthread_attr_init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*attr);  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pthread_attr_destroy</a:t>
            </a:r>
            <a:r>
              <a:rPr sz="1800" spc="5" dirty="0">
                <a:latin typeface="Courier New"/>
                <a:cs typeface="Courier New"/>
              </a:rPr>
              <a:t>(pthread_attr_t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*attr);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urier New"/>
              <a:cs typeface="Courier New"/>
            </a:endParaRPr>
          </a:p>
          <a:p>
            <a:pPr marL="12700" marR="278130">
              <a:lnSpc>
                <a:spcPct val="10220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pthread_attr_setstacksize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  size_t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sz);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pthread_attr_getstacksize</a:t>
            </a:r>
            <a:r>
              <a:rPr sz="1800" spc="10" dirty="0">
                <a:latin typeface="Courier New"/>
                <a:cs typeface="Courier New"/>
              </a:rPr>
              <a:t>(const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size_t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*sz);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pthread_attr_setstack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void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latin typeface="Courier New"/>
                <a:cs typeface="Courier New"/>
              </a:rPr>
              <a:t>*addr, size_t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stacksize);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pthread_attr_getstack</a:t>
            </a:r>
            <a:r>
              <a:rPr sz="1800" spc="10" dirty="0">
                <a:latin typeface="Courier New"/>
                <a:cs typeface="Courier New"/>
              </a:rPr>
              <a:t>(const </a:t>
            </a:r>
            <a:r>
              <a:rPr sz="1800" spc="-10" dirty="0">
                <a:latin typeface="Courier New"/>
                <a:cs typeface="Courier New"/>
              </a:rPr>
              <a:t>pthread_attr_t *attr,  void **addr, size_t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*stacksize);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1047"/>
            <a:ext cx="7665720" cy="3827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46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latin typeface="Calibri"/>
                <a:cs typeface="Calibri"/>
              </a:rPr>
              <a:t>Thread’s </a:t>
            </a:r>
            <a:r>
              <a:rPr sz="2100" spc="-5" dirty="0">
                <a:latin typeface="Calibri"/>
                <a:cs typeface="Calibri"/>
              </a:rPr>
              <a:t>SET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SCOPE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ts val="2400"/>
              </a:lnSpc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Scope</a:t>
            </a:r>
            <a:r>
              <a:rPr sz="21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ts val="2460"/>
              </a:lnSpc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PTHREAD_SCOPE_PROCESS </a:t>
            </a:r>
            <a:r>
              <a:rPr sz="2100" spc="-5" dirty="0">
                <a:latin typeface="Calibri"/>
                <a:cs typeface="Calibri"/>
              </a:rPr>
              <a:t>(unbound,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default)</a:t>
            </a:r>
            <a:endParaRPr sz="2100">
              <a:latin typeface="Calibri"/>
              <a:cs typeface="Calibri"/>
            </a:endParaRPr>
          </a:p>
          <a:p>
            <a:pPr marL="1212215" marR="5080" lvl="3" indent="-171450">
              <a:lnSpc>
                <a:spcPct val="79000"/>
              </a:lnSpc>
              <a:spcBef>
                <a:spcPts val="530"/>
              </a:spcBef>
              <a:buFont typeface="Arial"/>
              <a:buChar char="•"/>
              <a:tabLst>
                <a:tab pos="121285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 competes </a:t>
            </a:r>
            <a:r>
              <a:rPr sz="2100" spc="-15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resources </a:t>
            </a:r>
            <a:r>
              <a:rPr sz="2100" spc="-5" dirty="0">
                <a:latin typeface="Calibri"/>
                <a:cs typeface="Calibri"/>
              </a:rPr>
              <a:t>with all </a:t>
            </a:r>
            <a:r>
              <a:rPr sz="2100" dirty="0">
                <a:latin typeface="Calibri"/>
                <a:cs typeface="Calibri"/>
              </a:rPr>
              <a:t>other </a:t>
            </a: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dirty="0">
                <a:latin typeface="Calibri"/>
                <a:cs typeface="Calibri"/>
              </a:rPr>
              <a:t>in  </a:t>
            </a:r>
            <a:r>
              <a:rPr sz="2100" spc="-5" dirty="0">
                <a:latin typeface="Calibri"/>
                <a:cs typeface="Calibri"/>
              </a:rPr>
              <a:t>the same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process.</a:t>
            </a:r>
            <a:endParaRPr sz="2100">
              <a:latin typeface="Calibri"/>
              <a:cs typeface="Calibri"/>
            </a:endParaRPr>
          </a:p>
          <a:p>
            <a:pPr marL="1212215" marR="391795" lvl="3" indent="-171450">
              <a:lnSpc>
                <a:spcPct val="79000"/>
              </a:lnSpc>
              <a:spcBef>
                <a:spcPts val="405"/>
              </a:spcBef>
              <a:buFont typeface="Arial"/>
              <a:buChar char="•"/>
              <a:tabLst>
                <a:tab pos="1212850" algn="l"/>
              </a:tabLst>
            </a:pPr>
            <a:r>
              <a:rPr sz="2100" spc="-5" dirty="0">
                <a:latin typeface="Calibri"/>
                <a:cs typeface="Calibri"/>
              </a:rPr>
              <a:t>They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5" dirty="0">
                <a:latin typeface="Calibri"/>
                <a:cs typeface="Calibri"/>
              </a:rPr>
              <a:t>scheduled </a:t>
            </a:r>
            <a:r>
              <a:rPr sz="2100" spc="-10" dirty="0">
                <a:latin typeface="Calibri"/>
                <a:cs typeface="Calibri"/>
              </a:rPr>
              <a:t>relative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one </a:t>
            </a:r>
            <a:r>
              <a:rPr sz="2100" spc="-5" dirty="0">
                <a:latin typeface="Calibri"/>
                <a:cs typeface="Calibri"/>
              </a:rPr>
              <a:t>another </a:t>
            </a:r>
            <a:r>
              <a:rPr sz="2100" spc="-10" dirty="0">
                <a:latin typeface="Calibri"/>
                <a:cs typeface="Calibri"/>
              </a:rPr>
              <a:t>according </a:t>
            </a:r>
            <a:r>
              <a:rPr sz="2100" spc="-15" dirty="0">
                <a:latin typeface="Calibri"/>
                <a:cs typeface="Calibri"/>
              </a:rPr>
              <a:t>to  </a:t>
            </a:r>
            <a:r>
              <a:rPr sz="2100" dirty="0">
                <a:latin typeface="Calibri"/>
                <a:cs typeface="Calibri"/>
              </a:rPr>
              <a:t>their </a:t>
            </a:r>
            <a:r>
              <a:rPr sz="2100" spc="-5" dirty="0">
                <a:latin typeface="Calibri"/>
                <a:cs typeface="Calibri"/>
              </a:rPr>
              <a:t>scheduling </a:t>
            </a:r>
            <a:r>
              <a:rPr sz="2100" dirty="0">
                <a:latin typeface="Calibri"/>
                <a:cs typeface="Calibri"/>
              </a:rPr>
              <a:t>policy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priority.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ts val="2400"/>
              </a:lnSpc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PTHREAD_SCOPE_SYSTEM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(bound)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558165" marR="136525">
              <a:lnSpc>
                <a:spcPct val="101099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pthread_attr_setscope</a:t>
            </a:r>
            <a:r>
              <a:rPr sz="1800" spc="5" dirty="0">
                <a:latin typeface="Courier New"/>
                <a:cs typeface="Courier New"/>
              </a:rPr>
              <a:t>(pthread_attr_t </a:t>
            </a:r>
            <a:r>
              <a:rPr sz="1800" spc="-10" dirty="0">
                <a:latin typeface="Courier New"/>
                <a:cs typeface="Courier New"/>
              </a:rPr>
              <a:t>*attr, int  scope);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10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0" dirty="0">
                <a:solidFill>
                  <a:srgbClr val="7030A0"/>
                </a:solidFill>
                <a:latin typeface="Courier New"/>
                <a:cs typeface="Courier New"/>
              </a:rPr>
              <a:t>pthread_attr_getscope</a:t>
            </a:r>
            <a:r>
              <a:rPr sz="1800" spc="10" dirty="0">
                <a:latin typeface="Courier New"/>
                <a:cs typeface="Courier New"/>
              </a:rPr>
              <a:t>(const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*scope);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56830" cy="378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3065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600" spc="-10" dirty="0">
                <a:latin typeface="Calibri"/>
                <a:cs typeface="Calibri"/>
              </a:rPr>
              <a:t>Thread </a:t>
            </a:r>
            <a:r>
              <a:rPr sz="2600" spc="-5" dirty="0">
                <a:latin typeface="Calibri"/>
                <a:cs typeface="Calibri"/>
              </a:rPr>
              <a:t>scheduling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 marL="527050" lvl="1" indent="-171450">
              <a:lnSpc>
                <a:spcPts val="2615"/>
              </a:lnSpc>
              <a:buFont typeface="Arial"/>
              <a:buChar char="•"/>
              <a:tabLst>
                <a:tab pos="527050" algn="l"/>
              </a:tabLst>
            </a:pPr>
            <a:r>
              <a:rPr sz="2300" spc="-5" dirty="0">
                <a:solidFill>
                  <a:srgbClr val="0070C0"/>
                </a:solidFill>
                <a:latin typeface="Calibri"/>
                <a:cs typeface="Calibri"/>
              </a:rPr>
              <a:t>Inherit</a:t>
            </a:r>
            <a:r>
              <a:rPr sz="23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</a:t>
            </a:r>
            <a:endParaRPr sz="2300">
              <a:latin typeface="Calibri"/>
              <a:cs typeface="Calibri"/>
            </a:endParaRPr>
          </a:p>
          <a:p>
            <a:pPr marL="869950" lvl="2" indent="-171450">
              <a:lnSpc>
                <a:spcPts val="2310"/>
              </a:lnSpc>
              <a:buFont typeface="Arial"/>
              <a:buChar char="•"/>
              <a:tabLst>
                <a:tab pos="869950" algn="l"/>
              </a:tabLst>
            </a:pPr>
            <a:r>
              <a:rPr sz="2000" spc="-5" dirty="0">
                <a:latin typeface="Calibri"/>
                <a:cs typeface="Calibri"/>
              </a:rPr>
              <a:t>PTHREAD_INHERIT_SCHED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(default)</a:t>
            </a:r>
            <a:endParaRPr sz="2000">
              <a:latin typeface="Calibri"/>
              <a:cs typeface="Calibri"/>
            </a:endParaRPr>
          </a:p>
          <a:p>
            <a:pPr marL="1212215" marR="5080" lvl="3" indent="-171450">
              <a:lnSpc>
                <a:spcPct val="78900"/>
              </a:lnSpc>
              <a:spcBef>
                <a:spcPts val="484"/>
              </a:spcBef>
              <a:buFont typeface="Arial"/>
              <a:buChar char="•"/>
              <a:tabLst>
                <a:tab pos="1212850" algn="l"/>
              </a:tabLst>
            </a:pPr>
            <a:r>
              <a:rPr sz="1900" spc="-5" dirty="0">
                <a:latin typeface="Calibri"/>
                <a:cs typeface="Calibri"/>
              </a:rPr>
              <a:t>Threads that </a:t>
            </a:r>
            <a:r>
              <a:rPr sz="1900" spc="-10" dirty="0">
                <a:latin typeface="Calibri"/>
                <a:cs typeface="Calibri"/>
              </a:rPr>
              <a:t>are created </a:t>
            </a:r>
            <a:r>
              <a:rPr sz="1900" spc="-5" dirty="0">
                <a:latin typeface="Calibri"/>
                <a:cs typeface="Calibri"/>
              </a:rPr>
              <a:t>using </a:t>
            </a:r>
            <a:r>
              <a:rPr sz="1900" spc="-5" dirty="0">
                <a:latin typeface="Courier New"/>
                <a:cs typeface="Courier New"/>
              </a:rPr>
              <a:t>attr</a:t>
            </a:r>
            <a:r>
              <a:rPr sz="1900" spc="-7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alibri"/>
                <a:cs typeface="Calibri"/>
              </a:rPr>
              <a:t>inherit scheduling </a:t>
            </a:r>
            <a:r>
              <a:rPr sz="1900" spc="-10" dirty="0">
                <a:latin typeface="Calibri"/>
                <a:cs typeface="Calibri"/>
              </a:rPr>
              <a:t>attributes  </a:t>
            </a: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creating </a:t>
            </a:r>
            <a:r>
              <a:rPr sz="1900" spc="-5" dirty="0">
                <a:latin typeface="Calibri"/>
                <a:cs typeface="Calibri"/>
              </a:rPr>
              <a:t>thread.</a:t>
            </a:r>
            <a:endParaRPr sz="1900">
              <a:latin typeface="Calibri"/>
              <a:cs typeface="Calibri"/>
            </a:endParaRPr>
          </a:p>
          <a:p>
            <a:pPr marL="869950" lvl="2" indent="-171450">
              <a:lnSpc>
                <a:spcPts val="2325"/>
              </a:lnSpc>
              <a:buFont typeface="Arial"/>
              <a:buChar char="•"/>
              <a:tabLst>
                <a:tab pos="869950" algn="l"/>
              </a:tabLst>
            </a:pPr>
            <a:r>
              <a:rPr sz="2000" spc="-5" dirty="0">
                <a:latin typeface="Calibri"/>
                <a:cs typeface="Calibri"/>
              </a:rPr>
              <a:t>PTHREAD_EXPLICIT_SCHED</a:t>
            </a:r>
            <a:endParaRPr sz="2000">
              <a:latin typeface="Calibri"/>
              <a:cs typeface="Calibri"/>
            </a:endParaRPr>
          </a:p>
          <a:p>
            <a:pPr marL="1212215" marR="62865" lvl="3" indent="-171450">
              <a:lnSpc>
                <a:spcPct val="78900"/>
              </a:lnSpc>
              <a:spcBef>
                <a:spcPts val="459"/>
              </a:spcBef>
              <a:buFont typeface="Arial"/>
              <a:buChar char="•"/>
              <a:tabLst>
                <a:tab pos="1212850" algn="l"/>
              </a:tabLst>
            </a:pP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0" dirty="0">
                <a:latin typeface="Calibri"/>
                <a:cs typeface="Calibri"/>
              </a:rPr>
              <a:t>that are </a:t>
            </a:r>
            <a:r>
              <a:rPr sz="1800" spc="-15" dirty="0">
                <a:latin typeface="Calibri"/>
                <a:cs typeface="Calibri"/>
              </a:rPr>
              <a:t>created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0" dirty="0">
                <a:latin typeface="Courier New"/>
                <a:cs typeface="Courier New"/>
              </a:rPr>
              <a:t>attr</a:t>
            </a:r>
            <a:r>
              <a:rPr sz="1800" spc="-5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5" dirty="0">
                <a:latin typeface="Calibri"/>
                <a:cs typeface="Calibri"/>
              </a:rPr>
              <a:t>their scheduling </a:t>
            </a:r>
            <a:r>
              <a:rPr sz="1800" spc="-10" dirty="0">
                <a:latin typeface="Calibri"/>
                <a:cs typeface="Calibri"/>
              </a:rPr>
              <a:t>attributes  from </a:t>
            </a:r>
            <a:r>
              <a:rPr sz="1800" spc="-5" dirty="0">
                <a:latin typeface="Calibri"/>
                <a:cs typeface="Calibri"/>
              </a:rPr>
              <a:t>the values specified by the </a:t>
            </a:r>
            <a:r>
              <a:rPr sz="1800" spc="-10" dirty="0">
                <a:latin typeface="Calibri"/>
                <a:cs typeface="Calibri"/>
              </a:rPr>
              <a:t>attributes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 marL="558165" marR="61594">
              <a:lnSpc>
                <a:spcPct val="102400"/>
              </a:lnSpc>
            </a:pPr>
            <a:r>
              <a:rPr sz="1700" dirty="0">
                <a:latin typeface="Courier New"/>
                <a:cs typeface="Courier New"/>
              </a:rPr>
              <a:t>int </a:t>
            </a:r>
            <a:r>
              <a:rPr sz="1650" b="1" spc="15" dirty="0">
                <a:solidFill>
                  <a:srgbClr val="7030A0"/>
                </a:solidFill>
                <a:latin typeface="Courier New"/>
                <a:cs typeface="Courier New"/>
              </a:rPr>
              <a:t>pthread_attr_setinheritsched</a:t>
            </a:r>
            <a:r>
              <a:rPr sz="1700" spc="15" dirty="0">
                <a:latin typeface="Courier New"/>
                <a:cs typeface="Courier New"/>
              </a:rPr>
              <a:t>(pthread_attr_t </a:t>
            </a:r>
            <a:r>
              <a:rPr sz="1700" dirty="0">
                <a:latin typeface="Courier New"/>
                <a:cs typeface="Courier New"/>
              </a:rPr>
              <a:t>*attr,  int inherit);</a:t>
            </a:r>
            <a:endParaRPr sz="1700">
              <a:latin typeface="Courier New"/>
              <a:cs typeface="Courier New"/>
            </a:endParaRPr>
          </a:p>
          <a:p>
            <a:pPr marL="558165">
              <a:lnSpc>
                <a:spcPts val="1989"/>
              </a:lnSpc>
            </a:pPr>
            <a:r>
              <a:rPr sz="1700" dirty="0">
                <a:latin typeface="Courier New"/>
                <a:cs typeface="Courier New"/>
              </a:rPr>
              <a:t>int </a:t>
            </a:r>
            <a:r>
              <a:rPr sz="1650" b="1" spc="20" dirty="0">
                <a:solidFill>
                  <a:srgbClr val="7030A0"/>
                </a:solidFill>
                <a:latin typeface="Courier New"/>
                <a:cs typeface="Courier New"/>
              </a:rPr>
              <a:t>pthread_attr_getinheritsched</a:t>
            </a:r>
            <a:r>
              <a:rPr sz="1700" spc="20" dirty="0">
                <a:latin typeface="Courier New"/>
                <a:cs typeface="Courier New"/>
              </a:rPr>
              <a:t>(const</a:t>
            </a:r>
            <a:r>
              <a:rPr sz="1700" spc="4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pthread_attr_t</a:t>
            </a:r>
            <a:endParaRPr sz="1700">
              <a:latin typeface="Courier New"/>
              <a:cs typeface="Courier New"/>
            </a:endParaRPr>
          </a:p>
          <a:p>
            <a:pPr marL="558165">
              <a:lnSpc>
                <a:spcPct val="100000"/>
              </a:lnSpc>
              <a:spcBef>
                <a:spcPts val="75"/>
              </a:spcBef>
            </a:pPr>
            <a:r>
              <a:rPr sz="1700" dirty="0">
                <a:latin typeface="Courier New"/>
                <a:cs typeface="Courier New"/>
              </a:rPr>
              <a:t>*attr, int *inherit);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20852"/>
            <a:ext cx="4609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latin typeface="Calibri Light"/>
                <a:cs typeface="Calibri Light"/>
              </a:rPr>
              <a:t>Thread Creation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spc="-15" dirty="0">
                <a:latin typeface="Calibri Light"/>
                <a:cs typeface="Calibri Light"/>
              </a:rPr>
              <a:t>(Attributes)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7143"/>
            <a:ext cx="7490459" cy="34988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5" dirty="0">
                <a:latin typeface="Calibri"/>
                <a:cs typeface="Calibri"/>
              </a:rPr>
              <a:t>scheduling </a:t>
            </a:r>
            <a:r>
              <a:rPr sz="2100" spc="-10" dirty="0">
                <a:latin typeface="Calibri"/>
                <a:cs typeface="Calibri"/>
              </a:rPr>
              <a:t>attributes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527050" algn="l"/>
              </a:tabLst>
            </a:pPr>
            <a:r>
              <a:rPr sz="2100" spc="-5" dirty="0">
                <a:solidFill>
                  <a:srgbClr val="0070C0"/>
                </a:solidFill>
                <a:latin typeface="Calibri"/>
                <a:cs typeface="Calibri"/>
              </a:rPr>
              <a:t>Policy</a:t>
            </a:r>
            <a:r>
              <a:rPr sz="21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values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5" dirty="0">
                <a:latin typeface="Calibri"/>
                <a:cs typeface="Calibri"/>
              </a:rPr>
              <a:t>SCHED_FIFO </a:t>
            </a:r>
            <a:r>
              <a:rPr sz="2100" spc="-10" dirty="0">
                <a:latin typeface="Calibri"/>
                <a:cs typeface="Calibri"/>
              </a:rPr>
              <a:t>(First in-first </a:t>
            </a:r>
            <a:r>
              <a:rPr sz="2100" spc="-5" dirty="0">
                <a:latin typeface="Calibri"/>
                <a:cs typeface="Calibri"/>
              </a:rPr>
              <a:t>out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5" dirty="0">
                <a:latin typeface="Calibri"/>
                <a:cs typeface="Calibri"/>
              </a:rPr>
              <a:t>SCHED_RR </a:t>
            </a:r>
            <a:r>
              <a:rPr sz="2100" spc="-10" dirty="0">
                <a:latin typeface="Calibri"/>
                <a:cs typeface="Calibri"/>
              </a:rPr>
              <a:t>(Round-robin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2100" spc="-10" dirty="0">
                <a:latin typeface="Calibri"/>
                <a:cs typeface="Calibri"/>
              </a:rPr>
              <a:t>SCHED_OTHER (Default </a:t>
            </a:r>
            <a:r>
              <a:rPr sz="2100" spc="-5" dirty="0">
                <a:latin typeface="Calibri"/>
                <a:cs typeface="Calibri"/>
              </a:rPr>
              <a:t>Linux time-sharing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scheduling)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750" b="1" spc="5" dirty="0">
                <a:solidFill>
                  <a:srgbClr val="7030A0"/>
                </a:solidFill>
                <a:latin typeface="Courier New"/>
                <a:cs typeface="Courier New"/>
              </a:rPr>
              <a:t>pthread_attr_setschedpolicy</a:t>
            </a:r>
            <a:r>
              <a:rPr sz="1800" spc="5" dirty="0">
                <a:latin typeface="Courier New"/>
                <a:cs typeface="Courier New"/>
              </a:rPr>
              <a:t>(pthread_attr_t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policy);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ts val="2135"/>
              </a:lnSpc>
            </a:pPr>
            <a:r>
              <a:rPr sz="1800" spc="-10" dirty="0">
                <a:latin typeface="Courier New"/>
                <a:cs typeface="Courier New"/>
              </a:rPr>
              <a:t>int </a:t>
            </a:r>
            <a:r>
              <a:rPr sz="1750" b="1" spc="15" dirty="0">
                <a:solidFill>
                  <a:srgbClr val="7030A0"/>
                </a:solidFill>
                <a:latin typeface="Courier New"/>
                <a:cs typeface="Courier New"/>
              </a:rPr>
              <a:t>pthread_attr_getschedpolicy</a:t>
            </a:r>
            <a:r>
              <a:rPr sz="1800" spc="15" dirty="0">
                <a:latin typeface="Courier New"/>
                <a:cs typeface="Courier New"/>
              </a:rPr>
              <a:t>(const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pthread_attr_t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ourier New"/>
                <a:cs typeface="Courier New"/>
              </a:rPr>
              <a:t>*attr,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*policy);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7494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</a:t>
            </a:r>
            <a:r>
              <a:rPr sz="3300" b="0" spc="-75" dirty="0">
                <a:latin typeface="Calibri Light"/>
                <a:cs typeface="Calibri Light"/>
              </a:rPr>
              <a:t> </a:t>
            </a:r>
            <a:r>
              <a:rPr sz="3300" b="0" dirty="0">
                <a:latin typeface="Calibri Light"/>
                <a:cs typeface="Calibri Light"/>
              </a:rPr>
              <a:t>2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2788"/>
            <a:ext cx="4892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main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creates two </a:t>
            </a:r>
            <a:r>
              <a:rPr sz="2000" spc="-5" dirty="0">
                <a:latin typeface="Calibri"/>
                <a:cs typeface="Calibri"/>
              </a:rPr>
              <a:t>new threads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specific</a:t>
            </a:r>
            <a:r>
              <a:rPr sz="2000" b="1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860547"/>
            <a:ext cx="6407150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2493645" indent="-5715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 write </a:t>
            </a:r>
            <a:r>
              <a:rPr sz="2000" spc="-10" dirty="0">
                <a:latin typeface="Calibri"/>
                <a:cs typeface="Calibri"/>
              </a:rPr>
              <a:t>to standard </a:t>
            </a:r>
            <a:r>
              <a:rPr sz="2000" spc="-5" dirty="0">
                <a:latin typeface="Calibri"/>
                <a:cs typeface="Calibri"/>
              </a:rPr>
              <a:t>output  (i.e.,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527050" indent="-1714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Case </a:t>
            </a:r>
            <a:r>
              <a:rPr sz="2000" spc="-5" dirty="0">
                <a:latin typeface="Calibri"/>
                <a:cs typeface="Calibri"/>
              </a:rPr>
              <a:t>1: Local variables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52705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050" algn="l"/>
              </a:tabLst>
            </a:pPr>
            <a:r>
              <a:rPr sz="2000" dirty="0">
                <a:latin typeface="Calibri"/>
                <a:cs typeface="Calibri"/>
              </a:rPr>
              <a:t>Case </a:t>
            </a:r>
            <a:r>
              <a:rPr sz="2000" spc="-5" dirty="0">
                <a:latin typeface="Calibri"/>
                <a:cs typeface="Calibri"/>
              </a:rPr>
              <a:t>2: The </a:t>
            </a:r>
            <a:r>
              <a:rPr sz="2000" dirty="0">
                <a:latin typeface="Calibri"/>
                <a:cs typeface="Calibri"/>
              </a:rPr>
              <a:t>same </a:t>
            </a:r>
            <a:r>
              <a:rPr sz="2000" spc="-5" dirty="0">
                <a:latin typeface="Calibri"/>
                <a:cs typeface="Calibri"/>
              </a:rPr>
              <a:t>global variable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13674" y="764666"/>
            <a:ext cx="2599055" cy="2599055"/>
            <a:chOff x="6113674" y="764666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120024" y="771016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20024" y="771016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1335" y="2005583"/>
              <a:ext cx="445007" cy="947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9127" y="2005583"/>
              <a:ext cx="448055" cy="947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98374" y="1197355"/>
            <a:ext cx="1229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79038" y="194564"/>
            <a:ext cx="1342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948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PThread</a:t>
            </a:r>
            <a:r>
              <a:rPr sz="3300" b="0" spc="-55" dirty="0">
                <a:latin typeface="Calibri Light"/>
                <a:cs typeface="Calibri Light"/>
              </a:rPr>
              <a:t> </a:t>
            </a:r>
            <a:r>
              <a:rPr sz="3300" b="0" spc="-30" dirty="0">
                <a:latin typeface="Calibri Light"/>
                <a:cs typeface="Calibri Light"/>
              </a:rPr>
              <a:t>Mutexes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666" y="1393952"/>
            <a:ext cx="6583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Solve mutual </a:t>
            </a:r>
            <a:r>
              <a:rPr sz="2100" spc="-10" dirty="0">
                <a:latin typeface="Calibri"/>
                <a:cs typeface="Calibri"/>
              </a:rPr>
              <a:t>exclusion </a:t>
            </a:r>
            <a:r>
              <a:rPr sz="2100" spc="-5" dirty="0">
                <a:latin typeface="Calibri"/>
                <a:cs typeface="Calibri"/>
              </a:rPr>
              <a:t>problems among </a:t>
            </a:r>
            <a:r>
              <a:rPr sz="2100" spc="-10" dirty="0">
                <a:latin typeface="Calibri"/>
                <a:cs typeface="Calibri"/>
              </a:rPr>
              <a:t>concurrent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threads.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879" y="2031469"/>
            <a:ext cx="1049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latin typeface="Calibri"/>
                <a:cs typeface="Calibri"/>
              </a:rPr>
              <a:t>PThreads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140" y="2685329"/>
            <a:ext cx="445897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pthread_mutex_t </a:t>
            </a:r>
            <a:r>
              <a:rPr sz="1800" spc="-10" dirty="0">
                <a:latin typeface="Calibri"/>
                <a:cs typeface="Calibri"/>
              </a:rPr>
              <a:t>aMutex; </a:t>
            </a:r>
            <a:r>
              <a:rPr sz="1800" b="1" dirty="0">
                <a:solidFill>
                  <a:srgbClr val="548235"/>
                </a:solidFill>
                <a:latin typeface="Calibri"/>
                <a:cs typeface="Calibri"/>
              </a:rPr>
              <a:t>// </a:t>
            </a:r>
            <a:r>
              <a:rPr sz="1800" b="1" spc="-15" dirty="0">
                <a:solidFill>
                  <a:srgbClr val="548235"/>
                </a:solidFill>
                <a:latin typeface="Calibri"/>
                <a:cs typeface="Calibri"/>
              </a:rPr>
              <a:t>mutex</a:t>
            </a:r>
            <a:r>
              <a:rPr sz="1800" b="1" spc="1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48235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140" y="3498542"/>
            <a:ext cx="53035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pthread_mutex_lock </a:t>
            </a:r>
            <a:r>
              <a:rPr sz="1800" spc="-10" dirty="0">
                <a:latin typeface="Calibri"/>
                <a:cs typeface="Calibri"/>
              </a:rPr>
              <a:t>(pthread_mutex_t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*mutex)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140" y="4313585"/>
            <a:ext cx="5303520" cy="536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860"/>
              </a:spcBef>
            </a:pP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pthread_mutex_unlock </a:t>
            </a:r>
            <a:r>
              <a:rPr sz="1800" spc="-10" dirty="0">
                <a:latin typeface="Calibri"/>
                <a:cs typeface="Calibri"/>
              </a:rPr>
              <a:t>(pthread_mutex_t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*mutex)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8879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latin typeface="Calibri Light"/>
                <a:cs typeface="Calibri Light"/>
              </a:rPr>
              <a:t>Pthread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30" dirty="0">
                <a:latin typeface="Calibri Light"/>
                <a:cs typeface="Calibri Light"/>
              </a:rPr>
              <a:t>Mutexes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6503" y="1663700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PTh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ad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5477" y="2514600"/>
            <a:ext cx="3892295" cy="27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1325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Other </a:t>
            </a:r>
            <a:r>
              <a:rPr sz="3300" b="0" spc="-25" dirty="0">
                <a:latin typeface="Calibri Light"/>
                <a:cs typeface="Calibri Light"/>
              </a:rPr>
              <a:t>Mutex</a:t>
            </a:r>
            <a:r>
              <a:rPr sz="3300" b="0" spc="-45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Operations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1740407"/>
            <a:ext cx="7833359" cy="226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072" y="4099559"/>
            <a:ext cx="7991856" cy="661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8745" y="5014467"/>
            <a:ext cx="6694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null </a:t>
            </a:r>
            <a:r>
              <a:rPr sz="2200" spc="-15" dirty="0">
                <a:latin typeface="Calibri"/>
                <a:cs typeface="Calibri"/>
              </a:rPr>
              <a:t>value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b="1" i="1" spc="-5" dirty="0">
                <a:latin typeface="Calibri"/>
                <a:cs typeface="Calibri"/>
              </a:rPr>
              <a:t>attr </a:t>
            </a:r>
            <a:r>
              <a:rPr sz="2200" spc="-10" dirty="0">
                <a:latin typeface="Calibri"/>
                <a:cs typeface="Calibri"/>
              </a:rPr>
              <a:t>initializes </a:t>
            </a:r>
            <a:r>
              <a:rPr sz="2200" spc="-15" dirty="0">
                <a:latin typeface="Calibri"/>
                <a:cs typeface="Calibri"/>
              </a:rPr>
              <a:t>mutex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5" dirty="0">
                <a:latin typeface="Calibri"/>
                <a:cs typeface="Calibri"/>
              </a:rPr>
              <a:t>default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828800"/>
            <a:ext cx="4923790" cy="193501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2784475">
              <a:lnSpc>
                <a:spcPct val="91400"/>
              </a:lnSpc>
              <a:spcBef>
                <a:spcPts val="565"/>
              </a:spcBef>
            </a:pPr>
            <a:r>
              <a:rPr sz="4400" b="0" spc="15" dirty="0">
                <a:solidFill>
                  <a:srgbClr val="2E75B6"/>
                </a:solidFill>
                <a:latin typeface="Calibri Light"/>
                <a:cs typeface="Calibri Light"/>
              </a:rPr>
              <a:t>Week </a:t>
            </a:r>
            <a:r>
              <a:rPr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6  </a:t>
            </a:r>
            <a:r>
              <a:rPr lang="en-IN" sz="4400" b="0" spc="50" dirty="0">
                <a:solidFill>
                  <a:srgbClr val="2E75B6"/>
                </a:solidFill>
                <a:latin typeface="Calibri Light"/>
                <a:cs typeface="Calibri Light"/>
              </a:rPr>
              <a:t>&gt;</a:t>
            </a:r>
            <a:r>
              <a:rPr sz="4400" b="1" spc="30" dirty="0">
                <a:latin typeface="Calibri Light"/>
                <a:cs typeface="Calibri Light"/>
              </a:rPr>
              <a:t>Threads </a:t>
            </a:r>
            <a:r>
              <a:rPr sz="4400" b="0" spc="30" dirty="0">
                <a:latin typeface="Calibri Light"/>
                <a:cs typeface="Calibri Light"/>
              </a:rPr>
              <a:t> </a:t>
            </a:r>
            <a:r>
              <a:rPr sz="4500" b="0" spc="-20" dirty="0" err="1">
                <a:latin typeface="Calibri Light"/>
                <a:cs typeface="Calibri Light"/>
              </a:rPr>
              <a:t>P</a:t>
            </a:r>
            <a:r>
              <a:rPr sz="4500" b="0" dirty="0" err="1">
                <a:latin typeface="Calibri Light"/>
                <a:cs typeface="Calibri Light"/>
              </a:rPr>
              <a:t>T</a:t>
            </a:r>
            <a:r>
              <a:rPr sz="4500" b="0" spc="-5" dirty="0" err="1">
                <a:latin typeface="Calibri Light"/>
                <a:cs typeface="Calibri Light"/>
              </a:rPr>
              <a:t>h</a:t>
            </a:r>
            <a:r>
              <a:rPr sz="4500" b="0" spc="-70" dirty="0" err="1">
                <a:latin typeface="Calibri Light"/>
                <a:cs typeface="Calibri Light"/>
              </a:rPr>
              <a:t>r</a:t>
            </a:r>
            <a:r>
              <a:rPr sz="4500" b="0" dirty="0" err="1">
                <a:latin typeface="Calibri Light"/>
                <a:cs typeface="Calibri Light"/>
              </a:rPr>
              <a:t>e</a:t>
            </a:r>
            <a:r>
              <a:rPr sz="4500" b="0" spc="-10" dirty="0" err="1">
                <a:latin typeface="Calibri Light"/>
                <a:cs typeface="Calibri Light"/>
              </a:rPr>
              <a:t>a</a:t>
            </a:r>
            <a:r>
              <a:rPr sz="4500" b="0" spc="-5" dirty="0" err="1">
                <a:latin typeface="Calibri Light"/>
                <a:cs typeface="Calibri Light"/>
              </a:rPr>
              <a:t>d</a:t>
            </a:r>
            <a:r>
              <a:rPr sz="4500" b="0" dirty="0" err="1">
                <a:latin typeface="Calibri Light"/>
                <a:cs typeface="Calibri Light"/>
              </a:rPr>
              <a:t>s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31756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Example </a:t>
            </a:r>
            <a:r>
              <a:rPr sz="3300" b="0" dirty="0">
                <a:latin typeface="Calibri Light"/>
                <a:cs typeface="Calibri Light"/>
              </a:rPr>
              <a:t>3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15" dirty="0">
                <a:latin typeface="Calibri Light"/>
                <a:cs typeface="Calibri Light"/>
              </a:rPr>
              <a:t>(Mutex)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2788"/>
            <a:ext cx="506412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main </a:t>
            </a:r>
            <a:r>
              <a:rPr sz="2000" spc="-5" dirty="0">
                <a:latin typeface="Calibri"/>
                <a:cs typeface="Calibri"/>
              </a:rPr>
              <a:t>thread </a:t>
            </a:r>
            <a:r>
              <a:rPr sz="2000" spc="-10" dirty="0">
                <a:latin typeface="Calibri"/>
                <a:cs typeface="Calibri"/>
              </a:rPr>
              <a:t>creates two </a:t>
            </a:r>
            <a:r>
              <a:rPr sz="2000" spc="-5" dirty="0">
                <a:latin typeface="Calibri"/>
                <a:cs typeface="Calibri"/>
              </a:rPr>
              <a:t>new threads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specific</a:t>
            </a:r>
            <a:r>
              <a:rPr sz="2000" b="1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2860547"/>
            <a:ext cx="742950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marR="3344545" indent="-5715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dirty="0">
                <a:latin typeface="Calibri"/>
                <a:cs typeface="Calibri"/>
              </a:rPr>
              <a:t>All 3 </a:t>
            </a:r>
            <a:r>
              <a:rPr sz="2000" spc="-5" dirty="0">
                <a:latin typeface="Calibri"/>
                <a:cs typeface="Calibri"/>
              </a:rPr>
              <a:t>threads write </a:t>
            </a:r>
            <a:r>
              <a:rPr sz="2000" spc="-10" dirty="0">
                <a:latin typeface="Calibri"/>
                <a:cs typeface="Calibri"/>
              </a:rPr>
              <a:t>to standard </a:t>
            </a:r>
            <a:r>
              <a:rPr sz="2000" spc="-5" dirty="0">
                <a:latin typeface="Calibri"/>
                <a:cs typeface="Calibri"/>
              </a:rPr>
              <a:t>output  (i.e., 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84150" marR="5080" indent="-171450">
              <a:lnSpc>
                <a:spcPts val="218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The threads use </a:t>
            </a:r>
            <a:r>
              <a:rPr sz="2000" b="1" spc="-20" dirty="0">
                <a:solidFill>
                  <a:srgbClr val="7030A0"/>
                </a:solidFill>
                <a:latin typeface="Calibri"/>
                <a:cs typeface="Calibri"/>
              </a:rPr>
              <a:t>mutexes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synchronize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writes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dirty="0">
                <a:latin typeface="Calibri"/>
                <a:cs typeface="Calibri"/>
              </a:rPr>
              <a:t>2  cases: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latin typeface="Calibri"/>
                <a:cs typeface="Calibri"/>
              </a:rPr>
              <a:t>Case 1</a:t>
            </a:r>
            <a:r>
              <a:rPr sz="2000" spc="-5" dirty="0">
                <a:latin typeface="Calibri"/>
                <a:cs typeface="Calibri"/>
              </a:rPr>
              <a:t>: Local variables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z="2000" b="1" spc="-5" dirty="0">
                <a:latin typeface="Calibri"/>
                <a:cs typeface="Calibri"/>
              </a:rPr>
              <a:t>Case 2</a:t>
            </a:r>
            <a:r>
              <a:rPr sz="2000" spc="-5" dirty="0">
                <a:latin typeface="Calibri"/>
                <a:cs typeface="Calibri"/>
              </a:rPr>
              <a:t>: The </a:t>
            </a:r>
            <a:r>
              <a:rPr sz="2000" dirty="0">
                <a:latin typeface="Calibri"/>
                <a:cs typeface="Calibri"/>
              </a:rPr>
              <a:t>same </a:t>
            </a:r>
            <a:r>
              <a:rPr sz="2000" spc="-5" dirty="0">
                <a:latin typeface="Calibri"/>
                <a:cs typeface="Calibri"/>
              </a:rPr>
              <a:t>global variable </a:t>
            </a:r>
            <a:r>
              <a:rPr sz="2000" dirty="0">
                <a:latin typeface="Calibri"/>
                <a:cs typeface="Calibri"/>
              </a:rPr>
              <a:t>-&gt; </a:t>
            </a:r>
            <a:r>
              <a:rPr sz="2000" spc="-10" dirty="0">
                <a:latin typeface="Calibri"/>
                <a:cs typeface="Calibri"/>
              </a:rPr>
              <a:t>predict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4601" y="668470"/>
            <a:ext cx="2599055" cy="2599055"/>
            <a:chOff x="6304601" y="668470"/>
            <a:chExt cx="2599055" cy="2599055"/>
          </a:xfrm>
        </p:grpSpPr>
        <p:sp>
          <p:nvSpPr>
            <p:cNvPr id="6" name="object 6"/>
            <p:cNvSpPr/>
            <p:nvPr/>
          </p:nvSpPr>
          <p:spPr>
            <a:xfrm>
              <a:off x="6310951" y="674821"/>
              <a:ext cx="2586250" cy="2586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0951" y="674820"/>
              <a:ext cx="2586355" cy="2586355"/>
            </a:xfrm>
            <a:custGeom>
              <a:avLst/>
              <a:gdLst/>
              <a:ahLst/>
              <a:cxnLst/>
              <a:rect l="l" t="t" r="r" b="b"/>
              <a:pathLst>
                <a:path w="2586354" h="2586354">
                  <a:moveTo>
                    <a:pt x="0" y="1293125"/>
                  </a:moveTo>
                  <a:lnTo>
                    <a:pt x="891" y="1244646"/>
                  </a:lnTo>
                  <a:lnTo>
                    <a:pt x="3546" y="1196617"/>
                  </a:lnTo>
                  <a:lnTo>
                    <a:pt x="7933" y="1149070"/>
                  </a:lnTo>
                  <a:lnTo>
                    <a:pt x="14020" y="1102036"/>
                  </a:lnTo>
                  <a:lnTo>
                    <a:pt x="21777" y="1055546"/>
                  </a:lnTo>
                  <a:lnTo>
                    <a:pt x="31171" y="1009631"/>
                  </a:lnTo>
                  <a:lnTo>
                    <a:pt x="42172" y="964323"/>
                  </a:lnTo>
                  <a:lnTo>
                    <a:pt x="54749" y="919653"/>
                  </a:lnTo>
                  <a:lnTo>
                    <a:pt x="68870" y="875652"/>
                  </a:lnTo>
                  <a:lnTo>
                    <a:pt x="84504" y="832351"/>
                  </a:lnTo>
                  <a:lnTo>
                    <a:pt x="101620" y="789782"/>
                  </a:lnTo>
                  <a:lnTo>
                    <a:pt x="120186" y="747976"/>
                  </a:lnTo>
                  <a:lnTo>
                    <a:pt x="140171" y="706964"/>
                  </a:lnTo>
                  <a:lnTo>
                    <a:pt x="161544" y="666777"/>
                  </a:lnTo>
                  <a:lnTo>
                    <a:pt x="184275" y="627447"/>
                  </a:lnTo>
                  <a:lnTo>
                    <a:pt x="208330" y="589005"/>
                  </a:lnTo>
                  <a:lnTo>
                    <a:pt x="233680" y="551481"/>
                  </a:lnTo>
                  <a:lnTo>
                    <a:pt x="260292" y="514909"/>
                  </a:lnTo>
                  <a:lnTo>
                    <a:pt x="288137" y="479318"/>
                  </a:lnTo>
                  <a:lnTo>
                    <a:pt x="317181" y="444740"/>
                  </a:lnTo>
                  <a:lnTo>
                    <a:pt x="347395" y="411206"/>
                  </a:lnTo>
                  <a:lnTo>
                    <a:pt x="378747" y="378747"/>
                  </a:lnTo>
                  <a:lnTo>
                    <a:pt x="411206" y="347395"/>
                  </a:lnTo>
                  <a:lnTo>
                    <a:pt x="444740" y="317181"/>
                  </a:lnTo>
                  <a:lnTo>
                    <a:pt x="479318" y="288137"/>
                  </a:lnTo>
                  <a:lnTo>
                    <a:pt x="514909" y="260292"/>
                  </a:lnTo>
                  <a:lnTo>
                    <a:pt x="551481" y="233680"/>
                  </a:lnTo>
                  <a:lnTo>
                    <a:pt x="589005" y="208330"/>
                  </a:lnTo>
                  <a:lnTo>
                    <a:pt x="627447" y="184275"/>
                  </a:lnTo>
                  <a:lnTo>
                    <a:pt x="666777" y="161544"/>
                  </a:lnTo>
                  <a:lnTo>
                    <a:pt x="706964" y="140171"/>
                  </a:lnTo>
                  <a:lnTo>
                    <a:pt x="747976" y="120186"/>
                  </a:lnTo>
                  <a:lnTo>
                    <a:pt x="789782" y="101620"/>
                  </a:lnTo>
                  <a:lnTo>
                    <a:pt x="832351" y="84504"/>
                  </a:lnTo>
                  <a:lnTo>
                    <a:pt x="875652" y="68870"/>
                  </a:lnTo>
                  <a:lnTo>
                    <a:pt x="919653" y="54749"/>
                  </a:lnTo>
                  <a:lnTo>
                    <a:pt x="964323" y="42172"/>
                  </a:lnTo>
                  <a:lnTo>
                    <a:pt x="1009631" y="31171"/>
                  </a:lnTo>
                  <a:lnTo>
                    <a:pt x="1055546" y="21777"/>
                  </a:lnTo>
                  <a:lnTo>
                    <a:pt x="1102036" y="14020"/>
                  </a:lnTo>
                  <a:lnTo>
                    <a:pt x="1149070" y="7933"/>
                  </a:lnTo>
                  <a:lnTo>
                    <a:pt x="1196617" y="3546"/>
                  </a:lnTo>
                  <a:lnTo>
                    <a:pt x="1244646" y="891"/>
                  </a:lnTo>
                  <a:lnTo>
                    <a:pt x="1293125" y="0"/>
                  </a:lnTo>
                  <a:lnTo>
                    <a:pt x="1341603" y="891"/>
                  </a:lnTo>
                  <a:lnTo>
                    <a:pt x="1389632" y="3546"/>
                  </a:lnTo>
                  <a:lnTo>
                    <a:pt x="1437179" y="7933"/>
                  </a:lnTo>
                  <a:lnTo>
                    <a:pt x="1484213" y="14020"/>
                  </a:lnTo>
                  <a:lnTo>
                    <a:pt x="1530703" y="21777"/>
                  </a:lnTo>
                  <a:lnTo>
                    <a:pt x="1576618" y="31171"/>
                  </a:lnTo>
                  <a:lnTo>
                    <a:pt x="1621926" y="42172"/>
                  </a:lnTo>
                  <a:lnTo>
                    <a:pt x="1666596" y="54749"/>
                  </a:lnTo>
                  <a:lnTo>
                    <a:pt x="1710598" y="68870"/>
                  </a:lnTo>
                  <a:lnTo>
                    <a:pt x="1753898" y="84504"/>
                  </a:lnTo>
                  <a:lnTo>
                    <a:pt x="1796468" y="101620"/>
                  </a:lnTo>
                  <a:lnTo>
                    <a:pt x="1838274" y="120186"/>
                  </a:lnTo>
                  <a:lnTo>
                    <a:pt x="1879286" y="140171"/>
                  </a:lnTo>
                  <a:lnTo>
                    <a:pt x="1919473" y="161544"/>
                  </a:lnTo>
                  <a:lnTo>
                    <a:pt x="1958803" y="184275"/>
                  </a:lnTo>
                  <a:lnTo>
                    <a:pt x="1997245" y="208330"/>
                  </a:lnTo>
                  <a:lnTo>
                    <a:pt x="2034768" y="233680"/>
                  </a:lnTo>
                  <a:lnTo>
                    <a:pt x="2071341" y="260292"/>
                  </a:lnTo>
                  <a:lnTo>
                    <a:pt x="2106932" y="288137"/>
                  </a:lnTo>
                  <a:lnTo>
                    <a:pt x="2141510" y="317181"/>
                  </a:lnTo>
                  <a:lnTo>
                    <a:pt x="2175044" y="347395"/>
                  </a:lnTo>
                  <a:lnTo>
                    <a:pt x="2207503" y="378747"/>
                  </a:lnTo>
                  <a:lnTo>
                    <a:pt x="2238855" y="411206"/>
                  </a:lnTo>
                  <a:lnTo>
                    <a:pt x="2269069" y="444740"/>
                  </a:lnTo>
                  <a:lnTo>
                    <a:pt x="2298113" y="479318"/>
                  </a:lnTo>
                  <a:lnTo>
                    <a:pt x="2325958" y="514909"/>
                  </a:lnTo>
                  <a:lnTo>
                    <a:pt x="2352570" y="551481"/>
                  </a:lnTo>
                  <a:lnTo>
                    <a:pt x="2377920" y="589005"/>
                  </a:lnTo>
                  <a:lnTo>
                    <a:pt x="2401975" y="627447"/>
                  </a:lnTo>
                  <a:lnTo>
                    <a:pt x="2424706" y="666777"/>
                  </a:lnTo>
                  <a:lnTo>
                    <a:pt x="2446079" y="706964"/>
                  </a:lnTo>
                  <a:lnTo>
                    <a:pt x="2466064" y="747976"/>
                  </a:lnTo>
                  <a:lnTo>
                    <a:pt x="2484630" y="789782"/>
                  </a:lnTo>
                  <a:lnTo>
                    <a:pt x="2501746" y="832351"/>
                  </a:lnTo>
                  <a:lnTo>
                    <a:pt x="2517380" y="875652"/>
                  </a:lnTo>
                  <a:lnTo>
                    <a:pt x="2531501" y="919653"/>
                  </a:lnTo>
                  <a:lnTo>
                    <a:pt x="2544078" y="964323"/>
                  </a:lnTo>
                  <a:lnTo>
                    <a:pt x="2555079" y="1009631"/>
                  </a:lnTo>
                  <a:lnTo>
                    <a:pt x="2564473" y="1055546"/>
                  </a:lnTo>
                  <a:lnTo>
                    <a:pt x="2572230" y="1102036"/>
                  </a:lnTo>
                  <a:lnTo>
                    <a:pt x="2578317" y="1149070"/>
                  </a:lnTo>
                  <a:lnTo>
                    <a:pt x="2582704" y="1196617"/>
                  </a:lnTo>
                  <a:lnTo>
                    <a:pt x="2585359" y="1244646"/>
                  </a:lnTo>
                  <a:lnTo>
                    <a:pt x="2586251" y="1293125"/>
                  </a:lnTo>
                  <a:lnTo>
                    <a:pt x="2585359" y="1341603"/>
                  </a:lnTo>
                  <a:lnTo>
                    <a:pt x="2582704" y="1389632"/>
                  </a:lnTo>
                  <a:lnTo>
                    <a:pt x="2578317" y="1437179"/>
                  </a:lnTo>
                  <a:lnTo>
                    <a:pt x="2572230" y="1484213"/>
                  </a:lnTo>
                  <a:lnTo>
                    <a:pt x="2564473" y="1530703"/>
                  </a:lnTo>
                  <a:lnTo>
                    <a:pt x="2555079" y="1576618"/>
                  </a:lnTo>
                  <a:lnTo>
                    <a:pt x="2544078" y="1621926"/>
                  </a:lnTo>
                  <a:lnTo>
                    <a:pt x="2531501" y="1666596"/>
                  </a:lnTo>
                  <a:lnTo>
                    <a:pt x="2517380" y="1710598"/>
                  </a:lnTo>
                  <a:lnTo>
                    <a:pt x="2501746" y="1753898"/>
                  </a:lnTo>
                  <a:lnTo>
                    <a:pt x="2484630" y="1796468"/>
                  </a:lnTo>
                  <a:lnTo>
                    <a:pt x="2466064" y="1838274"/>
                  </a:lnTo>
                  <a:lnTo>
                    <a:pt x="2446079" y="1879286"/>
                  </a:lnTo>
                  <a:lnTo>
                    <a:pt x="2424706" y="1919473"/>
                  </a:lnTo>
                  <a:lnTo>
                    <a:pt x="2401975" y="1958803"/>
                  </a:lnTo>
                  <a:lnTo>
                    <a:pt x="2377920" y="1997245"/>
                  </a:lnTo>
                  <a:lnTo>
                    <a:pt x="2352570" y="2034768"/>
                  </a:lnTo>
                  <a:lnTo>
                    <a:pt x="2325958" y="2071341"/>
                  </a:lnTo>
                  <a:lnTo>
                    <a:pt x="2298113" y="2106932"/>
                  </a:lnTo>
                  <a:lnTo>
                    <a:pt x="2269069" y="2141510"/>
                  </a:lnTo>
                  <a:lnTo>
                    <a:pt x="2238855" y="2175044"/>
                  </a:lnTo>
                  <a:lnTo>
                    <a:pt x="2207503" y="2207503"/>
                  </a:lnTo>
                  <a:lnTo>
                    <a:pt x="2175044" y="2238855"/>
                  </a:lnTo>
                  <a:lnTo>
                    <a:pt x="2141510" y="2269069"/>
                  </a:lnTo>
                  <a:lnTo>
                    <a:pt x="2106932" y="2298113"/>
                  </a:lnTo>
                  <a:lnTo>
                    <a:pt x="2071341" y="2325958"/>
                  </a:lnTo>
                  <a:lnTo>
                    <a:pt x="2034768" y="2352570"/>
                  </a:lnTo>
                  <a:lnTo>
                    <a:pt x="1997245" y="2377920"/>
                  </a:lnTo>
                  <a:lnTo>
                    <a:pt x="1958803" y="2401975"/>
                  </a:lnTo>
                  <a:lnTo>
                    <a:pt x="1919473" y="2424706"/>
                  </a:lnTo>
                  <a:lnTo>
                    <a:pt x="1879286" y="2446079"/>
                  </a:lnTo>
                  <a:lnTo>
                    <a:pt x="1838274" y="2466064"/>
                  </a:lnTo>
                  <a:lnTo>
                    <a:pt x="1796468" y="2484630"/>
                  </a:lnTo>
                  <a:lnTo>
                    <a:pt x="1753898" y="2501746"/>
                  </a:lnTo>
                  <a:lnTo>
                    <a:pt x="1710598" y="2517380"/>
                  </a:lnTo>
                  <a:lnTo>
                    <a:pt x="1666596" y="2531501"/>
                  </a:lnTo>
                  <a:lnTo>
                    <a:pt x="1621926" y="2544078"/>
                  </a:lnTo>
                  <a:lnTo>
                    <a:pt x="1576618" y="2555079"/>
                  </a:lnTo>
                  <a:lnTo>
                    <a:pt x="1530703" y="2564473"/>
                  </a:lnTo>
                  <a:lnTo>
                    <a:pt x="1484213" y="2572230"/>
                  </a:lnTo>
                  <a:lnTo>
                    <a:pt x="1437179" y="2578317"/>
                  </a:lnTo>
                  <a:lnTo>
                    <a:pt x="1389632" y="2582704"/>
                  </a:lnTo>
                  <a:lnTo>
                    <a:pt x="1341603" y="2585359"/>
                  </a:lnTo>
                  <a:lnTo>
                    <a:pt x="1293125" y="2586251"/>
                  </a:lnTo>
                  <a:lnTo>
                    <a:pt x="1244646" y="2585359"/>
                  </a:lnTo>
                  <a:lnTo>
                    <a:pt x="1196617" y="2582704"/>
                  </a:lnTo>
                  <a:lnTo>
                    <a:pt x="1149070" y="2578317"/>
                  </a:lnTo>
                  <a:lnTo>
                    <a:pt x="1102036" y="2572230"/>
                  </a:lnTo>
                  <a:lnTo>
                    <a:pt x="1055546" y="2564473"/>
                  </a:lnTo>
                  <a:lnTo>
                    <a:pt x="1009631" y="2555079"/>
                  </a:lnTo>
                  <a:lnTo>
                    <a:pt x="964323" y="2544078"/>
                  </a:lnTo>
                  <a:lnTo>
                    <a:pt x="919653" y="2531501"/>
                  </a:lnTo>
                  <a:lnTo>
                    <a:pt x="875652" y="2517380"/>
                  </a:lnTo>
                  <a:lnTo>
                    <a:pt x="832351" y="2501746"/>
                  </a:lnTo>
                  <a:lnTo>
                    <a:pt x="789782" y="2484630"/>
                  </a:lnTo>
                  <a:lnTo>
                    <a:pt x="747976" y="2466064"/>
                  </a:lnTo>
                  <a:lnTo>
                    <a:pt x="706964" y="2446079"/>
                  </a:lnTo>
                  <a:lnTo>
                    <a:pt x="666777" y="2424706"/>
                  </a:lnTo>
                  <a:lnTo>
                    <a:pt x="627447" y="2401975"/>
                  </a:lnTo>
                  <a:lnTo>
                    <a:pt x="589005" y="2377920"/>
                  </a:lnTo>
                  <a:lnTo>
                    <a:pt x="551481" y="2352570"/>
                  </a:lnTo>
                  <a:lnTo>
                    <a:pt x="514909" y="2325958"/>
                  </a:lnTo>
                  <a:lnTo>
                    <a:pt x="479318" y="2298113"/>
                  </a:lnTo>
                  <a:lnTo>
                    <a:pt x="444740" y="2269069"/>
                  </a:lnTo>
                  <a:lnTo>
                    <a:pt x="411206" y="2238855"/>
                  </a:lnTo>
                  <a:lnTo>
                    <a:pt x="378747" y="2207503"/>
                  </a:lnTo>
                  <a:lnTo>
                    <a:pt x="347395" y="2175044"/>
                  </a:lnTo>
                  <a:lnTo>
                    <a:pt x="317181" y="2141510"/>
                  </a:lnTo>
                  <a:lnTo>
                    <a:pt x="288137" y="2106932"/>
                  </a:lnTo>
                  <a:lnTo>
                    <a:pt x="260292" y="2071341"/>
                  </a:lnTo>
                  <a:lnTo>
                    <a:pt x="233680" y="2034768"/>
                  </a:lnTo>
                  <a:lnTo>
                    <a:pt x="208330" y="1997245"/>
                  </a:lnTo>
                  <a:lnTo>
                    <a:pt x="184275" y="1958803"/>
                  </a:lnTo>
                  <a:lnTo>
                    <a:pt x="161544" y="1919473"/>
                  </a:lnTo>
                  <a:lnTo>
                    <a:pt x="140171" y="1879286"/>
                  </a:lnTo>
                  <a:lnTo>
                    <a:pt x="120186" y="1838274"/>
                  </a:lnTo>
                  <a:lnTo>
                    <a:pt x="101620" y="1796468"/>
                  </a:lnTo>
                  <a:lnTo>
                    <a:pt x="84504" y="1753898"/>
                  </a:lnTo>
                  <a:lnTo>
                    <a:pt x="68870" y="1710598"/>
                  </a:lnTo>
                  <a:lnTo>
                    <a:pt x="54749" y="1666596"/>
                  </a:lnTo>
                  <a:lnTo>
                    <a:pt x="42172" y="1621926"/>
                  </a:lnTo>
                  <a:lnTo>
                    <a:pt x="31171" y="1576618"/>
                  </a:lnTo>
                  <a:lnTo>
                    <a:pt x="21777" y="1530703"/>
                  </a:lnTo>
                  <a:lnTo>
                    <a:pt x="14020" y="1484213"/>
                  </a:lnTo>
                  <a:lnTo>
                    <a:pt x="7933" y="1437179"/>
                  </a:lnTo>
                  <a:lnTo>
                    <a:pt x="3546" y="1389632"/>
                  </a:lnTo>
                  <a:lnTo>
                    <a:pt x="891" y="1341603"/>
                  </a:lnTo>
                  <a:lnTo>
                    <a:pt x="0" y="12931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0311" y="1908048"/>
              <a:ext cx="448055" cy="950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8103" y="1908048"/>
              <a:ext cx="448055" cy="950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9300" y="1099820"/>
            <a:ext cx="12299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1125">
              <a:lnSpc>
                <a:spcPct val="100800"/>
              </a:lnSpc>
              <a:spcBef>
                <a:spcPts val="75"/>
              </a:spcBef>
              <a:tabLst>
                <a:tab pos="878205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Threads  T</a:t>
            </a:r>
            <a:r>
              <a:rPr sz="2400" dirty="0">
                <a:latin typeface="Times New Roman"/>
                <a:cs typeface="Times New Roman"/>
              </a:rPr>
              <a:t>1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30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9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</a:t>
            </a:r>
            <a:r>
              <a:rPr spc="-85" dirty="0"/>
              <a:t> </a:t>
            </a:r>
            <a:r>
              <a:rPr spc="-5" dirty="0"/>
              <a:t>P1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27735"/>
            <a:ext cx="31718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latin typeface="Calibri Light"/>
                <a:cs typeface="Calibri Light"/>
              </a:rPr>
              <a:t>Week </a:t>
            </a:r>
            <a:r>
              <a:rPr sz="3300" b="0" dirty="0">
                <a:latin typeface="Calibri Light"/>
                <a:cs typeface="Calibri Light"/>
              </a:rPr>
              <a:t>6 –</a:t>
            </a:r>
            <a:r>
              <a:rPr sz="3300" b="0" spc="-6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Checklist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240028"/>
            <a:ext cx="4457700" cy="174983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625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5" dirty="0">
                <a:latin typeface="Calibri"/>
                <a:cs typeface="Calibri"/>
              </a:rPr>
              <a:t>Discuss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</a:t>
            </a:r>
            <a:endParaRPr sz="2400" dirty="0">
              <a:latin typeface="Calibri"/>
              <a:cs typeface="Calibri"/>
            </a:endParaRPr>
          </a:p>
          <a:p>
            <a:pPr marL="352425" indent="-339725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15" dirty="0">
                <a:latin typeface="Calibri"/>
                <a:cs typeface="Calibri"/>
              </a:rPr>
              <a:t>Reviewed examples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</a:t>
            </a:r>
            <a:endParaRPr sz="2400" dirty="0">
              <a:latin typeface="Calibri"/>
              <a:cs typeface="Calibri"/>
            </a:endParaRPr>
          </a:p>
          <a:p>
            <a:pPr marL="352425" indent="-339725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2425" algn="l"/>
              </a:tabLst>
            </a:pPr>
            <a:r>
              <a:rPr sz="2400" spc="-10" dirty="0">
                <a:latin typeface="Calibri"/>
                <a:cs typeface="Calibri"/>
              </a:rPr>
              <a:t>Read more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</a:t>
            </a:r>
            <a:endParaRPr sz="2400" dirty="0">
              <a:latin typeface="Calibri"/>
              <a:cs typeface="Calibri"/>
            </a:endParaRPr>
          </a:p>
          <a:p>
            <a:pPr marL="352425" indent="-339725">
              <a:lnSpc>
                <a:spcPct val="100000"/>
              </a:lnSpc>
              <a:spcBef>
                <a:spcPts val="530"/>
              </a:spcBef>
              <a:buFont typeface="Wingdings"/>
              <a:buChar char=""/>
              <a:tabLst>
                <a:tab pos="352425" algn="l"/>
              </a:tabLst>
            </a:pPr>
            <a:r>
              <a:rPr lang="en-IN" sz="2400" b="1" spc="-10" dirty="0">
                <a:solidFill>
                  <a:srgbClr val="C00000"/>
                </a:solidFill>
                <a:latin typeface="Calibri"/>
                <a:cs typeface="Calibri"/>
              </a:rPr>
              <a:t>Book interview </a:t>
            </a:r>
            <a:r>
              <a:rPr lang="en-IN" sz="2400" b="1" spc="-10">
                <a:solidFill>
                  <a:srgbClr val="C00000"/>
                </a:solidFill>
                <a:latin typeface="Calibri"/>
                <a:cs typeface="Calibri"/>
              </a:rPr>
              <a:t>grading slots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Visual</a:t>
            </a:r>
            <a:r>
              <a:rPr sz="3300" b="0" spc="-8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Metaphor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4579" y="1864867"/>
            <a:ext cx="329628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Worker </a:t>
            </a:r>
            <a:r>
              <a:rPr sz="1800" b="1" spc="-5" dirty="0">
                <a:latin typeface="Calibri"/>
                <a:cs typeface="Calibri"/>
              </a:rPr>
              <a:t>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toy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shop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Is an active entity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toy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84150" marR="183515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C55A11"/>
                </a:solidFill>
                <a:latin typeface="Calibri"/>
                <a:cs typeface="Calibri"/>
              </a:rPr>
              <a:t>Works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simultaneously with 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others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2020"/>
              </a:lnSpc>
              <a:spcBef>
                <a:spcPts val="33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20" dirty="0">
                <a:latin typeface="Calibri"/>
                <a:cs typeface="Calibri"/>
              </a:rPr>
              <a:t>workers </a:t>
            </a:r>
            <a:r>
              <a:rPr sz="1800" spc="-5" dirty="0">
                <a:latin typeface="Calibri"/>
                <a:cs typeface="Calibri"/>
              </a:rPr>
              <a:t>completing </a:t>
            </a:r>
            <a:r>
              <a:rPr sz="1800" spc="-15" dirty="0">
                <a:latin typeface="Calibri"/>
                <a:cs typeface="Calibri"/>
              </a:rPr>
              <a:t>toy  orders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co-ordination</a:t>
            </a:r>
            <a:endParaRPr sz="2100">
              <a:latin typeface="Calibri"/>
              <a:cs typeface="Calibri"/>
            </a:endParaRPr>
          </a:p>
          <a:p>
            <a:pPr marL="527050" marR="326390" lvl="1" indent="-171450">
              <a:lnSpc>
                <a:spcPts val="1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tools, </a:t>
            </a:r>
            <a:r>
              <a:rPr sz="1800" spc="-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5" dirty="0">
                <a:latin typeface="Calibri"/>
                <a:cs typeface="Calibri"/>
              </a:rPr>
              <a:t>workstations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736" y="2535935"/>
            <a:ext cx="2865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502" y="1496059"/>
            <a:ext cx="356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C55A11"/>
                </a:solidFill>
                <a:latin typeface="Calibri"/>
                <a:cs typeface="Calibri"/>
              </a:rPr>
              <a:t>worker </a:t>
            </a:r>
            <a:r>
              <a:rPr sz="1800" spc="-5" dirty="0">
                <a:solidFill>
                  <a:srgbClr val="C55A11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C55A11"/>
                </a:solidFill>
                <a:latin typeface="Calibri"/>
                <a:cs typeface="Calibri"/>
              </a:rPr>
              <a:t>toy</a:t>
            </a:r>
            <a:r>
              <a:rPr sz="1800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libri"/>
                <a:cs typeface="Calibri"/>
              </a:rPr>
              <a:t>shop!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81" y="711200"/>
            <a:ext cx="27997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latin typeface="Calibri Light"/>
                <a:cs typeface="Calibri Light"/>
              </a:rPr>
              <a:t>Visual</a:t>
            </a:r>
            <a:r>
              <a:rPr sz="3300" b="0" spc="-80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Metaphor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 </a:t>
            </a:r>
            <a:r>
              <a:rPr spc="-5" dirty="0">
                <a:solidFill>
                  <a:srgbClr val="7030A0"/>
                </a:solidFill>
              </a:rPr>
              <a:t>thread </a:t>
            </a:r>
            <a:r>
              <a:rPr spc="-5" dirty="0">
                <a:solidFill>
                  <a:srgbClr val="000000"/>
                </a:solidFill>
              </a:rPr>
              <a:t>is </a:t>
            </a:r>
            <a:r>
              <a:rPr spc="-20" dirty="0">
                <a:solidFill>
                  <a:srgbClr val="000000"/>
                </a:solidFill>
              </a:rPr>
              <a:t>like </a:t>
            </a:r>
            <a:r>
              <a:rPr dirty="0">
                <a:solidFill>
                  <a:srgbClr val="000000"/>
                </a:solidFill>
              </a:rPr>
              <a:t>a </a:t>
            </a:r>
            <a:r>
              <a:rPr spc="-15" dirty="0"/>
              <a:t>worker </a:t>
            </a:r>
            <a:r>
              <a:rPr spc="-5" dirty="0"/>
              <a:t>in </a:t>
            </a:r>
            <a:r>
              <a:rPr dirty="0"/>
              <a:t>a </a:t>
            </a:r>
            <a:r>
              <a:rPr spc="-15" dirty="0"/>
              <a:t>toy</a:t>
            </a:r>
            <a:r>
              <a:rPr spc="25" dirty="0"/>
              <a:t> </a:t>
            </a:r>
            <a:r>
              <a:rPr spc="-5" dirty="0"/>
              <a:t>shop!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/>
          </a:p>
          <a:p>
            <a:pPr marL="12700">
              <a:lnSpc>
                <a:spcPct val="100000"/>
              </a:lnSpc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Thread</a:t>
            </a:r>
          </a:p>
          <a:p>
            <a:pPr marL="184150" indent="-17145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</a:rPr>
              <a:t>Is an active</a:t>
            </a:r>
            <a:r>
              <a:rPr sz="2100" dirty="0">
                <a:solidFill>
                  <a:srgbClr val="7030A0"/>
                </a:solidFill>
              </a:rPr>
              <a:t> </a:t>
            </a:r>
            <a:r>
              <a:rPr sz="2100" spc="-5" dirty="0">
                <a:solidFill>
                  <a:srgbClr val="7030A0"/>
                </a:solidFill>
              </a:rPr>
              <a:t>entity</a:t>
            </a:r>
            <a:endParaRPr sz="2100"/>
          </a:p>
          <a:p>
            <a:pPr marL="527050" lvl="1" indent="-17208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183515" marR="588010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7030A0"/>
                </a:solidFill>
              </a:rPr>
              <a:t>Works </a:t>
            </a:r>
            <a:r>
              <a:rPr sz="2100" spc="-5" dirty="0">
                <a:solidFill>
                  <a:srgbClr val="7030A0"/>
                </a:solidFill>
              </a:rPr>
              <a:t>simultaneously with  </a:t>
            </a:r>
            <a:r>
              <a:rPr sz="2100" spc="-10" dirty="0">
                <a:solidFill>
                  <a:srgbClr val="7030A0"/>
                </a:solidFill>
              </a:rPr>
              <a:t>others</a:t>
            </a:r>
            <a:endParaRPr sz="2100"/>
          </a:p>
          <a:p>
            <a:pPr marL="527050" lvl="1" indent="-17208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threads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executing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7030A0"/>
                </a:solidFill>
              </a:rPr>
              <a:t>Requires</a:t>
            </a:r>
            <a:r>
              <a:rPr sz="2100" spc="-5" dirty="0">
                <a:solidFill>
                  <a:srgbClr val="7030A0"/>
                </a:solidFill>
              </a:rPr>
              <a:t> </a:t>
            </a:r>
            <a:r>
              <a:rPr sz="2100" spc="-10" dirty="0">
                <a:solidFill>
                  <a:srgbClr val="7030A0"/>
                </a:solidFill>
              </a:rPr>
              <a:t>co-ordination</a:t>
            </a:r>
            <a:endParaRPr sz="2100"/>
          </a:p>
          <a:p>
            <a:pPr marL="526415" marR="77279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I/0 devices, CPUs,  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2114803"/>
            <a:ext cx="3296285" cy="31743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b="1" spc="-25" dirty="0">
                <a:latin typeface="Calibri"/>
                <a:cs typeface="Calibri"/>
              </a:rPr>
              <a:t>Worker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Is an active entity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Executing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toy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  <a:p>
            <a:pPr marL="184150" marR="183515" indent="-171450">
              <a:lnSpc>
                <a:spcPts val="2300"/>
              </a:lnSpc>
              <a:spcBef>
                <a:spcPts val="8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25" dirty="0">
                <a:solidFill>
                  <a:srgbClr val="C55A11"/>
                </a:solidFill>
                <a:latin typeface="Calibri"/>
                <a:cs typeface="Calibri"/>
              </a:rPr>
              <a:t>Works 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simultaneously with 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others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5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20" dirty="0">
                <a:latin typeface="Calibri"/>
                <a:cs typeface="Calibri"/>
              </a:rPr>
              <a:t>workers </a:t>
            </a:r>
            <a:r>
              <a:rPr sz="1800" spc="-5" dirty="0">
                <a:latin typeface="Calibri"/>
                <a:cs typeface="Calibri"/>
              </a:rPr>
              <a:t>completing </a:t>
            </a:r>
            <a:r>
              <a:rPr sz="1800" spc="-15" dirty="0">
                <a:latin typeface="Calibri"/>
                <a:cs typeface="Calibri"/>
              </a:rPr>
              <a:t>toy  orders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Requires</a:t>
            </a:r>
            <a:r>
              <a:rPr sz="2100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55A11"/>
                </a:solidFill>
                <a:latin typeface="Calibri"/>
                <a:cs typeface="Calibri"/>
              </a:rPr>
              <a:t>co-ordination</a:t>
            </a:r>
            <a:endParaRPr sz="2100">
              <a:latin typeface="Calibri"/>
              <a:cs typeface="Calibri"/>
            </a:endParaRPr>
          </a:p>
          <a:p>
            <a:pPr marL="527050" marR="326390" lvl="1" indent="-171450">
              <a:lnSpc>
                <a:spcPts val="1900"/>
              </a:lnSpc>
              <a:spcBef>
                <a:spcPts val="459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Sharing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tools, </a:t>
            </a:r>
            <a:r>
              <a:rPr sz="1800" spc="-5" dirty="0">
                <a:latin typeface="Calibri"/>
                <a:cs typeface="Calibri"/>
              </a:rPr>
              <a:t>parts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15" dirty="0">
                <a:latin typeface="Calibri"/>
                <a:cs typeface="Calibri"/>
              </a:rPr>
              <a:t>workstations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90" y="711200"/>
            <a:ext cx="1297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20" dirty="0">
                <a:latin typeface="Calibri Light"/>
                <a:cs typeface="Calibri Light"/>
              </a:rPr>
              <a:t>Process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086" y="711200"/>
            <a:ext cx="23793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890" algn="l"/>
              </a:tabLst>
            </a:pPr>
            <a:r>
              <a:rPr sz="3300" b="0" spc="-10" dirty="0">
                <a:latin typeface="Calibri Light"/>
                <a:cs typeface="Calibri Light"/>
              </a:rPr>
              <a:t>vs	</a:t>
            </a:r>
            <a:r>
              <a:rPr sz="3300" b="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687" y="2097023"/>
            <a:ext cx="2478024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78935" y="1795272"/>
            <a:ext cx="5062855" cy="2999740"/>
            <a:chOff x="3678935" y="1795272"/>
            <a:chExt cx="5062855" cy="2999740"/>
          </a:xfrm>
        </p:grpSpPr>
        <p:sp>
          <p:nvSpPr>
            <p:cNvPr id="6" name="object 6"/>
            <p:cNvSpPr/>
            <p:nvPr/>
          </p:nvSpPr>
          <p:spPr>
            <a:xfrm>
              <a:off x="3678935" y="2008631"/>
              <a:ext cx="3197352" cy="2706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3239" y="1795272"/>
              <a:ext cx="1868424" cy="2999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423683" y="1499190"/>
            <a:ext cx="0" cy="4147185"/>
          </a:xfrm>
          <a:custGeom>
            <a:avLst/>
            <a:gdLst/>
            <a:ahLst/>
            <a:cxnLst/>
            <a:rect l="l" t="t" r="r" b="b"/>
            <a:pathLst>
              <a:path h="4147185">
                <a:moveTo>
                  <a:pt x="0" y="0"/>
                </a:moveTo>
                <a:lnTo>
                  <a:pt x="1" y="4146697"/>
                </a:lnTo>
              </a:path>
            </a:pathLst>
          </a:custGeom>
          <a:ln w="28575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3671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latin typeface="Calibri Light"/>
                <a:cs typeface="Calibri Light"/>
              </a:rPr>
              <a:t>Threads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479"/>
            <a:ext cx="3677920" cy="28174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4150" marR="5080" indent="-171450">
              <a:lnSpc>
                <a:spcPts val="2300"/>
              </a:lnSpc>
              <a:spcBef>
                <a:spcPts val="36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spc="-10" dirty="0">
                <a:solidFill>
                  <a:srgbClr val="843C0C"/>
                </a:solidFill>
                <a:latin typeface="Calibri"/>
                <a:cs typeface="Calibri"/>
              </a:rPr>
              <a:t>share </a:t>
            </a:r>
            <a:r>
              <a:rPr sz="2100" spc="-5" dirty="0">
                <a:latin typeface="Calibri"/>
                <a:cs typeface="Calibri"/>
              </a:rPr>
              <a:t>the same </a:t>
            </a:r>
            <a:r>
              <a:rPr sz="2100" spc="-10" dirty="0">
                <a:latin typeface="Calibri"/>
                <a:cs typeface="Calibri"/>
              </a:rPr>
              <a:t>address  </a:t>
            </a:r>
            <a:r>
              <a:rPr sz="2100" spc="-5" dirty="0">
                <a:latin typeface="Calibri"/>
                <a:cs typeface="Calibri"/>
              </a:rPr>
              <a:t>space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Other 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segments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Open </a:t>
            </a:r>
            <a:r>
              <a:rPr sz="1500" dirty="0">
                <a:latin typeface="Calibri"/>
                <a:cs typeface="Calibri"/>
              </a:rPr>
              <a:t>file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descriptors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5" dirty="0">
                <a:latin typeface="Calibri"/>
                <a:cs typeface="Calibri"/>
              </a:rPr>
              <a:t>Signal and signal </a:t>
            </a:r>
            <a:r>
              <a:rPr sz="1500" spc="-10" dirty="0">
                <a:latin typeface="Calibri"/>
                <a:cs typeface="Calibri"/>
              </a:rPr>
              <a:t>handlers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869950" algn="l"/>
              </a:tabLst>
            </a:pPr>
            <a:r>
              <a:rPr sz="1500" spc="-10" dirty="0">
                <a:latin typeface="Calibri"/>
                <a:cs typeface="Calibri"/>
              </a:rPr>
              <a:t>Current </a:t>
            </a:r>
            <a:r>
              <a:rPr sz="1500" spc="-5" dirty="0">
                <a:latin typeface="Calibri"/>
                <a:cs typeface="Calibri"/>
              </a:rPr>
              <a:t>working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directory</a:t>
            </a:r>
            <a:endParaRPr sz="1500">
              <a:latin typeface="Calibri"/>
              <a:cs typeface="Calibri"/>
            </a:endParaRPr>
          </a:p>
          <a:p>
            <a:pPr marL="869950" lvl="2" indent="-1714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869950" algn="l"/>
              </a:tabLst>
            </a:pPr>
            <a:r>
              <a:rPr sz="1500" dirty="0">
                <a:latin typeface="Calibri"/>
                <a:cs typeface="Calibri"/>
              </a:rPr>
              <a:t>User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group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890" y="1781809"/>
            <a:ext cx="3573145" cy="15716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Each </a:t>
            </a: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5" dirty="0">
                <a:latin typeface="Calibri"/>
                <a:cs typeface="Calibri"/>
              </a:rPr>
              <a:t>has </a:t>
            </a:r>
            <a:r>
              <a:rPr sz="2100" dirty="0">
                <a:latin typeface="Calibri"/>
                <a:cs typeface="Calibri"/>
              </a:rPr>
              <a:t>its </a:t>
            </a:r>
            <a:r>
              <a:rPr sz="2100" spc="-5" dirty="0">
                <a:latin typeface="Calibri"/>
                <a:cs typeface="Calibri"/>
              </a:rPr>
              <a:t>own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843C0C"/>
                </a:solidFill>
                <a:latin typeface="Calibri"/>
                <a:cs typeface="Calibri"/>
              </a:rPr>
              <a:t>unique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Thread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2089785" cy="1205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Race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deadlock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5888" y="597408"/>
            <a:ext cx="914400" cy="79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213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 Light"/>
                <a:cs typeface="Calibri Light"/>
              </a:rPr>
              <a:t>Common </a:t>
            </a:r>
            <a:r>
              <a:rPr sz="3300" b="0" spc="-15" dirty="0">
                <a:latin typeface="Calibri Light"/>
                <a:cs typeface="Calibri Light"/>
              </a:rPr>
              <a:t>Pitfalls </a:t>
            </a:r>
            <a:r>
              <a:rPr sz="3300" b="0" spc="-5" dirty="0">
                <a:latin typeface="Calibri Light"/>
                <a:cs typeface="Calibri Light"/>
              </a:rPr>
              <a:t>with</a:t>
            </a:r>
            <a:r>
              <a:rPr sz="3300" b="0" spc="-15" dirty="0">
                <a:latin typeface="Calibri Light"/>
                <a:cs typeface="Calibri Light"/>
              </a:rPr>
              <a:t> </a:t>
            </a:r>
            <a:r>
              <a:rPr sz="3300" b="0" spc="-10" dirty="0">
                <a:latin typeface="Calibri Light"/>
                <a:cs typeface="Calibri Light"/>
              </a:rPr>
              <a:t>Multithreading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7584440" cy="21717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dirty="0">
                <a:latin typeface="Calibri"/>
                <a:cs typeface="Calibri"/>
              </a:rPr>
              <a:t>Race </a:t>
            </a:r>
            <a:r>
              <a:rPr sz="2100" b="1" spc="-5" dirty="0">
                <a:latin typeface="Calibri"/>
                <a:cs typeface="Calibri"/>
              </a:rPr>
              <a:t>Conditions</a:t>
            </a:r>
            <a:endParaRPr sz="2100">
              <a:latin typeface="Calibri"/>
              <a:cs typeface="Calibri"/>
            </a:endParaRPr>
          </a:p>
          <a:p>
            <a:pPr marL="698500" marR="5080">
              <a:lnSpc>
                <a:spcPct val="89000"/>
              </a:lnSpc>
              <a:spcBef>
                <a:spcPts val="855"/>
              </a:spcBef>
            </a:pPr>
            <a:r>
              <a:rPr sz="2100" spc="-5" dirty="0">
                <a:latin typeface="Calibri"/>
                <a:cs typeface="Calibri"/>
              </a:rPr>
              <a:t>While the code </a:t>
            </a:r>
            <a:r>
              <a:rPr sz="2100" spc="-20" dirty="0">
                <a:latin typeface="Calibri"/>
                <a:cs typeface="Calibri"/>
              </a:rPr>
              <a:t>may </a:t>
            </a:r>
            <a:r>
              <a:rPr sz="2100" spc="-5" dirty="0">
                <a:latin typeface="Calibri"/>
                <a:cs typeface="Calibri"/>
              </a:rPr>
              <a:t>appear </a:t>
            </a:r>
            <a:r>
              <a:rPr sz="2100" dirty="0">
                <a:latin typeface="Calibri"/>
                <a:cs typeface="Calibri"/>
              </a:rPr>
              <a:t>on </a:t>
            </a:r>
            <a:r>
              <a:rPr sz="2100" spc="-5" dirty="0">
                <a:latin typeface="Calibri"/>
                <a:cs typeface="Calibri"/>
              </a:rPr>
              <a:t>the screen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the order </a:t>
            </a:r>
            <a:r>
              <a:rPr sz="2100" spc="-10" dirty="0">
                <a:latin typeface="Calibri"/>
                <a:cs typeface="Calibri"/>
              </a:rPr>
              <a:t>you </a:t>
            </a:r>
            <a:r>
              <a:rPr sz="2100" dirty="0">
                <a:latin typeface="Calibri"/>
                <a:cs typeface="Calibri"/>
              </a:rPr>
              <a:t>wish  </a:t>
            </a:r>
            <a:r>
              <a:rPr sz="2100" spc="-5" dirty="0">
                <a:latin typeface="Calibri"/>
                <a:cs typeface="Calibri"/>
              </a:rPr>
              <a:t>the code </a:t>
            </a:r>
            <a:r>
              <a:rPr sz="2100" spc="-15" dirty="0">
                <a:latin typeface="Calibri"/>
                <a:cs typeface="Calibri"/>
              </a:rPr>
              <a:t>to execute, </a:t>
            </a:r>
            <a:r>
              <a:rPr sz="2100" spc="-10" dirty="0">
                <a:latin typeface="Calibri"/>
                <a:cs typeface="Calibri"/>
              </a:rPr>
              <a:t>threads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5" dirty="0">
                <a:latin typeface="Calibri"/>
                <a:cs typeface="Calibri"/>
              </a:rPr>
              <a:t>scheduled </a:t>
            </a:r>
            <a:r>
              <a:rPr sz="2100" spc="-10" dirty="0">
                <a:latin typeface="Calibri"/>
                <a:cs typeface="Calibri"/>
              </a:rPr>
              <a:t>by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operating  </a:t>
            </a:r>
            <a:r>
              <a:rPr sz="2100" spc="-20" dirty="0">
                <a:latin typeface="Calibri"/>
                <a:cs typeface="Calibri"/>
              </a:rPr>
              <a:t>system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spc="-15" dirty="0">
                <a:latin typeface="Calibri"/>
                <a:cs typeface="Calibri"/>
              </a:rPr>
              <a:t>are </a:t>
            </a:r>
            <a:r>
              <a:rPr sz="2100" spc="-20" dirty="0">
                <a:latin typeface="Calibri"/>
                <a:cs typeface="Calibri"/>
              </a:rPr>
              <a:t>executed </a:t>
            </a:r>
            <a:r>
              <a:rPr sz="2100" spc="-15" dirty="0">
                <a:latin typeface="Calibri"/>
                <a:cs typeface="Calibri"/>
              </a:rPr>
              <a:t>at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random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Thread </a:t>
            </a:r>
            <a:r>
              <a:rPr sz="2100" spc="-25" dirty="0">
                <a:latin typeface="Calibri"/>
                <a:cs typeface="Calibri"/>
              </a:rPr>
              <a:t>Safe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Mutex</a:t>
            </a:r>
            <a:r>
              <a:rPr sz="2100" spc="-5" dirty="0">
                <a:latin typeface="Calibri"/>
                <a:cs typeface="Calibri"/>
              </a:rPr>
              <a:t> deadlock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1569</Words>
  <Application>Microsoft Office PowerPoint</Application>
  <PresentationFormat>On-screen Show (4:3)</PresentationFormat>
  <Paragraphs>278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 Fall 2019</vt:lpstr>
      <vt:lpstr>PSA</vt:lpstr>
      <vt:lpstr>Week 6  &gt;Threads  PThreads</vt:lpstr>
      <vt:lpstr>Visual Metaphor</vt:lpstr>
      <vt:lpstr>Visual Metaphor</vt:lpstr>
      <vt:lpstr>vs Threads</vt:lpstr>
      <vt:lpstr>Threads</vt:lpstr>
      <vt:lpstr>Common Pitfalls with Multithreading</vt:lpstr>
      <vt:lpstr>Common Pitfalls with Multithreading</vt:lpstr>
      <vt:lpstr>Common Pitfalls with Multithreading</vt:lpstr>
      <vt:lpstr>Common Pitfalls with Multithreading</vt:lpstr>
      <vt:lpstr>Week 6  Threads &gt;PThreads</vt:lpstr>
      <vt:lpstr>PThreads</vt:lpstr>
      <vt:lpstr>The PThreads API</vt:lpstr>
      <vt:lpstr>Thread Creation</vt:lpstr>
      <vt:lpstr>Thread Creation</vt:lpstr>
      <vt:lpstr>Thread Termination and Join</vt:lpstr>
      <vt:lpstr>Detatching PThreads</vt:lpstr>
      <vt:lpstr>Compiling PThreads</vt:lpstr>
      <vt:lpstr>Process P1</vt:lpstr>
      <vt:lpstr>PThread Attributes</vt:lpstr>
      <vt:lpstr>PThread Attributes</vt:lpstr>
      <vt:lpstr>Thread Creation (Attributes)</vt:lpstr>
      <vt:lpstr>Thread Creation (Attributes)</vt:lpstr>
      <vt:lpstr>Thread Creation (Attributes)</vt:lpstr>
      <vt:lpstr>Process P1</vt:lpstr>
      <vt:lpstr>PThread Mutexes</vt:lpstr>
      <vt:lpstr>Pthread Mutexes</vt:lpstr>
      <vt:lpstr>Other Mutex Operations</vt:lpstr>
      <vt:lpstr>Process P1</vt:lpstr>
      <vt:lpstr>Week 6 –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dc:creator>Biljith Thadichi</dc:creator>
  <cp:lastModifiedBy>Biljith Thadichi</cp:lastModifiedBy>
  <cp:revision>1</cp:revision>
  <dcterms:created xsi:type="dcterms:W3CDTF">2020-10-01T21:33:09Z</dcterms:created>
  <dcterms:modified xsi:type="dcterms:W3CDTF">2020-10-02T14:31:03Z</dcterms:modified>
</cp:coreProperties>
</file>