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5FB91-6A1C-4021-A662-E099BFEE413B}" v="1" dt="2020-11-06T15:28:37.66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jith Thadichi" userId="07ba884f069a40bc" providerId="LiveId" clId="{8935FB91-6A1C-4021-A662-E099BFEE413B}"/>
    <pc:docChg chg="undo custSel modSld">
      <pc:chgData name="Biljith Thadichi" userId="07ba884f069a40bc" providerId="LiveId" clId="{8935FB91-6A1C-4021-A662-E099BFEE413B}" dt="2020-11-06T15:28:42.784" v="337" actId="1076"/>
      <pc:docMkLst>
        <pc:docMk/>
      </pc:docMkLst>
      <pc:sldChg chg="modSp mod">
        <pc:chgData name="Biljith Thadichi" userId="07ba884f069a40bc" providerId="LiveId" clId="{8935FB91-6A1C-4021-A662-E099BFEE413B}" dt="2020-11-06T02:55:30.475" v="77" actId="1076"/>
        <pc:sldMkLst>
          <pc:docMk/>
          <pc:sldMk cId="0" sldId="256"/>
        </pc:sldMkLst>
        <pc:spChg chg="mod">
          <ac:chgData name="Biljith Thadichi" userId="07ba884f069a40bc" providerId="LiveId" clId="{8935FB91-6A1C-4021-A662-E099BFEE413B}" dt="2020-11-06T02:55:10.875" v="19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Biljith Thadichi" userId="07ba884f069a40bc" providerId="LiveId" clId="{8935FB91-6A1C-4021-A662-E099BFEE413B}" dt="2020-11-06T02:55:30.475" v="77" actId="107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Biljith Thadichi" userId="07ba884f069a40bc" providerId="LiveId" clId="{8935FB91-6A1C-4021-A662-E099BFEE413B}" dt="2020-11-06T02:56:33.213" v="122" actId="20577"/>
        <pc:sldMkLst>
          <pc:docMk/>
          <pc:sldMk cId="0" sldId="259"/>
        </pc:sldMkLst>
        <pc:spChg chg="mod">
          <ac:chgData name="Biljith Thadichi" userId="07ba884f069a40bc" providerId="LiveId" clId="{8935FB91-6A1C-4021-A662-E099BFEE413B}" dt="2020-11-06T02:56:28.458" v="113" actId="20577"/>
          <ac:spMkLst>
            <pc:docMk/>
            <pc:sldMk cId="0" sldId="259"/>
            <ac:spMk id="3" creationId="{00000000-0000-0000-0000-000000000000}"/>
          </ac:spMkLst>
        </pc:spChg>
        <pc:spChg chg="mod">
          <ac:chgData name="Biljith Thadichi" userId="07ba884f069a40bc" providerId="LiveId" clId="{8935FB91-6A1C-4021-A662-E099BFEE413B}" dt="2020-11-06T02:56:33.213" v="122" actId="20577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Biljith Thadichi" userId="07ba884f069a40bc" providerId="LiveId" clId="{8935FB91-6A1C-4021-A662-E099BFEE413B}" dt="2020-11-06T03:07:44.137" v="129" actId="20577"/>
        <pc:sldMkLst>
          <pc:docMk/>
          <pc:sldMk cId="0" sldId="262"/>
        </pc:sldMkLst>
        <pc:spChg chg="mod">
          <ac:chgData name="Biljith Thadichi" userId="07ba884f069a40bc" providerId="LiveId" clId="{8935FB91-6A1C-4021-A662-E099BFEE413B}" dt="2020-11-06T02:59:02.386" v="125" actId="20577"/>
          <ac:spMkLst>
            <pc:docMk/>
            <pc:sldMk cId="0" sldId="262"/>
            <ac:spMk id="3" creationId="{00000000-0000-0000-0000-000000000000}"/>
          </ac:spMkLst>
        </pc:spChg>
        <pc:spChg chg="mod">
          <ac:chgData name="Biljith Thadichi" userId="07ba884f069a40bc" providerId="LiveId" clId="{8935FB91-6A1C-4021-A662-E099BFEE413B}" dt="2020-11-06T03:07:44.137" v="129" actId="20577"/>
          <ac:spMkLst>
            <pc:docMk/>
            <pc:sldMk cId="0" sldId="262"/>
            <ac:spMk id="4" creationId="{00000000-0000-0000-0000-000000000000}"/>
          </ac:spMkLst>
        </pc:spChg>
      </pc:sldChg>
      <pc:sldChg chg="modSp mod">
        <pc:chgData name="Biljith Thadichi" userId="07ba884f069a40bc" providerId="LiveId" clId="{8935FB91-6A1C-4021-A662-E099BFEE413B}" dt="2020-11-06T03:08:11.713" v="134" actId="20577"/>
        <pc:sldMkLst>
          <pc:docMk/>
          <pc:sldMk cId="0" sldId="263"/>
        </pc:sldMkLst>
        <pc:spChg chg="mod">
          <ac:chgData name="Biljith Thadichi" userId="07ba884f069a40bc" providerId="LiveId" clId="{8935FB91-6A1C-4021-A662-E099BFEE413B}" dt="2020-11-06T03:08:11.713" v="134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Biljith Thadichi" userId="07ba884f069a40bc" providerId="LiveId" clId="{8935FB91-6A1C-4021-A662-E099BFEE413B}" dt="2020-11-06T03:08:56.444" v="137" actId="20577"/>
        <pc:sldMkLst>
          <pc:docMk/>
          <pc:sldMk cId="0" sldId="264"/>
        </pc:sldMkLst>
        <pc:spChg chg="mod">
          <ac:chgData name="Biljith Thadichi" userId="07ba884f069a40bc" providerId="LiveId" clId="{8935FB91-6A1C-4021-A662-E099BFEE413B}" dt="2020-11-06T03:08:56.444" v="137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Biljith Thadichi" userId="07ba884f069a40bc" providerId="LiveId" clId="{8935FB91-6A1C-4021-A662-E099BFEE413B}" dt="2020-11-06T03:10:53.745" v="209" actId="20577"/>
        <pc:sldMkLst>
          <pc:docMk/>
          <pc:sldMk cId="0" sldId="265"/>
        </pc:sldMkLst>
        <pc:spChg chg="mod">
          <ac:chgData name="Biljith Thadichi" userId="07ba884f069a40bc" providerId="LiveId" clId="{8935FB91-6A1C-4021-A662-E099BFEE413B}" dt="2020-11-06T03:10:53.745" v="209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Biljith Thadichi" userId="07ba884f069a40bc" providerId="LiveId" clId="{8935FB91-6A1C-4021-A662-E099BFEE413B}" dt="2020-11-06T03:18:27.072" v="278" actId="20577"/>
        <pc:sldMkLst>
          <pc:docMk/>
          <pc:sldMk cId="0" sldId="266"/>
        </pc:sldMkLst>
        <pc:spChg chg="mod">
          <ac:chgData name="Biljith Thadichi" userId="07ba884f069a40bc" providerId="LiveId" clId="{8935FB91-6A1C-4021-A662-E099BFEE413B}" dt="2020-11-06T03:18:27.072" v="278" actId="20577"/>
          <ac:spMkLst>
            <pc:docMk/>
            <pc:sldMk cId="0" sldId="266"/>
            <ac:spMk id="3" creationId="{00000000-0000-0000-0000-000000000000}"/>
          </ac:spMkLst>
        </pc:spChg>
      </pc:sldChg>
      <pc:sldChg chg="mod modShow">
        <pc:chgData name="Biljith Thadichi" userId="07ba884f069a40bc" providerId="LiveId" clId="{8935FB91-6A1C-4021-A662-E099BFEE413B}" dt="2020-11-06T14:43:16.050" v="279" actId="729"/>
        <pc:sldMkLst>
          <pc:docMk/>
          <pc:sldMk cId="0" sldId="267"/>
        </pc:sldMkLst>
      </pc:sldChg>
      <pc:sldChg chg="addSp modSp mod">
        <pc:chgData name="Biljith Thadichi" userId="07ba884f069a40bc" providerId="LiveId" clId="{8935FB91-6A1C-4021-A662-E099BFEE413B}" dt="2020-11-06T15:28:42.784" v="337" actId="1076"/>
        <pc:sldMkLst>
          <pc:docMk/>
          <pc:sldMk cId="0" sldId="269"/>
        </pc:sldMkLst>
        <pc:spChg chg="mod">
          <ac:chgData name="Biljith Thadichi" userId="07ba884f069a40bc" providerId="LiveId" clId="{8935FB91-6A1C-4021-A662-E099BFEE413B}" dt="2020-11-06T15:04:23.724" v="333" actId="20577"/>
          <ac:spMkLst>
            <pc:docMk/>
            <pc:sldMk cId="0" sldId="269"/>
            <ac:spMk id="3" creationId="{00000000-0000-0000-0000-000000000000}"/>
          </ac:spMkLst>
        </pc:spChg>
        <pc:picChg chg="add mod">
          <ac:chgData name="Biljith Thadichi" userId="07ba884f069a40bc" providerId="LiveId" clId="{8935FB91-6A1C-4021-A662-E099BFEE413B}" dt="2020-11-06T15:28:42.784" v="337" actId="1076"/>
          <ac:picMkLst>
            <pc:docMk/>
            <pc:sldMk cId="0" sldId="269"/>
            <ac:picMk id="7" creationId="{01C16F83-F1A9-49F4-96A4-BDA68BD5FF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096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74522" y="6286390"/>
            <a:ext cx="1614795" cy="316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200" y="6172410"/>
            <a:ext cx="444500" cy="429259"/>
          </a:xfrm>
          <a:custGeom>
            <a:avLst/>
            <a:gdLst/>
            <a:ahLst/>
            <a:cxnLst/>
            <a:rect l="l" t="t" r="r" b="b"/>
            <a:pathLst>
              <a:path w="444500" h="429259">
                <a:moveTo>
                  <a:pt x="262384" y="0"/>
                </a:moveTo>
                <a:lnTo>
                  <a:pt x="58911" y="0"/>
                </a:lnTo>
                <a:lnTo>
                  <a:pt x="0" y="58841"/>
                </a:lnTo>
                <a:lnTo>
                  <a:pt x="0" y="261963"/>
                </a:lnTo>
                <a:lnTo>
                  <a:pt x="58911" y="320761"/>
                </a:lnTo>
                <a:lnTo>
                  <a:pt x="123533" y="320761"/>
                </a:lnTo>
                <a:lnTo>
                  <a:pt x="123533" y="370190"/>
                </a:lnTo>
                <a:lnTo>
                  <a:pt x="182913" y="429063"/>
                </a:lnTo>
                <a:lnTo>
                  <a:pt x="354608" y="429063"/>
                </a:lnTo>
                <a:lnTo>
                  <a:pt x="414139" y="370243"/>
                </a:lnTo>
                <a:lnTo>
                  <a:pt x="414139" y="212891"/>
                </a:lnTo>
                <a:lnTo>
                  <a:pt x="444456" y="212891"/>
                </a:lnTo>
                <a:lnTo>
                  <a:pt x="444456" y="108134"/>
                </a:lnTo>
                <a:lnTo>
                  <a:pt x="321106" y="108134"/>
                </a:lnTo>
                <a:lnTo>
                  <a:pt x="321106" y="58851"/>
                </a:lnTo>
                <a:lnTo>
                  <a:pt x="262384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63304" y="6178509"/>
            <a:ext cx="432434" cy="417195"/>
          </a:xfrm>
          <a:custGeom>
            <a:avLst/>
            <a:gdLst/>
            <a:ahLst/>
            <a:cxnLst/>
            <a:rect l="l" t="t" r="r" b="b"/>
            <a:pathLst>
              <a:path w="432434" h="417195">
                <a:moveTo>
                  <a:pt x="253763" y="0"/>
                </a:moveTo>
                <a:lnTo>
                  <a:pt x="55317" y="0"/>
                </a:lnTo>
                <a:lnTo>
                  <a:pt x="0" y="55279"/>
                </a:lnTo>
                <a:lnTo>
                  <a:pt x="0" y="253305"/>
                </a:lnTo>
                <a:lnTo>
                  <a:pt x="55317" y="308568"/>
                </a:lnTo>
                <a:lnTo>
                  <a:pt x="123543" y="308568"/>
                </a:lnTo>
                <a:lnTo>
                  <a:pt x="123543" y="361580"/>
                </a:lnTo>
                <a:lnTo>
                  <a:pt x="179303" y="416843"/>
                </a:lnTo>
                <a:lnTo>
                  <a:pt x="346004" y="416843"/>
                </a:lnTo>
                <a:lnTo>
                  <a:pt x="401924" y="361580"/>
                </a:lnTo>
                <a:lnTo>
                  <a:pt x="401924" y="200719"/>
                </a:lnTo>
                <a:lnTo>
                  <a:pt x="432237" y="200719"/>
                </a:lnTo>
                <a:lnTo>
                  <a:pt x="432237" y="108145"/>
                </a:lnTo>
                <a:lnTo>
                  <a:pt x="308886" y="108145"/>
                </a:lnTo>
                <a:lnTo>
                  <a:pt x="308886" y="55284"/>
                </a:lnTo>
                <a:lnTo>
                  <a:pt x="25376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8541" y="6193767"/>
            <a:ext cx="401955" cy="386715"/>
          </a:xfrm>
          <a:custGeom>
            <a:avLst/>
            <a:gdLst/>
            <a:ahLst/>
            <a:cxnLst/>
            <a:rect l="l" t="t" r="r" b="b"/>
            <a:pathLst>
              <a:path w="401955" h="386715">
                <a:moveTo>
                  <a:pt x="232174" y="0"/>
                </a:moveTo>
                <a:lnTo>
                  <a:pt x="46405" y="0"/>
                </a:lnTo>
                <a:lnTo>
                  <a:pt x="0" y="46335"/>
                </a:lnTo>
                <a:lnTo>
                  <a:pt x="0" y="231721"/>
                </a:lnTo>
                <a:lnTo>
                  <a:pt x="46405" y="278035"/>
                </a:lnTo>
                <a:lnTo>
                  <a:pt x="123554" y="278035"/>
                </a:lnTo>
                <a:lnTo>
                  <a:pt x="123554" y="339953"/>
                </a:lnTo>
                <a:lnTo>
                  <a:pt x="170348" y="386326"/>
                </a:lnTo>
                <a:lnTo>
                  <a:pt x="324506" y="386326"/>
                </a:lnTo>
                <a:lnTo>
                  <a:pt x="371424" y="339953"/>
                </a:lnTo>
                <a:lnTo>
                  <a:pt x="371424" y="170181"/>
                </a:lnTo>
                <a:lnTo>
                  <a:pt x="401763" y="170181"/>
                </a:lnTo>
                <a:lnTo>
                  <a:pt x="401763" y="108145"/>
                </a:lnTo>
                <a:lnTo>
                  <a:pt x="308709" y="108145"/>
                </a:lnTo>
                <a:lnTo>
                  <a:pt x="308709" y="324366"/>
                </a:lnTo>
                <a:lnTo>
                  <a:pt x="185574" y="324366"/>
                </a:lnTo>
                <a:lnTo>
                  <a:pt x="185574" y="278035"/>
                </a:lnTo>
                <a:lnTo>
                  <a:pt x="232174" y="278035"/>
                </a:lnTo>
                <a:lnTo>
                  <a:pt x="278413" y="231721"/>
                </a:lnTo>
                <a:lnTo>
                  <a:pt x="278413" y="170181"/>
                </a:lnTo>
                <a:lnTo>
                  <a:pt x="216388" y="170181"/>
                </a:lnTo>
                <a:lnTo>
                  <a:pt x="216388" y="216161"/>
                </a:lnTo>
                <a:lnTo>
                  <a:pt x="185574" y="216161"/>
                </a:lnTo>
                <a:lnTo>
                  <a:pt x="185574" y="108145"/>
                </a:lnTo>
                <a:lnTo>
                  <a:pt x="92784" y="108145"/>
                </a:lnTo>
                <a:lnTo>
                  <a:pt x="92784" y="170181"/>
                </a:lnTo>
                <a:lnTo>
                  <a:pt x="123554" y="170181"/>
                </a:lnTo>
                <a:lnTo>
                  <a:pt x="123554" y="216161"/>
                </a:lnTo>
                <a:lnTo>
                  <a:pt x="61895" y="216161"/>
                </a:lnTo>
                <a:lnTo>
                  <a:pt x="61895" y="61443"/>
                </a:lnTo>
                <a:lnTo>
                  <a:pt x="216388" y="61443"/>
                </a:lnTo>
                <a:lnTo>
                  <a:pt x="216388" y="108145"/>
                </a:lnTo>
                <a:lnTo>
                  <a:pt x="278413" y="108145"/>
                </a:lnTo>
                <a:lnTo>
                  <a:pt x="278413" y="46351"/>
                </a:lnTo>
                <a:lnTo>
                  <a:pt x="23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86181" y="6201396"/>
            <a:ext cx="386715" cy="371475"/>
          </a:xfrm>
          <a:custGeom>
            <a:avLst/>
            <a:gdLst/>
            <a:ahLst/>
            <a:cxnLst/>
            <a:rect l="l" t="t" r="r" b="b"/>
            <a:pathLst>
              <a:path w="386715" h="371475">
                <a:moveTo>
                  <a:pt x="221377" y="0"/>
                </a:moveTo>
                <a:lnTo>
                  <a:pt x="41933" y="0"/>
                </a:lnTo>
                <a:lnTo>
                  <a:pt x="0" y="41874"/>
                </a:lnTo>
                <a:lnTo>
                  <a:pt x="0" y="220956"/>
                </a:lnTo>
                <a:lnTo>
                  <a:pt x="41912" y="262772"/>
                </a:lnTo>
                <a:lnTo>
                  <a:pt x="123554" y="262772"/>
                </a:lnTo>
                <a:lnTo>
                  <a:pt x="123554" y="329134"/>
                </a:lnTo>
                <a:lnTo>
                  <a:pt x="165865" y="371095"/>
                </a:lnTo>
                <a:lnTo>
                  <a:pt x="313719" y="371095"/>
                </a:lnTo>
                <a:lnTo>
                  <a:pt x="356165" y="329112"/>
                </a:lnTo>
                <a:lnTo>
                  <a:pt x="356165" y="154944"/>
                </a:lnTo>
                <a:lnTo>
                  <a:pt x="386472" y="154944"/>
                </a:lnTo>
                <a:lnTo>
                  <a:pt x="386472" y="108166"/>
                </a:lnTo>
                <a:lnTo>
                  <a:pt x="308698" y="108166"/>
                </a:lnTo>
                <a:lnTo>
                  <a:pt x="308698" y="324344"/>
                </a:lnTo>
                <a:lnTo>
                  <a:pt x="170283" y="324344"/>
                </a:lnTo>
                <a:lnTo>
                  <a:pt x="170283" y="262772"/>
                </a:lnTo>
                <a:lnTo>
                  <a:pt x="221377" y="262772"/>
                </a:lnTo>
                <a:lnTo>
                  <a:pt x="263133" y="220956"/>
                </a:lnTo>
                <a:lnTo>
                  <a:pt x="263133" y="170192"/>
                </a:lnTo>
                <a:lnTo>
                  <a:pt x="216398" y="170192"/>
                </a:lnTo>
                <a:lnTo>
                  <a:pt x="216398" y="216156"/>
                </a:lnTo>
                <a:lnTo>
                  <a:pt x="170283" y="216156"/>
                </a:lnTo>
                <a:lnTo>
                  <a:pt x="170283" y="108166"/>
                </a:lnTo>
                <a:lnTo>
                  <a:pt x="92773" y="108166"/>
                </a:lnTo>
                <a:lnTo>
                  <a:pt x="92773" y="154944"/>
                </a:lnTo>
                <a:lnTo>
                  <a:pt x="123554" y="154944"/>
                </a:lnTo>
                <a:lnTo>
                  <a:pt x="123554" y="216156"/>
                </a:lnTo>
                <a:lnTo>
                  <a:pt x="46637" y="216156"/>
                </a:lnTo>
                <a:lnTo>
                  <a:pt x="46637" y="46195"/>
                </a:lnTo>
                <a:lnTo>
                  <a:pt x="216398" y="46195"/>
                </a:lnTo>
                <a:lnTo>
                  <a:pt x="216398" y="92892"/>
                </a:lnTo>
                <a:lnTo>
                  <a:pt x="263133" y="92892"/>
                </a:lnTo>
                <a:lnTo>
                  <a:pt x="263133" y="41874"/>
                </a:lnTo>
                <a:lnTo>
                  <a:pt x="221377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8728" y="2332735"/>
            <a:ext cx="6626542" cy="115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1888" y="1924333"/>
            <a:ext cx="8640223" cy="392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11625" y="6449957"/>
            <a:ext cx="92138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348230" marR="5080" indent="-2335530">
              <a:lnSpc>
                <a:spcPts val="4200"/>
              </a:lnSpc>
              <a:spcBef>
                <a:spcPts val="640"/>
              </a:spcBef>
            </a:pPr>
            <a:r>
              <a:rPr spc="-15" dirty="0"/>
              <a:t>CSCI-3753: </a:t>
            </a:r>
            <a:r>
              <a:rPr spc="-10" dirty="0"/>
              <a:t>Operating </a:t>
            </a:r>
            <a:r>
              <a:rPr spc="-15" dirty="0"/>
              <a:t>Systems  </a:t>
            </a:r>
            <a:r>
              <a:rPr spc="-10" dirty="0"/>
              <a:t>Fall</a:t>
            </a:r>
            <a:r>
              <a:rPr spc="-15" dirty="0"/>
              <a:t> 20</a:t>
            </a:r>
            <a:r>
              <a:rPr lang="en-IN" spc="-15" dirty="0"/>
              <a:t>20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2973704" y="3810000"/>
            <a:ext cx="3196590" cy="187974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lang="en-IN" sz="23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Biljith Thadichi</a:t>
            </a:r>
            <a:endParaRPr sz="23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ts val="2710"/>
              </a:lnSpc>
              <a:spcBef>
                <a:spcPts val="180"/>
              </a:spcBef>
            </a:pPr>
            <a:r>
              <a:rPr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Department </a:t>
            </a:r>
            <a:r>
              <a:rPr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Computer</a:t>
            </a:r>
            <a:r>
              <a:rPr sz="1700" b="1" spc="-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Science  University </a:t>
            </a:r>
            <a:r>
              <a:rPr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Colorado</a:t>
            </a:r>
            <a:r>
              <a:rPr sz="1700" b="1" spc="4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Boulder</a:t>
            </a:r>
            <a:endParaRPr lang="en-IN" sz="1700" b="1" spc="15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2065" marR="5080" algn="ctr">
              <a:lnSpc>
                <a:spcPts val="2710"/>
              </a:lnSpc>
              <a:spcBef>
                <a:spcPts val="180"/>
              </a:spcBef>
            </a:pPr>
            <a:r>
              <a:rPr lang="en-IN"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Based on slides by Anh Nguyen and Christopher Godley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1781" y="358174"/>
            <a:ext cx="1567905" cy="1146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227457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20" dirty="0">
                <a:solidFill>
                  <a:srgbClr val="000000"/>
                </a:solidFill>
                <a:latin typeface="Calibri Light"/>
                <a:cs typeface="Calibri Light"/>
              </a:rPr>
              <a:t>System</a:t>
            </a:r>
            <a:r>
              <a:rPr sz="3500" b="0" spc="-4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Calls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245" y="1777491"/>
            <a:ext cx="7914005" cy="2008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brk()</a:t>
            </a:r>
            <a:r>
              <a:rPr sz="2800" spc="-105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sbrk()</a:t>
            </a:r>
            <a:r>
              <a:rPr sz="2800" spc="-1055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alibri"/>
                <a:cs typeface="Calibri"/>
              </a:rPr>
              <a:t>extend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heap.</a:t>
            </a:r>
            <a:endParaRPr sz="2800" dirty="0">
              <a:latin typeface="Calibri"/>
              <a:cs typeface="Calibri"/>
            </a:endParaRPr>
          </a:p>
          <a:p>
            <a:pPr marL="527050" lvl="1" indent="-17208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5" dirty="0">
                <a:latin typeface="Courier New"/>
                <a:cs typeface="Courier New"/>
              </a:rPr>
              <a:t>brk(b)</a:t>
            </a:r>
            <a:r>
              <a:rPr sz="2500" spc="-960" dirty="0">
                <a:latin typeface="Courier New"/>
                <a:cs typeface="Courier New"/>
              </a:rPr>
              <a:t> </a:t>
            </a:r>
            <a:r>
              <a:rPr sz="2500" spc="-5" dirty="0">
                <a:latin typeface="Calibri"/>
                <a:cs typeface="Calibri"/>
              </a:rPr>
              <a:t>sets </a:t>
            </a:r>
            <a:r>
              <a:rPr sz="2500" dirty="0">
                <a:latin typeface="Calibri"/>
                <a:cs typeface="Calibri"/>
              </a:rPr>
              <a:t>the end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heap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dirty="0">
                <a:latin typeface="Calibri"/>
                <a:cs typeface="Calibri"/>
              </a:rPr>
              <a:t>b</a:t>
            </a:r>
            <a:r>
              <a:rPr lang="en-IN" sz="2500" dirty="0">
                <a:latin typeface="Calibri"/>
                <a:cs typeface="Calibri"/>
              </a:rPr>
              <a:t> and returns 0 on success</a:t>
            </a:r>
            <a:endParaRPr sz="2500" dirty="0">
              <a:latin typeface="Calibri"/>
              <a:cs typeface="Calibri"/>
            </a:endParaRPr>
          </a:p>
          <a:p>
            <a:pPr marL="527050" lvl="1" indent="-17208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5" dirty="0">
                <a:latin typeface="Courier New"/>
                <a:cs typeface="Courier New"/>
              </a:rPr>
              <a:t>sbrk(n)</a:t>
            </a:r>
            <a:r>
              <a:rPr sz="2500" spc="-969" dirty="0">
                <a:latin typeface="Courier New"/>
                <a:cs typeface="Courier New"/>
              </a:rPr>
              <a:t> </a:t>
            </a:r>
            <a:r>
              <a:rPr sz="2500" spc="-10" dirty="0">
                <a:latin typeface="Calibri"/>
                <a:cs typeface="Calibri"/>
              </a:rPr>
              <a:t>extends </a:t>
            </a:r>
            <a:r>
              <a:rPr sz="2500" dirty="0">
                <a:latin typeface="Calibri"/>
                <a:cs typeface="Calibri"/>
              </a:rPr>
              <a:t>the end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heap </a:t>
            </a:r>
            <a:r>
              <a:rPr sz="2500" spc="-10" dirty="0">
                <a:latin typeface="Calibri"/>
                <a:cs typeface="Calibri"/>
              </a:rPr>
              <a:t>by </a:t>
            </a:r>
            <a:r>
              <a:rPr sz="2500" dirty="0">
                <a:latin typeface="Calibri"/>
                <a:cs typeface="Calibri"/>
              </a:rPr>
              <a:t>n </a:t>
            </a:r>
            <a:r>
              <a:rPr sz="2500" spc="-5" dirty="0">
                <a:latin typeface="Calibri"/>
                <a:cs typeface="Calibri"/>
              </a:rPr>
              <a:t>bytes</a:t>
            </a:r>
            <a:r>
              <a:rPr lang="en-IN" sz="2500" spc="-5" dirty="0">
                <a:latin typeface="Calibri"/>
                <a:cs typeface="Calibri"/>
              </a:rPr>
              <a:t> and returns the previous end of the heap.</a:t>
            </a:r>
            <a:endParaRPr sz="25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68538" y="75062"/>
            <a:ext cx="1508760" cy="1608455"/>
            <a:chOff x="7568538" y="75062"/>
            <a:chExt cx="1508760" cy="1608455"/>
          </a:xfrm>
        </p:grpSpPr>
        <p:sp>
          <p:nvSpPr>
            <p:cNvPr id="5" name="object 5"/>
            <p:cNvSpPr/>
            <p:nvPr/>
          </p:nvSpPr>
          <p:spPr>
            <a:xfrm>
              <a:off x="9071865" y="1662235"/>
              <a:ext cx="5438" cy="211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68538" y="75062"/>
              <a:ext cx="1508760" cy="1608455"/>
            </a:xfrm>
            <a:custGeom>
              <a:avLst/>
              <a:gdLst/>
              <a:ahLst/>
              <a:cxnLst/>
              <a:rect l="l" t="t" r="r" b="b"/>
              <a:pathLst>
                <a:path w="1508759" h="1608455">
                  <a:moveTo>
                    <a:pt x="1508766" y="0"/>
                  </a:moveTo>
                  <a:lnTo>
                    <a:pt x="0" y="0"/>
                  </a:lnTo>
                  <a:lnTo>
                    <a:pt x="0" y="1608355"/>
                  </a:lnTo>
                  <a:lnTo>
                    <a:pt x="1508766" y="1608355"/>
                  </a:lnTo>
                  <a:lnTo>
                    <a:pt x="15087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45654" y="206666"/>
              <a:ext cx="1388745" cy="1367155"/>
            </a:xfrm>
            <a:custGeom>
              <a:avLst/>
              <a:gdLst/>
              <a:ahLst/>
              <a:cxnLst/>
              <a:rect l="l" t="t" r="r" b="b"/>
              <a:pathLst>
                <a:path w="1388745" h="1367155">
                  <a:moveTo>
                    <a:pt x="1388567" y="0"/>
                  </a:moveTo>
                  <a:lnTo>
                    <a:pt x="0" y="0"/>
                  </a:lnTo>
                  <a:lnTo>
                    <a:pt x="0" y="331965"/>
                  </a:lnTo>
                  <a:lnTo>
                    <a:pt x="0" y="1366926"/>
                  </a:lnTo>
                  <a:lnTo>
                    <a:pt x="1388567" y="1366926"/>
                  </a:lnTo>
                  <a:lnTo>
                    <a:pt x="1388567" y="331965"/>
                  </a:lnTo>
                  <a:lnTo>
                    <a:pt x="1388567" y="0"/>
                  </a:lnTo>
                  <a:close/>
                </a:path>
              </a:pathLst>
            </a:custGeom>
            <a:solidFill>
              <a:srgbClr val="C6C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6096" y="187135"/>
              <a:ext cx="1388745" cy="351790"/>
            </a:xfrm>
            <a:custGeom>
              <a:avLst/>
              <a:gdLst/>
              <a:ahLst/>
              <a:cxnLst/>
              <a:rect l="l" t="t" r="r" b="b"/>
              <a:pathLst>
                <a:path w="1388745" h="351790">
                  <a:moveTo>
                    <a:pt x="1388568" y="0"/>
                  </a:moveTo>
                  <a:lnTo>
                    <a:pt x="0" y="0"/>
                  </a:lnTo>
                  <a:lnTo>
                    <a:pt x="0" y="351495"/>
                  </a:lnTo>
                  <a:lnTo>
                    <a:pt x="1388568" y="351495"/>
                  </a:lnTo>
                  <a:lnTo>
                    <a:pt x="1388568" y="0"/>
                  </a:lnTo>
                  <a:close/>
                </a:path>
              </a:pathLst>
            </a:custGeom>
            <a:solidFill>
              <a:srgbClr val="FF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6097" y="187134"/>
              <a:ext cx="1388745" cy="351790"/>
            </a:xfrm>
            <a:custGeom>
              <a:avLst/>
              <a:gdLst/>
              <a:ahLst/>
              <a:cxnLst/>
              <a:rect l="l" t="t" r="r" b="b"/>
              <a:pathLst>
                <a:path w="1388745" h="351790">
                  <a:moveTo>
                    <a:pt x="0" y="351495"/>
                  </a:moveTo>
                  <a:lnTo>
                    <a:pt x="1388568" y="351495"/>
                  </a:lnTo>
                  <a:lnTo>
                    <a:pt x="1388568" y="0"/>
                  </a:lnTo>
                  <a:lnTo>
                    <a:pt x="0" y="0"/>
                  </a:lnTo>
                  <a:lnTo>
                    <a:pt x="0" y="351495"/>
                  </a:lnTo>
                  <a:close/>
                </a:path>
              </a:pathLst>
            </a:custGeom>
            <a:ln w="6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6096" y="733908"/>
              <a:ext cx="1388745" cy="313055"/>
            </a:xfrm>
            <a:custGeom>
              <a:avLst/>
              <a:gdLst/>
              <a:ahLst/>
              <a:cxnLst/>
              <a:rect l="l" t="t" r="r" b="b"/>
              <a:pathLst>
                <a:path w="1388745" h="313055">
                  <a:moveTo>
                    <a:pt x="1388568" y="0"/>
                  </a:moveTo>
                  <a:lnTo>
                    <a:pt x="0" y="0"/>
                  </a:lnTo>
                  <a:lnTo>
                    <a:pt x="0" y="312439"/>
                  </a:lnTo>
                  <a:lnTo>
                    <a:pt x="1388568" y="312439"/>
                  </a:lnTo>
                  <a:lnTo>
                    <a:pt x="1388568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6097" y="733907"/>
              <a:ext cx="1388745" cy="313055"/>
            </a:xfrm>
            <a:custGeom>
              <a:avLst/>
              <a:gdLst/>
              <a:ahLst/>
              <a:cxnLst/>
              <a:rect l="l" t="t" r="r" b="b"/>
              <a:pathLst>
                <a:path w="1388745" h="313055">
                  <a:moveTo>
                    <a:pt x="0" y="312439"/>
                  </a:moveTo>
                  <a:lnTo>
                    <a:pt x="1388568" y="312439"/>
                  </a:lnTo>
                  <a:lnTo>
                    <a:pt x="1388568" y="0"/>
                  </a:lnTo>
                  <a:lnTo>
                    <a:pt x="0" y="0"/>
                  </a:lnTo>
                  <a:lnTo>
                    <a:pt x="0" y="312439"/>
                  </a:lnTo>
                  <a:close/>
                </a:path>
              </a:pathLst>
            </a:custGeom>
            <a:ln w="6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48084" y="326100"/>
            <a:ext cx="209550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Stack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28528" y="853346"/>
            <a:ext cx="200660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Heap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6098" y="1046347"/>
            <a:ext cx="1388745" cy="195580"/>
          </a:xfrm>
          <a:prstGeom prst="rect">
            <a:avLst/>
          </a:prstGeom>
          <a:solidFill>
            <a:srgbClr val="FFA1A1"/>
          </a:solidFill>
          <a:ln w="6509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270"/>
              </a:spcBef>
            </a:pPr>
            <a:r>
              <a:rPr sz="650" dirty="0">
                <a:latin typeface="Times New Roman"/>
                <a:cs typeface="Times New Roman"/>
              </a:rPr>
              <a:t>Static (initialized and</a:t>
            </a:r>
            <a:r>
              <a:rPr sz="650" spc="-15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bss)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6098" y="1241621"/>
            <a:ext cx="1388745" cy="313055"/>
          </a:xfrm>
          <a:prstGeom prst="rect">
            <a:avLst/>
          </a:prstGeom>
          <a:solidFill>
            <a:srgbClr val="FF7F7F"/>
          </a:solidFill>
          <a:ln w="6509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Times New Roman"/>
              <a:cs typeface="Times New Roman"/>
            </a:endParaRPr>
          </a:p>
          <a:p>
            <a:pPr marL="214629">
              <a:lnSpc>
                <a:spcPct val="100000"/>
              </a:lnSpc>
            </a:pPr>
            <a:r>
              <a:rPr sz="650" dirty="0">
                <a:latin typeface="Times New Roman"/>
                <a:cs typeface="Times New Roman"/>
              </a:rPr>
              <a:t>Code (a.k.a.</a:t>
            </a:r>
            <a:r>
              <a:rPr sz="650" spc="-1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text)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828875" y="323827"/>
            <a:ext cx="59055" cy="625475"/>
            <a:chOff x="8828875" y="323827"/>
            <a:chExt cx="59055" cy="625475"/>
          </a:xfrm>
        </p:grpSpPr>
        <p:sp>
          <p:nvSpPr>
            <p:cNvPr id="17" name="object 17"/>
            <p:cNvSpPr/>
            <p:nvPr/>
          </p:nvSpPr>
          <p:spPr>
            <a:xfrm>
              <a:off x="8854947" y="323827"/>
              <a:ext cx="6985" cy="236854"/>
            </a:xfrm>
            <a:custGeom>
              <a:avLst/>
              <a:gdLst/>
              <a:ahLst/>
              <a:cxnLst/>
              <a:rect l="l" t="t" r="r" b="b"/>
              <a:pathLst>
                <a:path w="6984" h="236854">
                  <a:moveTo>
                    <a:pt x="6519" y="0"/>
                  </a:moveTo>
                  <a:lnTo>
                    <a:pt x="0" y="0"/>
                  </a:lnTo>
                  <a:lnTo>
                    <a:pt x="0" y="220231"/>
                  </a:lnTo>
                  <a:lnTo>
                    <a:pt x="3259" y="236503"/>
                  </a:lnTo>
                  <a:lnTo>
                    <a:pt x="6518" y="220231"/>
                  </a:lnTo>
                  <a:lnTo>
                    <a:pt x="651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32133" y="430147"/>
              <a:ext cx="52705" cy="130810"/>
            </a:xfrm>
            <a:custGeom>
              <a:avLst/>
              <a:gdLst/>
              <a:ahLst/>
              <a:cxnLst/>
              <a:rect l="l" t="t" r="r" b="b"/>
              <a:pathLst>
                <a:path w="52704" h="130809">
                  <a:moveTo>
                    <a:pt x="52147" y="0"/>
                  </a:moveTo>
                  <a:lnTo>
                    <a:pt x="26073" y="26033"/>
                  </a:lnTo>
                  <a:lnTo>
                    <a:pt x="0" y="0"/>
                  </a:lnTo>
                  <a:lnTo>
                    <a:pt x="26073" y="130183"/>
                  </a:lnTo>
                  <a:lnTo>
                    <a:pt x="5214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32133" y="430147"/>
              <a:ext cx="52705" cy="130810"/>
            </a:xfrm>
            <a:custGeom>
              <a:avLst/>
              <a:gdLst/>
              <a:ahLst/>
              <a:cxnLst/>
              <a:rect l="l" t="t" r="r" b="b"/>
              <a:pathLst>
                <a:path w="52704" h="130809">
                  <a:moveTo>
                    <a:pt x="0" y="0"/>
                  </a:moveTo>
                  <a:lnTo>
                    <a:pt x="26073" y="130183"/>
                  </a:lnTo>
                  <a:lnTo>
                    <a:pt x="52147" y="0"/>
                  </a:lnTo>
                  <a:lnTo>
                    <a:pt x="26073" y="26033"/>
                  </a:lnTo>
                  <a:lnTo>
                    <a:pt x="0" y="0"/>
                  </a:lnTo>
                  <a:close/>
                </a:path>
              </a:pathLst>
            </a:custGeom>
            <a:ln w="651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54947" y="712208"/>
              <a:ext cx="6985" cy="236854"/>
            </a:xfrm>
            <a:custGeom>
              <a:avLst/>
              <a:gdLst/>
              <a:ahLst/>
              <a:cxnLst/>
              <a:rect l="l" t="t" r="r" b="b"/>
              <a:pathLst>
                <a:path w="6984" h="236855">
                  <a:moveTo>
                    <a:pt x="3259" y="0"/>
                  </a:moveTo>
                  <a:lnTo>
                    <a:pt x="0" y="16272"/>
                  </a:lnTo>
                  <a:lnTo>
                    <a:pt x="0" y="236503"/>
                  </a:lnTo>
                  <a:lnTo>
                    <a:pt x="6519" y="236503"/>
                  </a:lnTo>
                  <a:lnTo>
                    <a:pt x="6518" y="16272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32133" y="712208"/>
              <a:ext cx="52705" cy="130810"/>
            </a:xfrm>
            <a:custGeom>
              <a:avLst/>
              <a:gdLst/>
              <a:ahLst/>
              <a:cxnLst/>
              <a:rect l="l" t="t" r="r" b="b"/>
              <a:pathLst>
                <a:path w="52704" h="130809">
                  <a:moveTo>
                    <a:pt x="26073" y="0"/>
                  </a:moveTo>
                  <a:lnTo>
                    <a:pt x="0" y="130183"/>
                  </a:lnTo>
                  <a:lnTo>
                    <a:pt x="26073" y="104150"/>
                  </a:lnTo>
                  <a:lnTo>
                    <a:pt x="52147" y="130183"/>
                  </a:lnTo>
                  <a:lnTo>
                    <a:pt x="2607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32133" y="712208"/>
              <a:ext cx="52705" cy="130810"/>
            </a:xfrm>
            <a:custGeom>
              <a:avLst/>
              <a:gdLst/>
              <a:ahLst/>
              <a:cxnLst/>
              <a:rect l="l" t="t" r="r" b="b"/>
              <a:pathLst>
                <a:path w="52704" h="130809">
                  <a:moveTo>
                    <a:pt x="52147" y="130183"/>
                  </a:moveTo>
                  <a:lnTo>
                    <a:pt x="26073" y="0"/>
                  </a:lnTo>
                  <a:lnTo>
                    <a:pt x="0" y="130183"/>
                  </a:lnTo>
                  <a:lnTo>
                    <a:pt x="26073" y="104149"/>
                  </a:lnTo>
                  <a:lnTo>
                    <a:pt x="52147" y="130183"/>
                  </a:lnTo>
                  <a:close/>
                </a:path>
              </a:pathLst>
            </a:custGeom>
            <a:ln w="651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32885" y="1556644"/>
            <a:ext cx="45021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60" dirty="0">
                <a:latin typeface="Courier New"/>
                <a:cs typeface="Courier New"/>
              </a:rPr>
              <a:t>0x00000000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7632885" y="52875"/>
            <a:ext cx="45021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60" dirty="0">
                <a:latin typeface="Courier New"/>
                <a:cs typeface="Courier New"/>
              </a:rPr>
              <a:t>0xbfffffff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6098" y="538631"/>
            <a:ext cx="1388745" cy="195580"/>
          </a:xfrm>
          <a:prstGeom prst="rect">
            <a:avLst/>
          </a:prstGeom>
          <a:solidFill>
            <a:srgbClr val="FFD600"/>
          </a:solidFill>
          <a:ln w="6509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2384" algn="ctr">
              <a:lnSpc>
                <a:spcPct val="100000"/>
              </a:lnSpc>
              <a:spcBef>
                <a:spcPts val="270"/>
              </a:spcBef>
            </a:pPr>
            <a:r>
              <a:rPr sz="650" i="1" spc="-35" dirty="0">
                <a:solidFill>
                  <a:srgbClr val="0000FF"/>
                </a:solidFill>
                <a:latin typeface="Trebuchet MS"/>
                <a:cs typeface="Trebuchet MS"/>
              </a:rPr>
              <a:t>Free</a:t>
            </a:r>
            <a:r>
              <a:rPr sz="650" i="1" spc="1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650" i="1" spc="-30" dirty="0">
                <a:solidFill>
                  <a:srgbClr val="0000FF"/>
                </a:solidFill>
                <a:latin typeface="Trebuchet MS"/>
                <a:cs typeface="Trebuchet MS"/>
              </a:rPr>
              <a:t>space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227457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20" dirty="0">
                <a:solidFill>
                  <a:srgbClr val="000000"/>
                </a:solidFill>
                <a:latin typeface="Calibri Light"/>
                <a:cs typeface="Calibri Light"/>
              </a:rPr>
              <a:t>System</a:t>
            </a:r>
            <a:r>
              <a:rPr sz="3500" b="0" spc="-4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Calls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245" y="1777491"/>
            <a:ext cx="8134350" cy="3536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70C0"/>
                </a:solidFill>
                <a:latin typeface="Courier New"/>
                <a:cs typeface="Courier New"/>
              </a:rPr>
              <a:t>void* malloc(size_t</a:t>
            </a:r>
            <a:r>
              <a:rPr sz="2800" spc="-4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ourier New"/>
                <a:cs typeface="Courier New"/>
              </a:rPr>
              <a:t>size);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00" dirty="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5" dirty="0">
                <a:latin typeface="Calibri"/>
                <a:cs typeface="Calibri"/>
              </a:rPr>
              <a:t>Allocate </a:t>
            </a:r>
            <a:r>
              <a:rPr sz="2800" spc="-20" dirty="0">
                <a:latin typeface="Calibri"/>
                <a:cs typeface="Calibri"/>
              </a:rPr>
              <a:t>size </a:t>
            </a:r>
            <a:r>
              <a:rPr sz="2800" spc="-10" dirty="0">
                <a:latin typeface="Calibri"/>
                <a:cs typeface="Calibri"/>
              </a:rPr>
              <a:t>bytes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uninitialized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storage</a:t>
            </a:r>
            <a:endParaRPr sz="2800" dirty="0">
              <a:latin typeface="Calibri"/>
              <a:cs typeface="Calibri"/>
            </a:endParaRPr>
          </a:p>
          <a:p>
            <a:pPr marL="527050" lvl="1" indent="-17208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527050" algn="l"/>
              </a:tabLst>
            </a:pPr>
            <a:r>
              <a:rPr sz="2500" dirty="0">
                <a:latin typeface="Calibri"/>
                <a:cs typeface="Calibri"/>
              </a:rPr>
              <a:t>Call</a:t>
            </a:r>
            <a:r>
              <a:rPr lang="en-IN" sz="2500" dirty="0">
                <a:latin typeface="Calibri"/>
                <a:cs typeface="Calibri"/>
              </a:rPr>
              <a:t>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sbrk()</a:t>
            </a:r>
            <a:r>
              <a:rPr sz="2500" spc="-925" dirty="0">
                <a:latin typeface="Courier New"/>
                <a:cs typeface="Courier New"/>
              </a:rPr>
              <a:t> </a:t>
            </a:r>
            <a:r>
              <a:rPr sz="2500" spc="-15" dirty="0">
                <a:latin typeface="Calibri"/>
                <a:cs typeface="Calibri"/>
              </a:rPr>
              <a:t>to get </a:t>
            </a:r>
            <a:r>
              <a:rPr sz="2500" dirty="0">
                <a:latin typeface="Calibri"/>
                <a:cs typeface="Calibri"/>
              </a:rPr>
              <a:t>the memory </a:t>
            </a:r>
            <a:r>
              <a:rPr sz="2500" spc="-15" dirty="0">
                <a:latin typeface="Calibri"/>
                <a:cs typeface="Calibri"/>
              </a:rPr>
              <a:t>to allocate </a:t>
            </a:r>
            <a:r>
              <a:rPr sz="2500" dirty="0">
                <a:latin typeface="Calibri"/>
                <a:cs typeface="Calibri"/>
              </a:rPr>
              <a:t>in the </a:t>
            </a:r>
            <a:r>
              <a:rPr sz="2500" spc="-5" dirty="0">
                <a:latin typeface="Calibri"/>
                <a:cs typeface="Calibri"/>
              </a:rPr>
              <a:t>heap</a:t>
            </a:r>
            <a:endParaRPr sz="2500" dirty="0">
              <a:latin typeface="Calibri"/>
              <a:cs typeface="Calibri"/>
            </a:endParaRPr>
          </a:p>
          <a:p>
            <a:pPr marL="184150" indent="-171450">
              <a:lnSpc>
                <a:spcPts val="3180"/>
              </a:lnSpc>
              <a:spcBef>
                <a:spcPts val="49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0" dirty="0">
                <a:latin typeface="Calibri"/>
                <a:cs typeface="Calibri"/>
              </a:rPr>
              <a:t>More </a:t>
            </a:r>
            <a:r>
              <a:rPr sz="2800" spc="-15" dirty="0">
                <a:latin typeface="Calibri"/>
                <a:cs typeface="Calibri"/>
              </a:rPr>
              <a:t>efficient </a:t>
            </a:r>
            <a:r>
              <a:rPr sz="2800" spc="-5" dirty="0">
                <a:latin typeface="Calibri"/>
                <a:cs typeface="Calibri"/>
              </a:rPr>
              <a:t>than </a:t>
            </a:r>
            <a:r>
              <a:rPr sz="2800" spc="-10" dirty="0">
                <a:latin typeface="Calibri"/>
                <a:cs typeface="Calibri"/>
              </a:rPr>
              <a:t>allocating </a:t>
            </a:r>
            <a:r>
              <a:rPr sz="2800" spc="-5" dirty="0">
                <a:latin typeface="Calibri"/>
                <a:cs typeface="Calibri"/>
              </a:rPr>
              <a:t>memory using </a:t>
            </a:r>
            <a:r>
              <a:rPr sz="2800" spc="-10" dirty="0">
                <a:latin typeface="Courier New"/>
                <a:cs typeface="Courier New"/>
              </a:rPr>
              <a:t>brk()</a:t>
            </a:r>
            <a:r>
              <a:rPr sz="2800" spc="-1019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endParaRPr sz="2800" dirty="0">
              <a:latin typeface="Calibri"/>
              <a:cs typeface="Calibri"/>
            </a:endParaRPr>
          </a:p>
          <a:p>
            <a:pPr marL="184150">
              <a:lnSpc>
                <a:spcPts val="3180"/>
              </a:lnSpc>
            </a:pPr>
            <a:r>
              <a:rPr sz="2800" spc="-10" dirty="0">
                <a:latin typeface="Courier New"/>
                <a:cs typeface="Courier New"/>
              </a:rPr>
              <a:t>sbrk()</a:t>
            </a:r>
            <a:endParaRPr sz="2800" dirty="0">
              <a:latin typeface="Courier New"/>
              <a:cs typeface="Courier New"/>
            </a:endParaRPr>
          </a:p>
          <a:p>
            <a:pPr marL="527050" lvl="1" indent="-172085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7050" algn="l"/>
              </a:tabLst>
            </a:pPr>
            <a:r>
              <a:rPr lang="en-IN" sz="2500" spc="-5" dirty="0">
                <a:latin typeface="Calibri"/>
                <a:cs typeface="Calibri"/>
              </a:rPr>
              <a:t>It does</a:t>
            </a:r>
            <a:r>
              <a:rPr sz="2500" spc="-15" dirty="0">
                <a:latin typeface="Calibri"/>
                <a:cs typeface="Calibri"/>
              </a:rPr>
              <a:t> buffering</a:t>
            </a:r>
            <a:endParaRPr sz="2500" dirty="0">
              <a:latin typeface="Calibri"/>
              <a:cs typeface="Calibri"/>
            </a:endParaRPr>
          </a:p>
          <a:p>
            <a:pPr marL="527050" lvl="1" indent="-1720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lang="en-IN" sz="2500" spc="-40" dirty="0">
                <a:latin typeface="Calibri"/>
                <a:cs typeface="Calibri"/>
              </a:rPr>
              <a:t>Internally calls </a:t>
            </a:r>
            <a:r>
              <a:rPr lang="en-IN" sz="2500" spc="-40" dirty="0" err="1">
                <a:latin typeface="Calibri"/>
                <a:cs typeface="Calibri"/>
              </a:rPr>
              <a:t>sbrk</a:t>
            </a:r>
            <a:r>
              <a:rPr lang="en-IN" sz="2500" spc="-40" dirty="0">
                <a:latin typeface="Calibri"/>
                <a:cs typeface="Calibri"/>
              </a:rPr>
              <a:t>() / </a:t>
            </a:r>
            <a:r>
              <a:rPr lang="en-IN" sz="2500" spc="-40" dirty="0" err="1">
                <a:latin typeface="Calibri"/>
                <a:cs typeface="Calibri"/>
              </a:rPr>
              <a:t>mmap</a:t>
            </a:r>
            <a:r>
              <a:rPr lang="en-IN" sz="2500" spc="-40" dirty="0">
                <a:latin typeface="Calibri"/>
                <a:cs typeface="Calibri"/>
              </a:rPr>
              <a:t>() (we’ll see </a:t>
            </a:r>
            <a:r>
              <a:rPr lang="en-IN" sz="2500" spc="-40" dirty="0" err="1">
                <a:latin typeface="Calibri"/>
                <a:cs typeface="Calibri"/>
              </a:rPr>
              <a:t>mmap</a:t>
            </a:r>
            <a:r>
              <a:rPr lang="en-IN" sz="2500" spc="-40" dirty="0">
                <a:latin typeface="Calibri"/>
                <a:cs typeface="Calibri"/>
              </a:rPr>
              <a:t> soon)</a:t>
            </a:r>
            <a:endParaRPr sz="25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68538" y="75062"/>
            <a:ext cx="1508760" cy="1608455"/>
            <a:chOff x="7568538" y="75062"/>
            <a:chExt cx="1508760" cy="1608455"/>
          </a:xfrm>
        </p:grpSpPr>
        <p:sp>
          <p:nvSpPr>
            <p:cNvPr id="5" name="object 5"/>
            <p:cNvSpPr/>
            <p:nvPr/>
          </p:nvSpPr>
          <p:spPr>
            <a:xfrm>
              <a:off x="9071865" y="1662235"/>
              <a:ext cx="5438" cy="211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68538" y="75062"/>
              <a:ext cx="1508760" cy="1608455"/>
            </a:xfrm>
            <a:custGeom>
              <a:avLst/>
              <a:gdLst/>
              <a:ahLst/>
              <a:cxnLst/>
              <a:rect l="l" t="t" r="r" b="b"/>
              <a:pathLst>
                <a:path w="1508759" h="1608455">
                  <a:moveTo>
                    <a:pt x="1508766" y="0"/>
                  </a:moveTo>
                  <a:lnTo>
                    <a:pt x="0" y="0"/>
                  </a:lnTo>
                  <a:lnTo>
                    <a:pt x="0" y="1608355"/>
                  </a:lnTo>
                  <a:lnTo>
                    <a:pt x="1508766" y="1608355"/>
                  </a:lnTo>
                  <a:lnTo>
                    <a:pt x="15087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45654" y="206666"/>
              <a:ext cx="1388745" cy="1367155"/>
            </a:xfrm>
            <a:custGeom>
              <a:avLst/>
              <a:gdLst/>
              <a:ahLst/>
              <a:cxnLst/>
              <a:rect l="l" t="t" r="r" b="b"/>
              <a:pathLst>
                <a:path w="1388745" h="1367155">
                  <a:moveTo>
                    <a:pt x="1388567" y="0"/>
                  </a:moveTo>
                  <a:lnTo>
                    <a:pt x="0" y="0"/>
                  </a:lnTo>
                  <a:lnTo>
                    <a:pt x="0" y="331965"/>
                  </a:lnTo>
                  <a:lnTo>
                    <a:pt x="0" y="1366926"/>
                  </a:lnTo>
                  <a:lnTo>
                    <a:pt x="1388567" y="1366926"/>
                  </a:lnTo>
                  <a:lnTo>
                    <a:pt x="1388567" y="331965"/>
                  </a:lnTo>
                  <a:lnTo>
                    <a:pt x="1388567" y="0"/>
                  </a:lnTo>
                  <a:close/>
                </a:path>
              </a:pathLst>
            </a:custGeom>
            <a:solidFill>
              <a:srgbClr val="C6C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6096" y="187135"/>
              <a:ext cx="1388745" cy="351790"/>
            </a:xfrm>
            <a:custGeom>
              <a:avLst/>
              <a:gdLst/>
              <a:ahLst/>
              <a:cxnLst/>
              <a:rect l="l" t="t" r="r" b="b"/>
              <a:pathLst>
                <a:path w="1388745" h="351790">
                  <a:moveTo>
                    <a:pt x="1388568" y="0"/>
                  </a:moveTo>
                  <a:lnTo>
                    <a:pt x="0" y="0"/>
                  </a:lnTo>
                  <a:lnTo>
                    <a:pt x="0" y="351495"/>
                  </a:lnTo>
                  <a:lnTo>
                    <a:pt x="1388568" y="351495"/>
                  </a:lnTo>
                  <a:lnTo>
                    <a:pt x="1388568" y="0"/>
                  </a:lnTo>
                  <a:close/>
                </a:path>
              </a:pathLst>
            </a:custGeom>
            <a:solidFill>
              <a:srgbClr val="FF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6097" y="187134"/>
              <a:ext cx="1388745" cy="351790"/>
            </a:xfrm>
            <a:custGeom>
              <a:avLst/>
              <a:gdLst/>
              <a:ahLst/>
              <a:cxnLst/>
              <a:rect l="l" t="t" r="r" b="b"/>
              <a:pathLst>
                <a:path w="1388745" h="351790">
                  <a:moveTo>
                    <a:pt x="0" y="351495"/>
                  </a:moveTo>
                  <a:lnTo>
                    <a:pt x="1388568" y="351495"/>
                  </a:lnTo>
                  <a:lnTo>
                    <a:pt x="1388568" y="0"/>
                  </a:lnTo>
                  <a:lnTo>
                    <a:pt x="0" y="0"/>
                  </a:lnTo>
                  <a:lnTo>
                    <a:pt x="0" y="351495"/>
                  </a:lnTo>
                  <a:close/>
                </a:path>
              </a:pathLst>
            </a:custGeom>
            <a:ln w="6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6096" y="733908"/>
              <a:ext cx="1388745" cy="313055"/>
            </a:xfrm>
            <a:custGeom>
              <a:avLst/>
              <a:gdLst/>
              <a:ahLst/>
              <a:cxnLst/>
              <a:rect l="l" t="t" r="r" b="b"/>
              <a:pathLst>
                <a:path w="1388745" h="313055">
                  <a:moveTo>
                    <a:pt x="1388568" y="0"/>
                  </a:moveTo>
                  <a:lnTo>
                    <a:pt x="0" y="0"/>
                  </a:lnTo>
                  <a:lnTo>
                    <a:pt x="0" y="312439"/>
                  </a:lnTo>
                  <a:lnTo>
                    <a:pt x="1388568" y="312439"/>
                  </a:lnTo>
                  <a:lnTo>
                    <a:pt x="1388568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6097" y="733907"/>
              <a:ext cx="1388745" cy="313055"/>
            </a:xfrm>
            <a:custGeom>
              <a:avLst/>
              <a:gdLst/>
              <a:ahLst/>
              <a:cxnLst/>
              <a:rect l="l" t="t" r="r" b="b"/>
              <a:pathLst>
                <a:path w="1388745" h="313055">
                  <a:moveTo>
                    <a:pt x="0" y="312439"/>
                  </a:moveTo>
                  <a:lnTo>
                    <a:pt x="1388568" y="312439"/>
                  </a:lnTo>
                  <a:lnTo>
                    <a:pt x="1388568" y="0"/>
                  </a:lnTo>
                  <a:lnTo>
                    <a:pt x="0" y="0"/>
                  </a:lnTo>
                  <a:lnTo>
                    <a:pt x="0" y="312439"/>
                  </a:lnTo>
                  <a:close/>
                </a:path>
              </a:pathLst>
            </a:custGeom>
            <a:ln w="6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48084" y="326100"/>
            <a:ext cx="209550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Stack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28528" y="853346"/>
            <a:ext cx="200660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Heap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6098" y="1046347"/>
            <a:ext cx="1388745" cy="195580"/>
          </a:xfrm>
          <a:prstGeom prst="rect">
            <a:avLst/>
          </a:prstGeom>
          <a:solidFill>
            <a:srgbClr val="FFA1A1"/>
          </a:solidFill>
          <a:ln w="6509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270"/>
              </a:spcBef>
            </a:pPr>
            <a:r>
              <a:rPr sz="650" dirty="0">
                <a:latin typeface="Times New Roman"/>
                <a:cs typeface="Times New Roman"/>
              </a:rPr>
              <a:t>Static (initialized and</a:t>
            </a:r>
            <a:r>
              <a:rPr sz="650" spc="-15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bss)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6098" y="1241621"/>
            <a:ext cx="1388745" cy="313055"/>
          </a:xfrm>
          <a:prstGeom prst="rect">
            <a:avLst/>
          </a:prstGeom>
          <a:solidFill>
            <a:srgbClr val="FF7F7F"/>
          </a:solidFill>
          <a:ln w="6509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Times New Roman"/>
              <a:cs typeface="Times New Roman"/>
            </a:endParaRPr>
          </a:p>
          <a:p>
            <a:pPr marL="214629">
              <a:lnSpc>
                <a:spcPct val="100000"/>
              </a:lnSpc>
            </a:pPr>
            <a:r>
              <a:rPr sz="650" dirty="0">
                <a:latin typeface="Times New Roman"/>
                <a:cs typeface="Times New Roman"/>
              </a:rPr>
              <a:t>Code (a.k.a.</a:t>
            </a:r>
            <a:r>
              <a:rPr sz="650" spc="-1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text)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828875" y="323827"/>
            <a:ext cx="59055" cy="625475"/>
            <a:chOff x="8828875" y="323827"/>
            <a:chExt cx="59055" cy="625475"/>
          </a:xfrm>
        </p:grpSpPr>
        <p:sp>
          <p:nvSpPr>
            <p:cNvPr id="17" name="object 17"/>
            <p:cNvSpPr/>
            <p:nvPr/>
          </p:nvSpPr>
          <p:spPr>
            <a:xfrm>
              <a:off x="8854947" y="323827"/>
              <a:ext cx="6985" cy="236854"/>
            </a:xfrm>
            <a:custGeom>
              <a:avLst/>
              <a:gdLst/>
              <a:ahLst/>
              <a:cxnLst/>
              <a:rect l="l" t="t" r="r" b="b"/>
              <a:pathLst>
                <a:path w="6984" h="236854">
                  <a:moveTo>
                    <a:pt x="6519" y="0"/>
                  </a:moveTo>
                  <a:lnTo>
                    <a:pt x="0" y="0"/>
                  </a:lnTo>
                  <a:lnTo>
                    <a:pt x="0" y="220231"/>
                  </a:lnTo>
                  <a:lnTo>
                    <a:pt x="3259" y="236503"/>
                  </a:lnTo>
                  <a:lnTo>
                    <a:pt x="6518" y="220231"/>
                  </a:lnTo>
                  <a:lnTo>
                    <a:pt x="651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32133" y="430147"/>
              <a:ext cx="52705" cy="130810"/>
            </a:xfrm>
            <a:custGeom>
              <a:avLst/>
              <a:gdLst/>
              <a:ahLst/>
              <a:cxnLst/>
              <a:rect l="l" t="t" r="r" b="b"/>
              <a:pathLst>
                <a:path w="52704" h="130809">
                  <a:moveTo>
                    <a:pt x="52147" y="0"/>
                  </a:moveTo>
                  <a:lnTo>
                    <a:pt x="26073" y="26033"/>
                  </a:lnTo>
                  <a:lnTo>
                    <a:pt x="0" y="0"/>
                  </a:lnTo>
                  <a:lnTo>
                    <a:pt x="26073" y="130183"/>
                  </a:lnTo>
                  <a:lnTo>
                    <a:pt x="5214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32133" y="430147"/>
              <a:ext cx="52705" cy="130810"/>
            </a:xfrm>
            <a:custGeom>
              <a:avLst/>
              <a:gdLst/>
              <a:ahLst/>
              <a:cxnLst/>
              <a:rect l="l" t="t" r="r" b="b"/>
              <a:pathLst>
                <a:path w="52704" h="130809">
                  <a:moveTo>
                    <a:pt x="0" y="0"/>
                  </a:moveTo>
                  <a:lnTo>
                    <a:pt x="26073" y="130183"/>
                  </a:lnTo>
                  <a:lnTo>
                    <a:pt x="52147" y="0"/>
                  </a:lnTo>
                  <a:lnTo>
                    <a:pt x="26073" y="26033"/>
                  </a:lnTo>
                  <a:lnTo>
                    <a:pt x="0" y="0"/>
                  </a:lnTo>
                  <a:close/>
                </a:path>
              </a:pathLst>
            </a:custGeom>
            <a:ln w="651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54947" y="712208"/>
              <a:ext cx="6985" cy="236854"/>
            </a:xfrm>
            <a:custGeom>
              <a:avLst/>
              <a:gdLst/>
              <a:ahLst/>
              <a:cxnLst/>
              <a:rect l="l" t="t" r="r" b="b"/>
              <a:pathLst>
                <a:path w="6984" h="236855">
                  <a:moveTo>
                    <a:pt x="3259" y="0"/>
                  </a:moveTo>
                  <a:lnTo>
                    <a:pt x="0" y="16272"/>
                  </a:lnTo>
                  <a:lnTo>
                    <a:pt x="0" y="236503"/>
                  </a:lnTo>
                  <a:lnTo>
                    <a:pt x="6519" y="236503"/>
                  </a:lnTo>
                  <a:lnTo>
                    <a:pt x="6518" y="16272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32133" y="712208"/>
              <a:ext cx="52705" cy="130810"/>
            </a:xfrm>
            <a:custGeom>
              <a:avLst/>
              <a:gdLst/>
              <a:ahLst/>
              <a:cxnLst/>
              <a:rect l="l" t="t" r="r" b="b"/>
              <a:pathLst>
                <a:path w="52704" h="130809">
                  <a:moveTo>
                    <a:pt x="26073" y="0"/>
                  </a:moveTo>
                  <a:lnTo>
                    <a:pt x="0" y="130183"/>
                  </a:lnTo>
                  <a:lnTo>
                    <a:pt x="26073" y="104150"/>
                  </a:lnTo>
                  <a:lnTo>
                    <a:pt x="52147" y="130183"/>
                  </a:lnTo>
                  <a:lnTo>
                    <a:pt x="2607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32133" y="712208"/>
              <a:ext cx="52705" cy="130810"/>
            </a:xfrm>
            <a:custGeom>
              <a:avLst/>
              <a:gdLst/>
              <a:ahLst/>
              <a:cxnLst/>
              <a:rect l="l" t="t" r="r" b="b"/>
              <a:pathLst>
                <a:path w="52704" h="130809">
                  <a:moveTo>
                    <a:pt x="52147" y="130183"/>
                  </a:moveTo>
                  <a:lnTo>
                    <a:pt x="26073" y="0"/>
                  </a:lnTo>
                  <a:lnTo>
                    <a:pt x="0" y="130183"/>
                  </a:lnTo>
                  <a:lnTo>
                    <a:pt x="26073" y="104149"/>
                  </a:lnTo>
                  <a:lnTo>
                    <a:pt x="52147" y="130183"/>
                  </a:lnTo>
                  <a:close/>
                </a:path>
              </a:pathLst>
            </a:custGeom>
            <a:ln w="651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32885" y="1556644"/>
            <a:ext cx="45021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60" dirty="0">
                <a:latin typeface="Courier New"/>
                <a:cs typeface="Courier New"/>
              </a:rPr>
              <a:t>0x00000000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7632885" y="52875"/>
            <a:ext cx="45021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60" dirty="0">
                <a:latin typeface="Courier New"/>
                <a:cs typeface="Courier New"/>
              </a:rPr>
              <a:t>0xbfffffff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6098" y="538631"/>
            <a:ext cx="1388745" cy="195580"/>
          </a:xfrm>
          <a:prstGeom prst="rect">
            <a:avLst/>
          </a:prstGeom>
          <a:solidFill>
            <a:srgbClr val="FFD600"/>
          </a:solidFill>
          <a:ln w="6509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2384" algn="ctr">
              <a:lnSpc>
                <a:spcPct val="100000"/>
              </a:lnSpc>
              <a:spcBef>
                <a:spcPts val="270"/>
              </a:spcBef>
            </a:pPr>
            <a:r>
              <a:rPr sz="650" i="1" spc="-35" dirty="0">
                <a:solidFill>
                  <a:srgbClr val="0000FF"/>
                </a:solidFill>
                <a:latin typeface="Trebuchet MS"/>
                <a:cs typeface="Trebuchet MS"/>
              </a:rPr>
              <a:t>Free</a:t>
            </a:r>
            <a:r>
              <a:rPr sz="650" i="1" spc="1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650" i="1" spc="-30" dirty="0">
                <a:solidFill>
                  <a:srgbClr val="0000FF"/>
                </a:solidFill>
                <a:latin typeface="Trebuchet MS"/>
                <a:cs typeface="Trebuchet MS"/>
              </a:rPr>
              <a:t>space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291973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Virtual</a:t>
            </a:r>
            <a:r>
              <a:rPr sz="35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55" dirty="0">
                <a:solidFill>
                  <a:srgbClr val="000000"/>
                </a:solidFill>
                <a:latin typeface="Calibri Light"/>
                <a:cs typeface="Calibri Light"/>
              </a:rPr>
              <a:t>Memory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1245" y="1241044"/>
            <a:ext cx="7578725" cy="46634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0" dirty="0">
                <a:latin typeface="Courier New"/>
                <a:cs typeface="Courier New"/>
              </a:rPr>
              <a:t>getpagesize()</a:t>
            </a:r>
            <a:endParaRPr sz="28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0" dirty="0">
                <a:latin typeface="Courier New"/>
                <a:cs typeface="Courier New"/>
              </a:rPr>
              <a:t>getrlimit()</a:t>
            </a:r>
            <a:r>
              <a:rPr sz="2800" spc="-105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ourier New"/>
                <a:cs typeface="Courier New"/>
              </a:rPr>
              <a:t>setrlimit()</a:t>
            </a:r>
            <a:endParaRPr sz="2800">
              <a:latin typeface="Courier New"/>
              <a:cs typeface="Courier New"/>
            </a:endParaRPr>
          </a:p>
          <a:p>
            <a:pPr marL="527050" lvl="1" indent="-17208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10" dirty="0">
                <a:latin typeface="Calibri"/>
                <a:cs typeface="Calibri"/>
              </a:rPr>
              <a:t>Process </a:t>
            </a:r>
            <a:r>
              <a:rPr sz="2500" spc="-5" dirty="0">
                <a:latin typeface="Calibri"/>
                <a:cs typeface="Calibri"/>
              </a:rPr>
              <a:t>virtual </a:t>
            </a:r>
            <a:r>
              <a:rPr sz="2500" dirty="0">
                <a:latin typeface="Calibri"/>
                <a:cs typeface="Calibri"/>
              </a:rPr>
              <a:t>memory </a:t>
            </a:r>
            <a:r>
              <a:rPr sz="2500" spc="-20" dirty="0">
                <a:latin typeface="Calibri"/>
                <a:cs typeface="Calibri"/>
              </a:rPr>
              <a:t>size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limit</a:t>
            </a:r>
            <a:endParaRPr sz="2500">
              <a:latin typeface="Calibri"/>
              <a:cs typeface="Calibri"/>
            </a:endParaRPr>
          </a:p>
          <a:p>
            <a:pPr marL="527050" lvl="1" indent="-17208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10" dirty="0">
                <a:latin typeface="Calibri"/>
                <a:cs typeface="Calibri"/>
              </a:rPr>
              <a:t>Max </a:t>
            </a:r>
            <a:r>
              <a:rPr sz="2500" spc="-5" dirty="0">
                <a:latin typeface="Calibri"/>
                <a:cs typeface="Calibri"/>
              </a:rPr>
              <a:t>CPU </a:t>
            </a:r>
            <a:r>
              <a:rPr sz="2500" dirty="0">
                <a:latin typeface="Calibri"/>
                <a:cs typeface="Calibri"/>
              </a:rPr>
              <a:t>time</a:t>
            </a:r>
            <a:endParaRPr sz="2500">
              <a:latin typeface="Calibri"/>
              <a:cs typeface="Calibri"/>
            </a:endParaRPr>
          </a:p>
          <a:p>
            <a:pPr marL="527050" lvl="1" indent="-1720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10" dirty="0">
                <a:latin typeface="Calibri"/>
                <a:cs typeface="Calibri"/>
              </a:rPr>
              <a:t>Max </a:t>
            </a:r>
            <a:r>
              <a:rPr sz="2500" spc="-20" dirty="0">
                <a:latin typeface="Calibri"/>
                <a:cs typeface="Calibri"/>
              </a:rPr>
              <a:t>data </a:t>
            </a:r>
            <a:r>
              <a:rPr sz="2500" spc="-5" dirty="0">
                <a:latin typeface="Calibri"/>
                <a:cs typeface="Calibri"/>
              </a:rPr>
              <a:t>segment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size</a:t>
            </a:r>
            <a:endParaRPr sz="2500">
              <a:latin typeface="Calibri"/>
              <a:cs typeface="Calibri"/>
            </a:endParaRPr>
          </a:p>
          <a:p>
            <a:pPr marL="527050" lvl="1" indent="-1720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sz="2500" dirty="0">
                <a:latin typeface="Calibri"/>
                <a:cs typeface="Calibri"/>
              </a:rPr>
              <a:t>…</a:t>
            </a:r>
            <a:endParaRPr sz="25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0" dirty="0">
                <a:latin typeface="Courier New"/>
                <a:cs typeface="Courier New"/>
              </a:rPr>
              <a:t>pmap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pid/pids</a:t>
            </a:r>
            <a:endParaRPr sz="2800">
              <a:latin typeface="Courier New"/>
              <a:cs typeface="Courier New"/>
            </a:endParaRPr>
          </a:p>
          <a:p>
            <a:pPr marL="527050" lvl="1" indent="-17208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10" dirty="0">
                <a:latin typeface="Calibri"/>
                <a:cs typeface="Calibri"/>
              </a:rPr>
              <a:t>report </a:t>
            </a:r>
            <a:r>
              <a:rPr sz="2500" dirty="0">
                <a:latin typeface="Calibri"/>
                <a:cs typeface="Calibri"/>
              </a:rPr>
              <a:t>memory map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dirty="0">
                <a:latin typeface="Calibri"/>
                <a:cs typeface="Calibri"/>
              </a:rPr>
              <a:t>a </a:t>
            </a:r>
            <a:r>
              <a:rPr sz="2500" spc="-10" dirty="0">
                <a:latin typeface="Calibri"/>
                <a:cs typeface="Calibri"/>
              </a:rPr>
              <a:t>process </a:t>
            </a:r>
            <a:r>
              <a:rPr sz="2500" spc="-5" dirty="0">
                <a:latin typeface="Calibri"/>
                <a:cs typeface="Calibri"/>
              </a:rPr>
              <a:t>or</a:t>
            </a:r>
            <a:r>
              <a:rPr sz="2500" spc="-10" dirty="0">
                <a:latin typeface="Calibri"/>
                <a:cs typeface="Calibri"/>
              </a:rPr>
              <a:t> processes</a:t>
            </a:r>
            <a:endParaRPr sz="25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0" dirty="0">
                <a:latin typeface="Courier New"/>
                <a:cs typeface="Courier New"/>
              </a:rPr>
              <a:t>getconf</a:t>
            </a:r>
            <a:endParaRPr sz="2800">
              <a:latin typeface="Courier New"/>
              <a:cs typeface="Courier New"/>
            </a:endParaRPr>
          </a:p>
          <a:p>
            <a:pPr marL="526415" marR="5080" lvl="1" indent="-171450">
              <a:lnSpc>
                <a:spcPts val="2690"/>
              </a:lnSpc>
              <a:spcBef>
                <a:spcPts val="480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15" dirty="0">
                <a:latin typeface="Calibri"/>
                <a:cs typeface="Calibri"/>
              </a:rPr>
              <a:t>get configuration </a:t>
            </a:r>
            <a:r>
              <a:rPr sz="2500" spc="-10" dirty="0">
                <a:latin typeface="Calibri"/>
                <a:cs typeface="Calibri"/>
              </a:rPr>
              <a:t>values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15" dirty="0">
                <a:latin typeface="Calibri"/>
                <a:cs typeface="Calibri"/>
              </a:rPr>
              <a:t>standards </a:t>
            </a:r>
            <a:r>
              <a:rPr sz="2500" spc="-5" dirty="0">
                <a:latin typeface="Calibri"/>
                <a:cs typeface="Calibri"/>
              </a:rPr>
              <a:t>set </a:t>
            </a:r>
            <a:r>
              <a:rPr sz="2500" dirty="0">
                <a:latin typeface="Calibri"/>
                <a:cs typeface="Calibri"/>
              </a:rPr>
              <a:t>in the </a:t>
            </a:r>
            <a:r>
              <a:rPr sz="2500" spc="-10" dirty="0">
                <a:latin typeface="Calibri"/>
                <a:cs typeface="Calibri"/>
              </a:rPr>
              <a:t>current  </a:t>
            </a:r>
            <a:r>
              <a:rPr sz="2500" spc="-15" dirty="0">
                <a:latin typeface="Calibri"/>
                <a:cs typeface="Calibri"/>
              </a:rPr>
              <a:t>operating environment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227457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20" dirty="0">
                <a:solidFill>
                  <a:srgbClr val="000000"/>
                </a:solidFill>
                <a:latin typeface="Calibri Light"/>
                <a:cs typeface="Calibri Light"/>
              </a:rPr>
              <a:t>System</a:t>
            </a:r>
            <a:r>
              <a:rPr sz="3500" b="0" spc="-4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Calls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245" y="1777491"/>
            <a:ext cx="7943215" cy="25736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71145" marR="5080" indent="-1270" algn="ctr">
              <a:lnSpc>
                <a:spcPts val="3000"/>
              </a:lnSpc>
              <a:spcBef>
                <a:spcPts val="500"/>
              </a:spcBef>
            </a:pPr>
            <a:r>
              <a:rPr sz="2800" spc="-10" dirty="0">
                <a:solidFill>
                  <a:srgbClr val="0070C0"/>
                </a:solidFill>
                <a:latin typeface="Courier New"/>
                <a:cs typeface="Courier New"/>
              </a:rPr>
              <a:t>void </a:t>
            </a:r>
            <a:r>
              <a:rPr sz="2800" dirty="0">
                <a:solidFill>
                  <a:srgbClr val="0070C0"/>
                </a:solidFill>
                <a:latin typeface="Courier New"/>
                <a:cs typeface="Courier New"/>
              </a:rPr>
              <a:t>* </a:t>
            </a:r>
            <a:r>
              <a:rPr sz="2800" spc="-10" dirty="0">
                <a:solidFill>
                  <a:srgbClr val="0070C0"/>
                </a:solidFill>
                <a:latin typeface="Courier New"/>
                <a:cs typeface="Courier New"/>
              </a:rPr>
              <a:t>mmap(void *start, size_t  length, int prot, int flags, int fd,  off_t</a:t>
            </a:r>
            <a:r>
              <a:rPr sz="2800" spc="-2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ourier New"/>
                <a:cs typeface="Courier New"/>
              </a:rPr>
              <a:t>offset)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150">
              <a:latin typeface="Courier New"/>
              <a:cs typeface="Courier New"/>
            </a:endParaRPr>
          </a:p>
          <a:p>
            <a:pPr marL="184150" marR="113030" indent="-171450">
              <a:lnSpc>
                <a:spcPts val="3000"/>
              </a:lnSpc>
              <a:buFont typeface="Arial"/>
              <a:buChar char="•"/>
              <a:tabLst>
                <a:tab pos="184150" algn="l"/>
              </a:tabLst>
            </a:pPr>
            <a:r>
              <a:rPr sz="2800" spc="-25" dirty="0">
                <a:latin typeface="Calibri"/>
                <a:cs typeface="Calibri"/>
              </a:rPr>
              <a:t>Create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new </a:t>
            </a:r>
            <a:r>
              <a:rPr sz="2800" dirty="0">
                <a:latin typeface="Calibri"/>
                <a:cs typeface="Calibri"/>
              </a:rPr>
              <a:t>mapping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virtual </a:t>
            </a:r>
            <a:r>
              <a:rPr sz="2800" spc="-10" dirty="0">
                <a:latin typeface="Calibri"/>
                <a:cs typeface="Calibri"/>
              </a:rPr>
              <a:t>address </a:t>
            </a:r>
            <a:r>
              <a:rPr sz="2800" dirty="0">
                <a:latin typeface="Calibri"/>
                <a:cs typeface="Calibri"/>
              </a:rPr>
              <a:t>space </a:t>
            </a:r>
            <a:r>
              <a:rPr sz="2800" spc="-5" dirty="0">
                <a:latin typeface="Calibri"/>
                <a:cs typeface="Calibri"/>
              </a:rPr>
              <a:t>of 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calling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68538" y="75062"/>
            <a:ext cx="1508760" cy="1608455"/>
            <a:chOff x="7568538" y="75062"/>
            <a:chExt cx="1508760" cy="1608455"/>
          </a:xfrm>
        </p:grpSpPr>
        <p:sp>
          <p:nvSpPr>
            <p:cNvPr id="5" name="object 5"/>
            <p:cNvSpPr/>
            <p:nvPr/>
          </p:nvSpPr>
          <p:spPr>
            <a:xfrm>
              <a:off x="9071865" y="1662235"/>
              <a:ext cx="5438" cy="211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68538" y="75062"/>
              <a:ext cx="1508760" cy="1608455"/>
            </a:xfrm>
            <a:custGeom>
              <a:avLst/>
              <a:gdLst/>
              <a:ahLst/>
              <a:cxnLst/>
              <a:rect l="l" t="t" r="r" b="b"/>
              <a:pathLst>
                <a:path w="1508759" h="1608455">
                  <a:moveTo>
                    <a:pt x="1508766" y="0"/>
                  </a:moveTo>
                  <a:lnTo>
                    <a:pt x="0" y="0"/>
                  </a:lnTo>
                  <a:lnTo>
                    <a:pt x="0" y="1608355"/>
                  </a:lnTo>
                  <a:lnTo>
                    <a:pt x="1508766" y="1608355"/>
                  </a:lnTo>
                  <a:lnTo>
                    <a:pt x="15087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45654" y="206666"/>
              <a:ext cx="1388745" cy="1367155"/>
            </a:xfrm>
            <a:custGeom>
              <a:avLst/>
              <a:gdLst/>
              <a:ahLst/>
              <a:cxnLst/>
              <a:rect l="l" t="t" r="r" b="b"/>
              <a:pathLst>
                <a:path w="1388745" h="1367155">
                  <a:moveTo>
                    <a:pt x="1388567" y="0"/>
                  </a:moveTo>
                  <a:lnTo>
                    <a:pt x="0" y="0"/>
                  </a:lnTo>
                  <a:lnTo>
                    <a:pt x="0" y="331965"/>
                  </a:lnTo>
                  <a:lnTo>
                    <a:pt x="0" y="1366926"/>
                  </a:lnTo>
                  <a:lnTo>
                    <a:pt x="1388567" y="1366926"/>
                  </a:lnTo>
                  <a:lnTo>
                    <a:pt x="1388567" y="331965"/>
                  </a:lnTo>
                  <a:lnTo>
                    <a:pt x="1388567" y="0"/>
                  </a:lnTo>
                  <a:close/>
                </a:path>
              </a:pathLst>
            </a:custGeom>
            <a:solidFill>
              <a:srgbClr val="C6C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6096" y="187135"/>
              <a:ext cx="1388745" cy="351790"/>
            </a:xfrm>
            <a:custGeom>
              <a:avLst/>
              <a:gdLst/>
              <a:ahLst/>
              <a:cxnLst/>
              <a:rect l="l" t="t" r="r" b="b"/>
              <a:pathLst>
                <a:path w="1388745" h="351790">
                  <a:moveTo>
                    <a:pt x="1388568" y="0"/>
                  </a:moveTo>
                  <a:lnTo>
                    <a:pt x="0" y="0"/>
                  </a:lnTo>
                  <a:lnTo>
                    <a:pt x="0" y="351495"/>
                  </a:lnTo>
                  <a:lnTo>
                    <a:pt x="1388568" y="351495"/>
                  </a:lnTo>
                  <a:lnTo>
                    <a:pt x="1388568" y="0"/>
                  </a:lnTo>
                  <a:close/>
                </a:path>
              </a:pathLst>
            </a:custGeom>
            <a:solidFill>
              <a:srgbClr val="FF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6097" y="187134"/>
              <a:ext cx="1388745" cy="351790"/>
            </a:xfrm>
            <a:custGeom>
              <a:avLst/>
              <a:gdLst/>
              <a:ahLst/>
              <a:cxnLst/>
              <a:rect l="l" t="t" r="r" b="b"/>
              <a:pathLst>
                <a:path w="1388745" h="351790">
                  <a:moveTo>
                    <a:pt x="0" y="351495"/>
                  </a:moveTo>
                  <a:lnTo>
                    <a:pt x="1388568" y="351495"/>
                  </a:lnTo>
                  <a:lnTo>
                    <a:pt x="1388568" y="0"/>
                  </a:lnTo>
                  <a:lnTo>
                    <a:pt x="0" y="0"/>
                  </a:lnTo>
                  <a:lnTo>
                    <a:pt x="0" y="351495"/>
                  </a:lnTo>
                  <a:close/>
                </a:path>
              </a:pathLst>
            </a:custGeom>
            <a:ln w="6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6096" y="733908"/>
              <a:ext cx="1388745" cy="313055"/>
            </a:xfrm>
            <a:custGeom>
              <a:avLst/>
              <a:gdLst/>
              <a:ahLst/>
              <a:cxnLst/>
              <a:rect l="l" t="t" r="r" b="b"/>
              <a:pathLst>
                <a:path w="1388745" h="313055">
                  <a:moveTo>
                    <a:pt x="1388568" y="0"/>
                  </a:moveTo>
                  <a:lnTo>
                    <a:pt x="0" y="0"/>
                  </a:lnTo>
                  <a:lnTo>
                    <a:pt x="0" y="312439"/>
                  </a:lnTo>
                  <a:lnTo>
                    <a:pt x="1388568" y="312439"/>
                  </a:lnTo>
                  <a:lnTo>
                    <a:pt x="1388568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6097" y="733907"/>
              <a:ext cx="1388745" cy="313055"/>
            </a:xfrm>
            <a:custGeom>
              <a:avLst/>
              <a:gdLst/>
              <a:ahLst/>
              <a:cxnLst/>
              <a:rect l="l" t="t" r="r" b="b"/>
              <a:pathLst>
                <a:path w="1388745" h="313055">
                  <a:moveTo>
                    <a:pt x="0" y="312439"/>
                  </a:moveTo>
                  <a:lnTo>
                    <a:pt x="1388568" y="312439"/>
                  </a:lnTo>
                  <a:lnTo>
                    <a:pt x="1388568" y="0"/>
                  </a:lnTo>
                  <a:lnTo>
                    <a:pt x="0" y="0"/>
                  </a:lnTo>
                  <a:lnTo>
                    <a:pt x="0" y="312439"/>
                  </a:lnTo>
                  <a:close/>
                </a:path>
              </a:pathLst>
            </a:custGeom>
            <a:ln w="6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48084" y="326100"/>
            <a:ext cx="209550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Stack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28528" y="853346"/>
            <a:ext cx="200660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Heap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6098" y="1046347"/>
            <a:ext cx="1388745" cy="195580"/>
          </a:xfrm>
          <a:prstGeom prst="rect">
            <a:avLst/>
          </a:prstGeom>
          <a:solidFill>
            <a:srgbClr val="FFA1A1"/>
          </a:solidFill>
          <a:ln w="6509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270"/>
              </a:spcBef>
            </a:pPr>
            <a:r>
              <a:rPr sz="650" dirty="0">
                <a:latin typeface="Times New Roman"/>
                <a:cs typeface="Times New Roman"/>
              </a:rPr>
              <a:t>Static (initialized and</a:t>
            </a:r>
            <a:r>
              <a:rPr sz="650" spc="-15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bss)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6098" y="1241621"/>
            <a:ext cx="1388745" cy="313055"/>
          </a:xfrm>
          <a:prstGeom prst="rect">
            <a:avLst/>
          </a:prstGeom>
          <a:solidFill>
            <a:srgbClr val="FF7F7F"/>
          </a:solidFill>
          <a:ln w="6509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Times New Roman"/>
              <a:cs typeface="Times New Roman"/>
            </a:endParaRPr>
          </a:p>
          <a:p>
            <a:pPr marL="214629">
              <a:lnSpc>
                <a:spcPct val="100000"/>
              </a:lnSpc>
            </a:pPr>
            <a:r>
              <a:rPr sz="650" dirty="0">
                <a:latin typeface="Times New Roman"/>
                <a:cs typeface="Times New Roman"/>
              </a:rPr>
              <a:t>Code (a.k.a.</a:t>
            </a:r>
            <a:r>
              <a:rPr sz="650" spc="-1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text)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828875" y="323827"/>
            <a:ext cx="59055" cy="625475"/>
            <a:chOff x="8828875" y="323827"/>
            <a:chExt cx="59055" cy="625475"/>
          </a:xfrm>
        </p:grpSpPr>
        <p:sp>
          <p:nvSpPr>
            <p:cNvPr id="17" name="object 17"/>
            <p:cNvSpPr/>
            <p:nvPr/>
          </p:nvSpPr>
          <p:spPr>
            <a:xfrm>
              <a:off x="8854947" y="323827"/>
              <a:ext cx="6985" cy="236854"/>
            </a:xfrm>
            <a:custGeom>
              <a:avLst/>
              <a:gdLst/>
              <a:ahLst/>
              <a:cxnLst/>
              <a:rect l="l" t="t" r="r" b="b"/>
              <a:pathLst>
                <a:path w="6984" h="236854">
                  <a:moveTo>
                    <a:pt x="6519" y="0"/>
                  </a:moveTo>
                  <a:lnTo>
                    <a:pt x="0" y="0"/>
                  </a:lnTo>
                  <a:lnTo>
                    <a:pt x="0" y="220231"/>
                  </a:lnTo>
                  <a:lnTo>
                    <a:pt x="3259" y="236503"/>
                  </a:lnTo>
                  <a:lnTo>
                    <a:pt x="6518" y="220231"/>
                  </a:lnTo>
                  <a:lnTo>
                    <a:pt x="651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32133" y="430147"/>
              <a:ext cx="52705" cy="130810"/>
            </a:xfrm>
            <a:custGeom>
              <a:avLst/>
              <a:gdLst/>
              <a:ahLst/>
              <a:cxnLst/>
              <a:rect l="l" t="t" r="r" b="b"/>
              <a:pathLst>
                <a:path w="52704" h="130809">
                  <a:moveTo>
                    <a:pt x="52147" y="0"/>
                  </a:moveTo>
                  <a:lnTo>
                    <a:pt x="26073" y="26033"/>
                  </a:lnTo>
                  <a:lnTo>
                    <a:pt x="0" y="0"/>
                  </a:lnTo>
                  <a:lnTo>
                    <a:pt x="26073" y="130183"/>
                  </a:lnTo>
                  <a:lnTo>
                    <a:pt x="5214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32133" y="430147"/>
              <a:ext cx="52705" cy="130810"/>
            </a:xfrm>
            <a:custGeom>
              <a:avLst/>
              <a:gdLst/>
              <a:ahLst/>
              <a:cxnLst/>
              <a:rect l="l" t="t" r="r" b="b"/>
              <a:pathLst>
                <a:path w="52704" h="130809">
                  <a:moveTo>
                    <a:pt x="0" y="0"/>
                  </a:moveTo>
                  <a:lnTo>
                    <a:pt x="26073" y="130183"/>
                  </a:lnTo>
                  <a:lnTo>
                    <a:pt x="52147" y="0"/>
                  </a:lnTo>
                  <a:lnTo>
                    <a:pt x="26073" y="26033"/>
                  </a:lnTo>
                  <a:lnTo>
                    <a:pt x="0" y="0"/>
                  </a:lnTo>
                  <a:close/>
                </a:path>
              </a:pathLst>
            </a:custGeom>
            <a:ln w="651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54947" y="712208"/>
              <a:ext cx="6985" cy="236854"/>
            </a:xfrm>
            <a:custGeom>
              <a:avLst/>
              <a:gdLst/>
              <a:ahLst/>
              <a:cxnLst/>
              <a:rect l="l" t="t" r="r" b="b"/>
              <a:pathLst>
                <a:path w="6984" h="236855">
                  <a:moveTo>
                    <a:pt x="3259" y="0"/>
                  </a:moveTo>
                  <a:lnTo>
                    <a:pt x="0" y="16272"/>
                  </a:lnTo>
                  <a:lnTo>
                    <a:pt x="0" y="236503"/>
                  </a:lnTo>
                  <a:lnTo>
                    <a:pt x="6519" y="236503"/>
                  </a:lnTo>
                  <a:lnTo>
                    <a:pt x="6518" y="16272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32133" y="712208"/>
              <a:ext cx="52705" cy="130810"/>
            </a:xfrm>
            <a:custGeom>
              <a:avLst/>
              <a:gdLst/>
              <a:ahLst/>
              <a:cxnLst/>
              <a:rect l="l" t="t" r="r" b="b"/>
              <a:pathLst>
                <a:path w="52704" h="130809">
                  <a:moveTo>
                    <a:pt x="26073" y="0"/>
                  </a:moveTo>
                  <a:lnTo>
                    <a:pt x="0" y="130183"/>
                  </a:lnTo>
                  <a:lnTo>
                    <a:pt x="26073" y="104150"/>
                  </a:lnTo>
                  <a:lnTo>
                    <a:pt x="52147" y="130183"/>
                  </a:lnTo>
                  <a:lnTo>
                    <a:pt x="2607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32133" y="712208"/>
              <a:ext cx="52705" cy="130810"/>
            </a:xfrm>
            <a:custGeom>
              <a:avLst/>
              <a:gdLst/>
              <a:ahLst/>
              <a:cxnLst/>
              <a:rect l="l" t="t" r="r" b="b"/>
              <a:pathLst>
                <a:path w="52704" h="130809">
                  <a:moveTo>
                    <a:pt x="52147" y="130183"/>
                  </a:moveTo>
                  <a:lnTo>
                    <a:pt x="26073" y="0"/>
                  </a:lnTo>
                  <a:lnTo>
                    <a:pt x="0" y="130183"/>
                  </a:lnTo>
                  <a:lnTo>
                    <a:pt x="26073" y="104149"/>
                  </a:lnTo>
                  <a:lnTo>
                    <a:pt x="52147" y="130183"/>
                  </a:lnTo>
                  <a:close/>
                </a:path>
              </a:pathLst>
            </a:custGeom>
            <a:ln w="651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32885" y="1556644"/>
            <a:ext cx="45021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60" dirty="0">
                <a:latin typeface="Courier New"/>
                <a:cs typeface="Courier New"/>
              </a:rPr>
              <a:t>0x00000000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7632885" y="52875"/>
            <a:ext cx="45021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60" dirty="0">
                <a:latin typeface="Courier New"/>
                <a:cs typeface="Courier New"/>
              </a:rPr>
              <a:t>0xbfffffff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6098" y="538631"/>
            <a:ext cx="1388745" cy="195580"/>
          </a:xfrm>
          <a:prstGeom prst="rect">
            <a:avLst/>
          </a:prstGeom>
          <a:solidFill>
            <a:srgbClr val="FFD600"/>
          </a:solidFill>
          <a:ln w="6509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2384" algn="ctr">
              <a:lnSpc>
                <a:spcPct val="100000"/>
              </a:lnSpc>
              <a:spcBef>
                <a:spcPts val="270"/>
              </a:spcBef>
            </a:pPr>
            <a:r>
              <a:rPr sz="650" i="1" spc="-35" dirty="0">
                <a:solidFill>
                  <a:srgbClr val="0000FF"/>
                </a:solidFill>
                <a:latin typeface="Trebuchet MS"/>
                <a:cs typeface="Trebuchet MS"/>
              </a:rPr>
              <a:t>Free</a:t>
            </a:r>
            <a:r>
              <a:rPr sz="650" i="1" spc="1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650" i="1" spc="-30" dirty="0">
                <a:solidFill>
                  <a:srgbClr val="0000FF"/>
                </a:solidFill>
                <a:latin typeface="Trebuchet MS"/>
                <a:cs typeface="Trebuchet MS"/>
              </a:rPr>
              <a:t>space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369697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20" dirty="0">
                <a:solidFill>
                  <a:srgbClr val="000000"/>
                </a:solidFill>
                <a:latin typeface="Calibri Light"/>
                <a:cs typeface="Calibri Light"/>
              </a:rPr>
              <a:t>Week </a:t>
            </a:r>
            <a:r>
              <a:rPr sz="3500" b="0" spc="50" dirty="0">
                <a:solidFill>
                  <a:srgbClr val="000000"/>
                </a:solidFill>
                <a:latin typeface="Calibri Light"/>
                <a:cs typeface="Calibri Light"/>
              </a:rPr>
              <a:t>11 </a:t>
            </a:r>
            <a:r>
              <a:rPr sz="3500" b="0" spc="45" dirty="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500" b="0" spc="-8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Checklist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7390" y="1241044"/>
            <a:ext cx="4776470" cy="146322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10845" indent="-398780">
              <a:lnSpc>
                <a:spcPct val="100000"/>
              </a:lnSpc>
              <a:spcBef>
                <a:spcPts val="430"/>
              </a:spcBef>
              <a:buFont typeface="Wingdings"/>
              <a:buChar char=""/>
              <a:tabLst>
                <a:tab pos="411480" algn="l"/>
              </a:tabLst>
            </a:pPr>
            <a:r>
              <a:rPr lang="en-IN" sz="2800" dirty="0">
                <a:latin typeface="Calibri"/>
                <a:cs typeface="Calibri"/>
              </a:rPr>
              <a:t>Quiz 11</a:t>
            </a:r>
          </a:p>
          <a:p>
            <a:pPr marL="410845" indent="-398780">
              <a:lnSpc>
                <a:spcPct val="100000"/>
              </a:lnSpc>
              <a:spcBef>
                <a:spcPts val="430"/>
              </a:spcBef>
              <a:buFont typeface="Wingdings"/>
              <a:buChar char=""/>
              <a:tabLst>
                <a:tab pos="411480" algn="l"/>
              </a:tabLst>
            </a:pPr>
            <a:r>
              <a:rPr lang="en-IN" sz="2800" dirty="0">
                <a:latin typeface="Calibri"/>
                <a:cs typeface="Calibri"/>
              </a:rPr>
              <a:t>Read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endParaRPr lang="en-IN" sz="2800" spc="-10" dirty="0">
              <a:latin typeface="Calibri"/>
              <a:cs typeface="Calibri"/>
            </a:endParaRPr>
          </a:p>
          <a:p>
            <a:pPr marL="410845" indent="-398780">
              <a:lnSpc>
                <a:spcPct val="100000"/>
              </a:lnSpc>
              <a:spcBef>
                <a:spcPts val="430"/>
              </a:spcBef>
              <a:buFont typeface="Wingdings"/>
              <a:buChar char=""/>
              <a:tabLst>
                <a:tab pos="411480" algn="l"/>
              </a:tabLst>
            </a:pPr>
            <a:r>
              <a:rPr lang="en-IN" sz="2800" spc="-10" dirty="0">
                <a:latin typeface="Calibri"/>
                <a:cs typeface="Calibri"/>
              </a:rPr>
              <a:t>Go through example programs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7" name="Picture 6" descr="A picture containing text, mammal, squirrel&#10;&#10;Description automatically generated">
            <a:extLst>
              <a:ext uri="{FF2B5EF4-FFF2-40B4-BE49-F238E27FC236}">
                <a16:creationId xmlns:a16="http://schemas.microsoft.com/office/drawing/2014/main" id="{01C16F83-F1A9-49F4-96A4-BDA68BD5F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066800"/>
            <a:ext cx="2095500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848" y="2713735"/>
            <a:ext cx="74879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0" spc="-45" dirty="0">
                <a:solidFill>
                  <a:srgbClr val="000000"/>
                </a:solidFill>
                <a:latin typeface="Calibri Light"/>
                <a:cs typeface="Calibri Light"/>
              </a:rPr>
              <a:t>Week </a:t>
            </a:r>
            <a:r>
              <a:rPr sz="4500" b="0" spc="-5" dirty="0">
                <a:solidFill>
                  <a:srgbClr val="000000"/>
                </a:solidFill>
                <a:latin typeface="Calibri Light"/>
                <a:cs typeface="Calibri Light"/>
              </a:rPr>
              <a:t>11: </a:t>
            </a:r>
            <a:r>
              <a:rPr sz="4500" b="0" dirty="0">
                <a:solidFill>
                  <a:srgbClr val="000000"/>
                </a:solidFill>
                <a:latin typeface="Calibri Light"/>
                <a:cs typeface="Calibri Light"/>
              </a:rPr>
              <a:t>Memory</a:t>
            </a:r>
            <a:r>
              <a:rPr sz="4500" b="0" spc="-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500" b="0" spc="-10" dirty="0">
                <a:solidFill>
                  <a:srgbClr val="000000"/>
                </a:solidFill>
                <a:latin typeface="Calibri Light"/>
                <a:cs typeface="Calibri Light"/>
              </a:rPr>
              <a:t>Management</a:t>
            </a:r>
            <a:endParaRPr sz="45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664083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55" dirty="0">
                <a:solidFill>
                  <a:srgbClr val="000000"/>
                </a:solidFill>
                <a:latin typeface="Calibri Light"/>
                <a:cs typeface="Calibri Light"/>
              </a:rPr>
              <a:t>Memory </a:t>
            </a: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Address </a:t>
            </a:r>
            <a:r>
              <a:rPr sz="3500" b="0" spc="50" dirty="0">
                <a:solidFill>
                  <a:srgbClr val="000000"/>
                </a:solidFill>
                <a:latin typeface="Calibri Light"/>
                <a:cs typeface="Calibri Light"/>
              </a:rPr>
              <a:t>Space </a:t>
            </a: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of </a:t>
            </a:r>
            <a:r>
              <a:rPr sz="3500" b="0" spc="45" dirty="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3500" b="0" spc="-1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25" dirty="0">
                <a:solidFill>
                  <a:srgbClr val="000000"/>
                </a:solidFill>
                <a:latin typeface="Calibri Light"/>
                <a:cs typeface="Calibri Light"/>
              </a:rPr>
              <a:t>Process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147" y="1295908"/>
            <a:ext cx="774192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3515" marR="5080" indent="-17145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5" dirty="0">
                <a:latin typeface="Calibri"/>
                <a:cs typeface="Calibri"/>
              </a:rPr>
              <a:t>Allocated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initialized </a:t>
            </a:r>
            <a:r>
              <a:rPr sz="2800" spc="-5" dirty="0">
                <a:latin typeface="Calibri"/>
                <a:cs typeface="Calibri"/>
              </a:rPr>
              <a:t>when loading and </a:t>
            </a:r>
            <a:r>
              <a:rPr sz="2800" spc="-20" dirty="0">
                <a:latin typeface="Calibri"/>
                <a:cs typeface="Calibri"/>
              </a:rPr>
              <a:t>executing 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709" y="2177694"/>
            <a:ext cx="4902671" cy="3819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333182" y="2177694"/>
            <a:ext cx="3583304" cy="3820160"/>
            <a:chOff x="5333182" y="2177694"/>
            <a:chExt cx="3583304" cy="3820160"/>
          </a:xfrm>
        </p:grpSpPr>
        <p:sp>
          <p:nvSpPr>
            <p:cNvPr id="6" name="object 6"/>
            <p:cNvSpPr/>
            <p:nvPr/>
          </p:nvSpPr>
          <p:spPr>
            <a:xfrm>
              <a:off x="5333182" y="2177694"/>
              <a:ext cx="3583304" cy="3820160"/>
            </a:xfrm>
            <a:custGeom>
              <a:avLst/>
              <a:gdLst/>
              <a:ahLst/>
              <a:cxnLst/>
              <a:rect l="l" t="t" r="r" b="b"/>
              <a:pathLst>
                <a:path w="3583304" h="3820160">
                  <a:moveTo>
                    <a:pt x="3583108" y="0"/>
                  </a:moveTo>
                  <a:lnTo>
                    <a:pt x="0" y="0"/>
                  </a:lnTo>
                  <a:lnTo>
                    <a:pt x="0" y="3819618"/>
                  </a:lnTo>
                  <a:lnTo>
                    <a:pt x="3583108" y="3819618"/>
                  </a:lnTo>
                  <a:lnTo>
                    <a:pt x="3583108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16321" y="2490241"/>
              <a:ext cx="3298190" cy="3246755"/>
            </a:xfrm>
            <a:custGeom>
              <a:avLst/>
              <a:gdLst/>
              <a:ahLst/>
              <a:cxnLst/>
              <a:rect l="l" t="t" r="r" b="b"/>
              <a:pathLst>
                <a:path w="3298190" h="3246754">
                  <a:moveTo>
                    <a:pt x="3297644" y="0"/>
                  </a:moveTo>
                  <a:lnTo>
                    <a:pt x="0" y="0"/>
                  </a:lnTo>
                  <a:lnTo>
                    <a:pt x="0" y="788365"/>
                  </a:lnTo>
                  <a:lnTo>
                    <a:pt x="0" y="3246259"/>
                  </a:lnTo>
                  <a:lnTo>
                    <a:pt x="3297644" y="3246259"/>
                  </a:lnTo>
                  <a:lnTo>
                    <a:pt x="3297644" y="788365"/>
                  </a:lnTo>
                  <a:lnTo>
                    <a:pt x="3297644" y="0"/>
                  </a:lnTo>
                  <a:close/>
                </a:path>
              </a:pathLst>
            </a:custGeom>
            <a:solidFill>
              <a:srgbClr val="C6C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69878" y="2443854"/>
              <a:ext cx="3298190" cy="835025"/>
            </a:xfrm>
            <a:custGeom>
              <a:avLst/>
              <a:gdLst/>
              <a:ahLst/>
              <a:cxnLst/>
              <a:rect l="l" t="t" r="r" b="b"/>
              <a:pathLst>
                <a:path w="3298190" h="835025">
                  <a:moveTo>
                    <a:pt x="3297655" y="0"/>
                  </a:moveTo>
                  <a:lnTo>
                    <a:pt x="0" y="0"/>
                  </a:lnTo>
                  <a:lnTo>
                    <a:pt x="0" y="834752"/>
                  </a:lnTo>
                  <a:lnTo>
                    <a:pt x="3297655" y="834752"/>
                  </a:lnTo>
                  <a:lnTo>
                    <a:pt x="3297655" y="0"/>
                  </a:lnTo>
                  <a:close/>
                </a:path>
              </a:pathLst>
            </a:custGeom>
            <a:solidFill>
              <a:srgbClr val="FF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69879" y="2443851"/>
              <a:ext cx="3298190" cy="835025"/>
            </a:xfrm>
            <a:custGeom>
              <a:avLst/>
              <a:gdLst/>
              <a:ahLst/>
              <a:cxnLst/>
              <a:rect l="l" t="t" r="r" b="b"/>
              <a:pathLst>
                <a:path w="3298190" h="835025">
                  <a:moveTo>
                    <a:pt x="0" y="834752"/>
                  </a:moveTo>
                  <a:lnTo>
                    <a:pt x="3297654" y="834752"/>
                  </a:lnTo>
                  <a:lnTo>
                    <a:pt x="3297654" y="0"/>
                  </a:lnTo>
                  <a:lnTo>
                    <a:pt x="0" y="0"/>
                  </a:lnTo>
                  <a:lnTo>
                    <a:pt x="0" y="834752"/>
                  </a:lnTo>
                  <a:close/>
                </a:path>
              </a:pathLst>
            </a:custGeom>
            <a:ln w="15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69878" y="4948111"/>
              <a:ext cx="3298190" cy="742315"/>
            </a:xfrm>
            <a:custGeom>
              <a:avLst/>
              <a:gdLst/>
              <a:ahLst/>
              <a:cxnLst/>
              <a:rect l="l" t="t" r="r" b="b"/>
              <a:pathLst>
                <a:path w="3298190" h="742314">
                  <a:moveTo>
                    <a:pt x="3297655" y="0"/>
                  </a:moveTo>
                  <a:lnTo>
                    <a:pt x="0" y="0"/>
                  </a:lnTo>
                  <a:lnTo>
                    <a:pt x="0" y="742000"/>
                  </a:lnTo>
                  <a:lnTo>
                    <a:pt x="3297655" y="742000"/>
                  </a:lnTo>
                  <a:lnTo>
                    <a:pt x="3297655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69879" y="4948109"/>
              <a:ext cx="3298190" cy="742315"/>
            </a:xfrm>
            <a:custGeom>
              <a:avLst/>
              <a:gdLst/>
              <a:ahLst/>
              <a:cxnLst/>
              <a:rect l="l" t="t" r="r" b="b"/>
              <a:pathLst>
                <a:path w="3298190" h="742314">
                  <a:moveTo>
                    <a:pt x="0" y="742000"/>
                  </a:moveTo>
                  <a:lnTo>
                    <a:pt x="3297654" y="742000"/>
                  </a:lnTo>
                  <a:lnTo>
                    <a:pt x="3297654" y="0"/>
                  </a:lnTo>
                  <a:lnTo>
                    <a:pt x="0" y="0"/>
                  </a:lnTo>
                  <a:lnTo>
                    <a:pt x="0" y="742000"/>
                  </a:lnTo>
                  <a:close/>
                </a:path>
              </a:pathLst>
            </a:custGeom>
            <a:ln w="15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69878" y="4484362"/>
              <a:ext cx="3298190" cy="464184"/>
            </a:xfrm>
            <a:custGeom>
              <a:avLst/>
              <a:gdLst/>
              <a:ahLst/>
              <a:cxnLst/>
              <a:rect l="l" t="t" r="r" b="b"/>
              <a:pathLst>
                <a:path w="3298190" h="464185">
                  <a:moveTo>
                    <a:pt x="3297655" y="0"/>
                  </a:moveTo>
                  <a:lnTo>
                    <a:pt x="0" y="0"/>
                  </a:lnTo>
                  <a:lnTo>
                    <a:pt x="0" y="463747"/>
                  </a:lnTo>
                  <a:lnTo>
                    <a:pt x="3297655" y="463747"/>
                  </a:lnTo>
                  <a:lnTo>
                    <a:pt x="3297655" y="0"/>
                  </a:lnTo>
                  <a:close/>
                </a:path>
              </a:pathLst>
            </a:custGeom>
            <a:solidFill>
              <a:srgbClr val="FF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69879" y="4484361"/>
              <a:ext cx="3298190" cy="464184"/>
            </a:xfrm>
            <a:custGeom>
              <a:avLst/>
              <a:gdLst/>
              <a:ahLst/>
              <a:cxnLst/>
              <a:rect l="l" t="t" r="r" b="b"/>
              <a:pathLst>
                <a:path w="3298190" h="464185">
                  <a:moveTo>
                    <a:pt x="0" y="463748"/>
                  </a:moveTo>
                  <a:lnTo>
                    <a:pt x="3297654" y="463748"/>
                  </a:lnTo>
                  <a:lnTo>
                    <a:pt x="3297654" y="0"/>
                  </a:lnTo>
                  <a:lnTo>
                    <a:pt x="0" y="0"/>
                  </a:lnTo>
                  <a:lnTo>
                    <a:pt x="0" y="463748"/>
                  </a:lnTo>
                  <a:close/>
                </a:path>
              </a:pathLst>
            </a:custGeom>
            <a:ln w="15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69878" y="3742361"/>
              <a:ext cx="3298190" cy="742315"/>
            </a:xfrm>
            <a:custGeom>
              <a:avLst/>
              <a:gdLst/>
              <a:ahLst/>
              <a:cxnLst/>
              <a:rect l="l" t="t" r="r" b="b"/>
              <a:pathLst>
                <a:path w="3298190" h="742314">
                  <a:moveTo>
                    <a:pt x="3297655" y="0"/>
                  </a:moveTo>
                  <a:lnTo>
                    <a:pt x="0" y="0"/>
                  </a:lnTo>
                  <a:lnTo>
                    <a:pt x="0" y="742000"/>
                  </a:lnTo>
                  <a:lnTo>
                    <a:pt x="3297655" y="742000"/>
                  </a:lnTo>
                  <a:lnTo>
                    <a:pt x="3297655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69879" y="3742360"/>
              <a:ext cx="3298190" cy="742315"/>
            </a:xfrm>
            <a:custGeom>
              <a:avLst/>
              <a:gdLst/>
              <a:ahLst/>
              <a:cxnLst/>
              <a:rect l="l" t="t" r="r" b="b"/>
              <a:pathLst>
                <a:path w="3298190" h="742314">
                  <a:moveTo>
                    <a:pt x="0" y="742000"/>
                  </a:moveTo>
                  <a:lnTo>
                    <a:pt x="3297654" y="742000"/>
                  </a:lnTo>
                  <a:lnTo>
                    <a:pt x="3297654" y="0"/>
                  </a:lnTo>
                  <a:lnTo>
                    <a:pt x="0" y="0"/>
                  </a:lnTo>
                  <a:lnTo>
                    <a:pt x="0" y="742000"/>
                  </a:lnTo>
                  <a:close/>
                </a:path>
              </a:pathLst>
            </a:custGeom>
            <a:ln w="15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69878" y="3278610"/>
              <a:ext cx="3298190" cy="464184"/>
            </a:xfrm>
            <a:custGeom>
              <a:avLst/>
              <a:gdLst/>
              <a:ahLst/>
              <a:cxnLst/>
              <a:rect l="l" t="t" r="r" b="b"/>
              <a:pathLst>
                <a:path w="3298190" h="464185">
                  <a:moveTo>
                    <a:pt x="3297655" y="0"/>
                  </a:moveTo>
                  <a:lnTo>
                    <a:pt x="0" y="0"/>
                  </a:lnTo>
                  <a:lnTo>
                    <a:pt x="0" y="463754"/>
                  </a:lnTo>
                  <a:lnTo>
                    <a:pt x="3297655" y="463754"/>
                  </a:lnTo>
                  <a:lnTo>
                    <a:pt x="3297655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69879" y="3278609"/>
              <a:ext cx="3298190" cy="464184"/>
            </a:xfrm>
            <a:custGeom>
              <a:avLst/>
              <a:gdLst/>
              <a:ahLst/>
              <a:cxnLst/>
              <a:rect l="l" t="t" r="r" b="b"/>
              <a:pathLst>
                <a:path w="3298190" h="464185">
                  <a:moveTo>
                    <a:pt x="0" y="463754"/>
                  </a:moveTo>
                  <a:lnTo>
                    <a:pt x="3297654" y="463754"/>
                  </a:lnTo>
                  <a:lnTo>
                    <a:pt x="3297654" y="0"/>
                  </a:lnTo>
                  <a:lnTo>
                    <a:pt x="0" y="0"/>
                  </a:lnTo>
                  <a:lnTo>
                    <a:pt x="0" y="463754"/>
                  </a:lnTo>
                  <a:close/>
                </a:path>
              </a:pathLst>
            </a:custGeom>
            <a:ln w="15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88224" y="2768478"/>
              <a:ext cx="15875" cy="561975"/>
            </a:xfrm>
            <a:custGeom>
              <a:avLst/>
              <a:gdLst/>
              <a:ahLst/>
              <a:cxnLst/>
              <a:rect l="l" t="t" r="r" b="b"/>
              <a:pathLst>
                <a:path w="15875" h="561975">
                  <a:moveTo>
                    <a:pt x="15481" y="0"/>
                  </a:moveTo>
                  <a:lnTo>
                    <a:pt x="0" y="0"/>
                  </a:lnTo>
                  <a:lnTo>
                    <a:pt x="1" y="523016"/>
                  </a:lnTo>
                  <a:lnTo>
                    <a:pt x="7741" y="561663"/>
                  </a:lnTo>
                  <a:lnTo>
                    <a:pt x="15481" y="523016"/>
                  </a:lnTo>
                  <a:lnTo>
                    <a:pt x="1548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34044" y="3020974"/>
              <a:ext cx="124460" cy="309245"/>
            </a:xfrm>
            <a:custGeom>
              <a:avLst/>
              <a:gdLst/>
              <a:ahLst/>
              <a:cxnLst/>
              <a:rect l="l" t="t" r="r" b="b"/>
              <a:pathLst>
                <a:path w="124459" h="309245">
                  <a:moveTo>
                    <a:pt x="123841" y="0"/>
                  </a:moveTo>
                  <a:lnTo>
                    <a:pt x="61921" y="61826"/>
                  </a:lnTo>
                  <a:lnTo>
                    <a:pt x="0" y="0"/>
                  </a:lnTo>
                  <a:lnTo>
                    <a:pt x="61921" y="309167"/>
                  </a:lnTo>
                  <a:lnTo>
                    <a:pt x="12384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34044" y="3020972"/>
              <a:ext cx="124460" cy="309245"/>
            </a:xfrm>
            <a:custGeom>
              <a:avLst/>
              <a:gdLst/>
              <a:ahLst/>
              <a:cxnLst/>
              <a:rect l="l" t="t" r="r" b="b"/>
              <a:pathLst>
                <a:path w="124459" h="309245">
                  <a:moveTo>
                    <a:pt x="0" y="0"/>
                  </a:moveTo>
                  <a:lnTo>
                    <a:pt x="61921" y="309167"/>
                  </a:lnTo>
                  <a:lnTo>
                    <a:pt x="123842" y="0"/>
                  </a:lnTo>
                  <a:lnTo>
                    <a:pt x="61921" y="61826"/>
                  </a:lnTo>
                  <a:lnTo>
                    <a:pt x="0" y="0"/>
                  </a:lnTo>
                  <a:close/>
                </a:path>
              </a:pathLst>
            </a:custGeom>
            <a:ln w="1547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88224" y="3690828"/>
              <a:ext cx="15875" cy="561975"/>
            </a:xfrm>
            <a:custGeom>
              <a:avLst/>
              <a:gdLst/>
              <a:ahLst/>
              <a:cxnLst/>
              <a:rect l="l" t="t" r="r" b="b"/>
              <a:pathLst>
                <a:path w="15875" h="561975">
                  <a:moveTo>
                    <a:pt x="7741" y="0"/>
                  </a:moveTo>
                  <a:lnTo>
                    <a:pt x="1" y="38647"/>
                  </a:lnTo>
                  <a:lnTo>
                    <a:pt x="0" y="561661"/>
                  </a:lnTo>
                  <a:lnTo>
                    <a:pt x="15481" y="561661"/>
                  </a:lnTo>
                  <a:lnTo>
                    <a:pt x="15481" y="38647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34044" y="3690828"/>
              <a:ext cx="124460" cy="309245"/>
            </a:xfrm>
            <a:custGeom>
              <a:avLst/>
              <a:gdLst/>
              <a:ahLst/>
              <a:cxnLst/>
              <a:rect l="l" t="t" r="r" b="b"/>
              <a:pathLst>
                <a:path w="124459" h="309245">
                  <a:moveTo>
                    <a:pt x="61921" y="0"/>
                  </a:moveTo>
                  <a:lnTo>
                    <a:pt x="0" y="309168"/>
                  </a:lnTo>
                  <a:lnTo>
                    <a:pt x="61921" y="247341"/>
                  </a:lnTo>
                  <a:lnTo>
                    <a:pt x="123841" y="309168"/>
                  </a:lnTo>
                  <a:lnTo>
                    <a:pt x="6192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34044" y="3690827"/>
              <a:ext cx="124460" cy="309245"/>
            </a:xfrm>
            <a:custGeom>
              <a:avLst/>
              <a:gdLst/>
              <a:ahLst/>
              <a:cxnLst/>
              <a:rect l="l" t="t" r="r" b="b"/>
              <a:pathLst>
                <a:path w="124459" h="309245">
                  <a:moveTo>
                    <a:pt x="123842" y="309167"/>
                  </a:moveTo>
                  <a:lnTo>
                    <a:pt x="61921" y="0"/>
                  </a:lnTo>
                  <a:lnTo>
                    <a:pt x="0" y="309167"/>
                  </a:lnTo>
                  <a:lnTo>
                    <a:pt x="61921" y="247340"/>
                  </a:lnTo>
                  <a:lnTo>
                    <a:pt x="123842" y="309167"/>
                  </a:lnTo>
                  <a:close/>
                </a:path>
              </a:pathLst>
            </a:custGeom>
            <a:ln w="1547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33182" y="2177694"/>
            <a:ext cx="3583304" cy="3794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880">
              <a:lnSpc>
                <a:spcPts val="1675"/>
              </a:lnSpc>
            </a:pPr>
            <a:r>
              <a:rPr sz="1550" spc="-140" dirty="0">
                <a:latin typeface="Courier New"/>
                <a:cs typeface="Courier New"/>
              </a:rPr>
              <a:t>0xbfffffff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Courier New"/>
              <a:cs typeface="Courier New"/>
            </a:endParaRPr>
          </a:p>
          <a:p>
            <a:pPr marL="693420">
              <a:lnSpc>
                <a:spcPct val="100000"/>
              </a:lnSpc>
            </a:pPr>
            <a:r>
              <a:rPr sz="1550" spc="-5" dirty="0">
                <a:latin typeface="Times New Roman"/>
                <a:cs typeface="Times New Roman"/>
              </a:rPr>
              <a:t>Stack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64769" algn="ctr">
              <a:lnSpc>
                <a:spcPct val="100000"/>
              </a:lnSpc>
              <a:spcBef>
                <a:spcPts val="5"/>
              </a:spcBef>
            </a:pPr>
            <a:r>
              <a:rPr sz="1550" i="1" spc="-90" dirty="0">
                <a:solidFill>
                  <a:srgbClr val="0000FF"/>
                </a:solidFill>
                <a:latin typeface="Trebuchet MS"/>
                <a:cs typeface="Trebuchet MS"/>
              </a:rPr>
              <a:t>Free</a:t>
            </a:r>
            <a:r>
              <a:rPr sz="1550" i="1" spc="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550" i="1" spc="-65" dirty="0">
                <a:solidFill>
                  <a:srgbClr val="0000FF"/>
                </a:solidFill>
                <a:latin typeface="Trebuchet MS"/>
                <a:cs typeface="Trebuchet MS"/>
              </a:rPr>
              <a:t>space</a:t>
            </a:r>
            <a:endParaRPr sz="1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rebuchet MS"/>
              <a:cs typeface="Trebuchet MS"/>
            </a:endParaRPr>
          </a:p>
          <a:p>
            <a:pPr marL="647065">
              <a:lnSpc>
                <a:spcPct val="100000"/>
              </a:lnSpc>
            </a:pPr>
            <a:r>
              <a:rPr sz="1550" spc="-5" dirty="0">
                <a:latin typeface="Times New Roman"/>
                <a:cs typeface="Times New Roman"/>
              </a:rPr>
              <a:t>Heap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647065">
              <a:lnSpc>
                <a:spcPct val="100000"/>
              </a:lnSpc>
            </a:pPr>
            <a:r>
              <a:rPr sz="1550" spc="-5" dirty="0">
                <a:latin typeface="Times New Roman"/>
                <a:cs typeface="Times New Roman"/>
              </a:rPr>
              <a:t>Static (initialized and bss)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647065">
              <a:lnSpc>
                <a:spcPct val="100000"/>
              </a:lnSpc>
              <a:spcBef>
                <a:spcPts val="1165"/>
              </a:spcBef>
            </a:pPr>
            <a:r>
              <a:rPr sz="1550" spc="-5" dirty="0">
                <a:latin typeface="Times New Roman"/>
                <a:cs typeface="Times New Roman"/>
              </a:rPr>
              <a:t>Code (a.k.a.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text)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1550" spc="-140" dirty="0">
                <a:latin typeface="Courier New"/>
                <a:cs typeface="Courier New"/>
              </a:rPr>
              <a:t>0x00000000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664083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55" dirty="0">
                <a:solidFill>
                  <a:srgbClr val="000000"/>
                </a:solidFill>
                <a:latin typeface="Calibri Light"/>
                <a:cs typeface="Calibri Light"/>
              </a:rPr>
              <a:t>Memory </a:t>
            </a: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Address </a:t>
            </a:r>
            <a:r>
              <a:rPr sz="3500" b="0" spc="50" dirty="0">
                <a:solidFill>
                  <a:srgbClr val="000000"/>
                </a:solidFill>
                <a:latin typeface="Calibri Light"/>
                <a:cs typeface="Calibri Light"/>
              </a:rPr>
              <a:t>Space </a:t>
            </a: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of </a:t>
            </a:r>
            <a:r>
              <a:rPr sz="3500" b="0" spc="45" dirty="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3500" b="0" spc="-1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25" dirty="0">
                <a:solidFill>
                  <a:srgbClr val="000000"/>
                </a:solidFill>
                <a:latin typeface="Calibri Light"/>
                <a:cs typeface="Calibri Light"/>
              </a:rPr>
              <a:t>Process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147" y="1295908"/>
            <a:ext cx="774192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5" dirty="0">
                <a:latin typeface="Calibri"/>
                <a:cs typeface="Calibri"/>
              </a:rPr>
              <a:t>Allocated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initialized </a:t>
            </a:r>
            <a:r>
              <a:rPr sz="2800" spc="-5" dirty="0">
                <a:latin typeface="Calibri"/>
                <a:cs typeface="Calibri"/>
              </a:rPr>
              <a:t>when loading and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executing</a:t>
            </a:r>
            <a:r>
              <a:rPr lang="en-IN" sz="2800" spc="-20" dirty="0">
                <a:latin typeface="Calibri"/>
                <a:cs typeface="Calibri"/>
              </a:rPr>
              <a:t> a 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7147" y="1622044"/>
            <a:ext cx="4563110" cy="38125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530"/>
              </a:spcBef>
            </a:pPr>
            <a:endParaRPr sz="28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5" dirty="0">
                <a:latin typeface="Calibri"/>
                <a:cs typeface="Calibri"/>
              </a:rPr>
              <a:t>Consist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endParaRPr sz="2800" dirty="0">
              <a:latin typeface="Calibri"/>
              <a:cs typeface="Calibri"/>
            </a:endParaRPr>
          </a:p>
          <a:p>
            <a:pPr marL="527050" lvl="1" indent="-17208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5" dirty="0">
                <a:solidFill>
                  <a:srgbClr val="0070C0"/>
                </a:solidFill>
                <a:latin typeface="Calibri"/>
                <a:cs typeface="Calibri"/>
              </a:rPr>
              <a:t>Code segment</a:t>
            </a:r>
            <a:endParaRPr sz="2500" dirty="0">
              <a:latin typeface="Calibri"/>
              <a:cs typeface="Calibri"/>
            </a:endParaRPr>
          </a:p>
          <a:p>
            <a:pPr marL="869950" lvl="2" indent="-17208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869950" algn="l"/>
              </a:tabLst>
            </a:pPr>
            <a:r>
              <a:rPr sz="2200" spc="-5" dirty="0">
                <a:latin typeface="Calibri"/>
                <a:cs typeface="Calibri"/>
              </a:rPr>
              <a:t>.o and </a:t>
            </a:r>
            <a:r>
              <a:rPr sz="2200" spc="-20" dirty="0">
                <a:latin typeface="Calibri"/>
                <a:cs typeface="Calibri"/>
              </a:rPr>
              <a:t>executable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code</a:t>
            </a:r>
            <a:endParaRPr sz="2200" dirty="0">
              <a:latin typeface="Calibri"/>
              <a:cs typeface="Calibri"/>
            </a:endParaRPr>
          </a:p>
          <a:p>
            <a:pPr marL="697865" marR="5080" lvl="2">
              <a:lnSpc>
                <a:spcPts val="2780"/>
              </a:lnSpc>
              <a:spcBef>
                <a:spcPts val="45"/>
              </a:spcBef>
              <a:buFont typeface="Arial"/>
              <a:buChar char="•"/>
              <a:tabLst>
                <a:tab pos="869950" algn="l"/>
              </a:tabLst>
            </a:pPr>
            <a:r>
              <a:rPr sz="2200" spc="-5" dirty="0">
                <a:latin typeface="Calibri"/>
                <a:cs typeface="Calibri"/>
              </a:rPr>
              <a:t>Below the heap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5" dirty="0">
                <a:latin typeface="Calibri"/>
                <a:cs typeface="Calibri"/>
              </a:rPr>
              <a:t>stack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order  </a:t>
            </a:r>
            <a:r>
              <a:rPr sz="2200" spc="-15" dirty="0">
                <a:latin typeface="Calibri"/>
                <a:cs typeface="Calibri"/>
              </a:rPr>
              <a:t>to prevent </a:t>
            </a:r>
            <a:r>
              <a:rPr sz="2200" spc="-10" dirty="0">
                <a:latin typeface="Calibri"/>
                <a:cs typeface="Calibri"/>
              </a:rPr>
              <a:t>heaps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stack</a:t>
            </a:r>
            <a:endParaRPr sz="2200" dirty="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  <a:spcBef>
                <a:spcPts val="55"/>
              </a:spcBef>
            </a:pPr>
            <a:r>
              <a:rPr sz="2200" spc="-10" dirty="0">
                <a:latin typeface="Calibri"/>
                <a:cs typeface="Calibri"/>
              </a:rPr>
              <a:t>overflows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10" dirty="0">
                <a:latin typeface="Calibri"/>
                <a:cs typeface="Calibri"/>
              </a:rPr>
              <a:t>overwriting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endParaRPr sz="2200" dirty="0">
              <a:latin typeface="Calibri"/>
              <a:cs typeface="Calibri"/>
            </a:endParaRPr>
          </a:p>
          <a:p>
            <a:pPr marL="869950" lvl="2" indent="-17208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869950" algn="l"/>
              </a:tabLst>
            </a:pPr>
            <a:r>
              <a:rPr sz="2200" spc="-5" dirty="0">
                <a:latin typeface="Calibri"/>
                <a:cs typeface="Calibri"/>
              </a:rPr>
              <a:t>Usually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endParaRPr sz="2200" dirty="0">
              <a:latin typeface="Calibri"/>
              <a:cs typeface="Calibri"/>
            </a:endParaRPr>
          </a:p>
          <a:p>
            <a:pPr marL="1212850" lvl="3" indent="-172085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1212850" algn="l"/>
              </a:tabLst>
            </a:pPr>
            <a:r>
              <a:rPr sz="2000" spc="10" dirty="0">
                <a:latin typeface="Calibri"/>
                <a:cs typeface="Calibri"/>
              </a:rPr>
              <a:t>Sharable</a:t>
            </a:r>
            <a:endParaRPr sz="2000" dirty="0">
              <a:latin typeface="Calibri"/>
              <a:cs typeface="Calibri"/>
            </a:endParaRPr>
          </a:p>
          <a:p>
            <a:pPr marL="1212850" lvl="3" indent="-17208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1212850" algn="l"/>
              </a:tabLst>
            </a:pPr>
            <a:r>
              <a:rPr sz="2000" spc="10" dirty="0">
                <a:latin typeface="Calibri"/>
                <a:cs typeface="Calibri"/>
              </a:rPr>
              <a:t>Read-only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19906" y="1924333"/>
            <a:ext cx="3678554" cy="3921760"/>
            <a:chOff x="5219906" y="1924333"/>
            <a:chExt cx="3678554" cy="3921760"/>
          </a:xfrm>
        </p:grpSpPr>
        <p:sp>
          <p:nvSpPr>
            <p:cNvPr id="6" name="object 6"/>
            <p:cNvSpPr/>
            <p:nvPr/>
          </p:nvSpPr>
          <p:spPr>
            <a:xfrm>
              <a:off x="5219906" y="1924333"/>
              <a:ext cx="3678554" cy="3921760"/>
            </a:xfrm>
            <a:custGeom>
              <a:avLst/>
              <a:gdLst/>
              <a:ahLst/>
              <a:cxnLst/>
              <a:rect l="l" t="t" r="r" b="b"/>
              <a:pathLst>
                <a:path w="3678554" h="3921760">
                  <a:moveTo>
                    <a:pt x="3678429" y="0"/>
                  </a:moveTo>
                  <a:lnTo>
                    <a:pt x="0" y="0"/>
                  </a:lnTo>
                  <a:lnTo>
                    <a:pt x="0" y="3921232"/>
                  </a:lnTo>
                  <a:lnTo>
                    <a:pt x="3678429" y="3921232"/>
                  </a:lnTo>
                  <a:lnTo>
                    <a:pt x="3678429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07914" y="2245194"/>
              <a:ext cx="3385820" cy="3333115"/>
            </a:xfrm>
            <a:custGeom>
              <a:avLst/>
              <a:gdLst/>
              <a:ahLst/>
              <a:cxnLst/>
              <a:rect l="l" t="t" r="r" b="b"/>
              <a:pathLst>
                <a:path w="3385820" h="3333115">
                  <a:moveTo>
                    <a:pt x="3385388" y="0"/>
                  </a:moveTo>
                  <a:lnTo>
                    <a:pt x="0" y="0"/>
                  </a:lnTo>
                  <a:lnTo>
                    <a:pt x="0" y="809345"/>
                  </a:lnTo>
                  <a:lnTo>
                    <a:pt x="0" y="3332619"/>
                  </a:lnTo>
                  <a:lnTo>
                    <a:pt x="3385388" y="3332619"/>
                  </a:lnTo>
                  <a:lnTo>
                    <a:pt x="3385388" y="809345"/>
                  </a:lnTo>
                  <a:lnTo>
                    <a:pt x="3385388" y="0"/>
                  </a:lnTo>
                  <a:close/>
                </a:path>
              </a:pathLst>
            </a:custGeom>
            <a:solidFill>
              <a:srgbClr val="C6C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0239" y="2197573"/>
              <a:ext cx="3385820" cy="857250"/>
            </a:xfrm>
            <a:custGeom>
              <a:avLst/>
              <a:gdLst/>
              <a:ahLst/>
              <a:cxnLst/>
              <a:rect l="l" t="t" r="r" b="b"/>
              <a:pathLst>
                <a:path w="3385820" h="857250">
                  <a:moveTo>
                    <a:pt x="3385383" y="0"/>
                  </a:moveTo>
                  <a:lnTo>
                    <a:pt x="0" y="0"/>
                  </a:lnTo>
                  <a:lnTo>
                    <a:pt x="0" y="856959"/>
                  </a:lnTo>
                  <a:lnTo>
                    <a:pt x="3385383" y="856959"/>
                  </a:lnTo>
                  <a:lnTo>
                    <a:pt x="3385383" y="0"/>
                  </a:lnTo>
                  <a:close/>
                </a:path>
              </a:pathLst>
            </a:custGeom>
            <a:solidFill>
              <a:srgbClr val="FF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60240" y="2197572"/>
              <a:ext cx="3385820" cy="857250"/>
            </a:xfrm>
            <a:custGeom>
              <a:avLst/>
              <a:gdLst/>
              <a:ahLst/>
              <a:cxnLst/>
              <a:rect l="l" t="t" r="r" b="b"/>
              <a:pathLst>
                <a:path w="3385820" h="857250">
                  <a:moveTo>
                    <a:pt x="0" y="856959"/>
                  </a:moveTo>
                  <a:lnTo>
                    <a:pt x="3385383" y="856959"/>
                  </a:lnTo>
                  <a:lnTo>
                    <a:pt x="3385383" y="0"/>
                  </a:lnTo>
                  <a:lnTo>
                    <a:pt x="0" y="0"/>
                  </a:lnTo>
                  <a:lnTo>
                    <a:pt x="0" y="856959"/>
                  </a:lnTo>
                  <a:close/>
                </a:path>
              </a:pathLst>
            </a:custGeom>
            <a:ln w="15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60239" y="4768451"/>
              <a:ext cx="3385820" cy="762000"/>
            </a:xfrm>
            <a:custGeom>
              <a:avLst/>
              <a:gdLst/>
              <a:ahLst/>
              <a:cxnLst/>
              <a:rect l="l" t="t" r="r" b="b"/>
              <a:pathLst>
                <a:path w="3385820" h="762000">
                  <a:moveTo>
                    <a:pt x="3385383" y="0"/>
                  </a:moveTo>
                  <a:lnTo>
                    <a:pt x="0" y="0"/>
                  </a:lnTo>
                  <a:lnTo>
                    <a:pt x="0" y="761740"/>
                  </a:lnTo>
                  <a:lnTo>
                    <a:pt x="3385383" y="761740"/>
                  </a:lnTo>
                  <a:lnTo>
                    <a:pt x="3385383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60240" y="4768451"/>
              <a:ext cx="3385820" cy="762000"/>
            </a:xfrm>
            <a:custGeom>
              <a:avLst/>
              <a:gdLst/>
              <a:ahLst/>
              <a:cxnLst/>
              <a:rect l="l" t="t" r="r" b="b"/>
              <a:pathLst>
                <a:path w="3385820" h="762000">
                  <a:moveTo>
                    <a:pt x="0" y="761740"/>
                  </a:moveTo>
                  <a:lnTo>
                    <a:pt x="3385383" y="761740"/>
                  </a:lnTo>
                  <a:lnTo>
                    <a:pt x="3385383" y="0"/>
                  </a:lnTo>
                  <a:lnTo>
                    <a:pt x="0" y="0"/>
                  </a:lnTo>
                  <a:lnTo>
                    <a:pt x="0" y="761740"/>
                  </a:lnTo>
                  <a:close/>
                </a:path>
              </a:pathLst>
            </a:custGeom>
            <a:ln w="15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60239" y="4292367"/>
              <a:ext cx="3385820" cy="476250"/>
            </a:xfrm>
            <a:custGeom>
              <a:avLst/>
              <a:gdLst/>
              <a:ahLst/>
              <a:cxnLst/>
              <a:rect l="l" t="t" r="r" b="b"/>
              <a:pathLst>
                <a:path w="3385820" h="476250">
                  <a:moveTo>
                    <a:pt x="3385383" y="0"/>
                  </a:moveTo>
                  <a:lnTo>
                    <a:pt x="0" y="0"/>
                  </a:lnTo>
                  <a:lnTo>
                    <a:pt x="0" y="476085"/>
                  </a:lnTo>
                  <a:lnTo>
                    <a:pt x="3385383" y="476085"/>
                  </a:lnTo>
                  <a:lnTo>
                    <a:pt x="3385383" y="0"/>
                  </a:lnTo>
                  <a:close/>
                </a:path>
              </a:pathLst>
            </a:custGeom>
            <a:solidFill>
              <a:srgbClr val="FF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60240" y="4292365"/>
              <a:ext cx="3385820" cy="476250"/>
            </a:xfrm>
            <a:custGeom>
              <a:avLst/>
              <a:gdLst/>
              <a:ahLst/>
              <a:cxnLst/>
              <a:rect l="l" t="t" r="r" b="b"/>
              <a:pathLst>
                <a:path w="3385820" h="476250">
                  <a:moveTo>
                    <a:pt x="0" y="476085"/>
                  </a:moveTo>
                  <a:lnTo>
                    <a:pt x="3385383" y="476085"/>
                  </a:lnTo>
                  <a:lnTo>
                    <a:pt x="3385383" y="0"/>
                  </a:lnTo>
                  <a:lnTo>
                    <a:pt x="0" y="0"/>
                  </a:lnTo>
                  <a:lnTo>
                    <a:pt x="0" y="476085"/>
                  </a:lnTo>
                  <a:close/>
                </a:path>
              </a:pathLst>
            </a:custGeom>
            <a:ln w="15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60239" y="3530626"/>
              <a:ext cx="3385820" cy="762000"/>
            </a:xfrm>
            <a:custGeom>
              <a:avLst/>
              <a:gdLst/>
              <a:ahLst/>
              <a:cxnLst/>
              <a:rect l="l" t="t" r="r" b="b"/>
              <a:pathLst>
                <a:path w="3385820" h="762000">
                  <a:moveTo>
                    <a:pt x="3385383" y="0"/>
                  </a:moveTo>
                  <a:lnTo>
                    <a:pt x="0" y="0"/>
                  </a:lnTo>
                  <a:lnTo>
                    <a:pt x="0" y="761740"/>
                  </a:lnTo>
                  <a:lnTo>
                    <a:pt x="3385383" y="761740"/>
                  </a:lnTo>
                  <a:lnTo>
                    <a:pt x="3385383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60240" y="3530625"/>
              <a:ext cx="3385820" cy="762000"/>
            </a:xfrm>
            <a:custGeom>
              <a:avLst/>
              <a:gdLst/>
              <a:ahLst/>
              <a:cxnLst/>
              <a:rect l="l" t="t" r="r" b="b"/>
              <a:pathLst>
                <a:path w="3385820" h="762000">
                  <a:moveTo>
                    <a:pt x="0" y="761740"/>
                  </a:moveTo>
                  <a:lnTo>
                    <a:pt x="3385383" y="761740"/>
                  </a:lnTo>
                  <a:lnTo>
                    <a:pt x="3385383" y="0"/>
                  </a:lnTo>
                  <a:lnTo>
                    <a:pt x="0" y="0"/>
                  </a:lnTo>
                  <a:lnTo>
                    <a:pt x="0" y="761740"/>
                  </a:lnTo>
                  <a:close/>
                </a:path>
              </a:pathLst>
            </a:custGeom>
            <a:ln w="15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60239" y="3054537"/>
              <a:ext cx="3385820" cy="476250"/>
            </a:xfrm>
            <a:custGeom>
              <a:avLst/>
              <a:gdLst/>
              <a:ahLst/>
              <a:cxnLst/>
              <a:rect l="l" t="t" r="r" b="b"/>
              <a:pathLst>
                <a:path w="3385820" h="476250">
                  <a:moveTo>
                    <a:pt x="3385383" y="0"/>
                  </a:moveTo>
                  <a:lnTo>
                    <a:pt x="0" y="0"/>
                  </a:lnTo>
                  <a:lnTo>
                    <a:pt x="0" y="476092"/>
                  </a:lnTo>
                  <a:lnTo>
                    <a:pt x="3385383" y="476092"/>
                  </a:lnTo>
                  <a:lnTo>
                    <a:pt x="3385383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60240" y="3054537"/>
              <a:ext cx="3385820" cy="476250"/>
            </a:xfrm>
            <a:custGeom>
              <a:avLst/>
              <a:gdLst/>
              <a:ahLst/>
              <a:cxnLst/>
              <a:rect l="l" t="t" r="r" b="b"/>
              <a:pathLst>
                <a:path w="3385820" h="476250">
                  <a:moveTo>
                    <a:pt x="0" y="476091"/>
                  </a:moveTo>
                  <a:lnTo>
                    <a:pt x="3385383" y="476091"/>
                  </a:lnTo>
                  <a:lnTo>
                    <a:pt x="3385383" y="0"/>
                  </a:lnTo>
                  <a:lnTo>
                    <a:pt x="0" y="0"/>
                  </a:lnTo>
                  <a:lnTo>
                    <a:pt x="0" y="476091"/>
                  </a:lnTo>
                  <a:close/>
                </a:path>
              </a:pathLst>
            </a:custGeom>
            <a:ln w="15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56223" y="2530835"/>
              <a:ext cx="16510" cy="577215"/>
            </a:xfrm>
            <a:custGeom>
              <a:avLst/>
              <a:gdLst/>
              <a:ahLst/>
              <a:cxnLst/>
              <a:rect l="l" t="t" r="r" b="b"/>
              <a:pathLst>
                <a:path w="16509" h="577214">
                  <a:moveTo>
                    <a:pt x="15893" y="0"/>
                  </a:moveTo>
                  <a:lnTo>
                    <a:pt x="0" y="0"/>
                  </a:lnTo>
                  <a:lnTo>
                    <a:pt x="0" y="536927"/>
                  </a:lnTo>
                  <a:lnTo>
                    <a:pt x="7946" y="576604"/>
                  </a:lnTo>
                  <a:lnTo>
                    <a:pt x="15893" y="536927"/>
                  </a:lnTo>
                  <a:lnTo>
                    <a:pt x="158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00601" y="2790047"/>
              <a:ext cx="127635" cy="317500"/>
            </a:xfrm>
            <a:custGeom>
              <a:avLst/>
              <a:gdLst/>
              <a:ahLst/>
              <a:cxnLst/>
              <a:rect l="l" t="t" r="r" b="b"/>
              <a:pathLst>
                <a:path w="127634" h="317500">
                  <a:moveTo>
                    <a:pt x="127137" y="0"/>
                  </a:moveTo>
                  <a:lnTo>
                    <a:pt x="63568" y="63470"/>
                  </a:lnTo>
                  <a:lnTo>
                    <a:pt x="0" y="0"/>
                  </a:lnTo>
                  <a:lnTo>
                    <a:pt x="63568" y="317392"/>
                  </a:lnTo>
                  <a:lnTo>
                    <a:pt x="12713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00602" y="2790046"/>
              <a:ext cx="127635" cy="317500"/>
            </a:xfrm>
            <a:custGeom>
              <a:avLst/>
              <a:gdLst/>
              <a:ahLst/>
              <a:cxnLst/>
              <a:rect l="l" t="t" r="r" b="b"/>
              <a:pathLst>
                <a:path w="127634" h="317500">
                  <a:moveTo>
                    <a:pt x="0" y="0"/>
                  </a:moveTo>
                  <a:lnTo>
                    <a:pt x="63568" y="317392"/>
                  </a:lnTo>
                  <a:lnTo>
                    <a:pt x="127137" y="0"/>
                  </a:lnTo>
                  <a:lnTo>
                    <a:pt x="63568" y="63471"/>
                  </a:lnTo>
                  <a:lnTo>
                    <a:pt x="0" y="0"/>
                  </a:lnTo>
                  <a:close/>
                </a:path>
              </a:pathLst>
            </a:custGeom>
            <a:ln w="158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56223" y="3477722"/>
              <a:ext cx="16510" cy="577215"/>
            </a:xfrm>
            <a:custGeom>
              <a:avLst/>
              <a:gdLst/>
              <a:ahLst/>
              <a:cxnLst/>
              <a:rect l="l" t="t" r="r" b="b"/>
              <a:pathLst>
                <a:path w="16509" h="577214">
                  <a:moveTo>
                    <a:pt x="7946" y="0"/>
                  </a:moveTo>
                  <a:lnTo>
                    <a:pt x="0" y="39677"/>
                  </a:lnTo>
                  <a:lnTo>
                    <a:pt x="0" y="576603"/>
                  </a:lnTo>
                  <a:lnTo>
                    <a:pt x="15893" y="576603"/>
                  </a:lnTo>
                  <a:lnTo>
                    <a:pt x="15893" y="39677"/>
                  </a:lnTo>
                  <a:lnTo>
                    <a:pt x="794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00601" y="3477722"/>
              <a:ext cx="127635" cy="317500"/>
            </a:xfrm>
            <a:custGeom>
              <a:avLst/>
              <a:gdLst/>
              <a:ahLst/>
              <a:cxnLst/>
              <a:rect l="l" t="t" r="r" b="b"/>
              <a:pathLst>
                <a:path w="127634" h="317500">
                  <a:moveTo>
                    <a:pt x="63568" y="0"/>
                  </a:moveTo>
                  <a:lnTo>
                    <a:pt x="0" y="317392"/>
                  </a:lnTo>
                  <a:lnTo>
                    <a:pt x="63568" y="253919"/>
                  </a:lnTo>
                  <a:lnTo>
                    <a:pt x="127137" y="317392"/>
                  </a:lnTo>
                  <a:lnTo>
                    <a:pt x="6356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00602" y="3477721"/>
              <a:ext cx="127635" cy="317500"/>
            </a:xfrm>
            <a:custGeom>
              <a:avLst/>
              <a:gdLst/>
              <a:ahLst/>
              <a:cxnLst/>
              <a:rect l="l" t="t" r="r" b="b"/>
              <a:pathLst>
                <a:path w="127634" h="317500">
                  <a:moveTo>
                    <a:pt x="127137" y="317392"/>
                  </a:moveTo>
                  <a:lnTo>
                    <a:pt x="63568" y="0"/>
                  </a:lnTo>
                  <a:lnTo>
                    <a:pt x="0" y="317392"/>
                  </a:lnTo>
                  <a:lnTo>
                    <a:pt x="63568" y="253920"/>
                  </a:lnTo>
                  <a:lnTo>
                    <a:pt x="127137" y="317392"/>
                  </a:lnTo>
                  <a:close/>
                </a:path>
              </a:pathLst>
            </a:custGeom>
            <a:ln w="158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4930">
              <a:lnSpc>
                <a:spcPts val="1710"/>
              </a:lnSpc>
            </a:pPr>
            <a:r>
              <a:rPr spc="-120" dirty="0"/>
              <a:t>0xbfffffff</a:t>
            </a:r>
          </a:p>
          <a:p>
            <a:pPr marL="4967605">
              <a:lnSpc>
                <a:spcPct val="100000"/>
              </a:lnSpc>
            </a:pPr>
            <a:endParaRPr sz="1600" dirty="0"/>
          </a:p>
          <a:p>
            <a:pPr marL="4967605">
              <a:lnSpc>
                <a:spcPct val="100000"/>
              </a:lnSpc>
              <a:spcBef>
                <a:spcPts val="45"/>
              </a:spcBef>
            </a:pPr>
            <a:endParaRPr sz="1350" dirty="0"/>
          </a:p>
          <a:p>
            <a:pPr marL="5680075">
              <a:lnSpc>
                <a:spcPct val="100000"/>
              </a:lnSpc>
              <a:spcBef>
                <a:spcPts val="5"/>
              </a:spcBef>
            </a:pPr>
            <a:r>
              <a:rPr spc="15" dirty="0">
                <a:latin typeface="Times New Roman"/>
                <a:cs typeface="Times New Roman"/>
              </a:rPr>
              <a:t>Stack</a:t>
            </a:r>
          </a:p>
          <a:p>
            <a:pPr marL="4967605"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5040630" algn="ctr">
              <a:lnSpc>
                <a:spcPct val="100000"/>
              </a:lnSpc>
            </a:pPr>
            <a:r>
              <a:rPr i="1" spc="-70" dirty="0">
                <a:solidFill>
                  <a:srgbClr val="0000FF"/>
                </a:solidFill>
                <a:latin typeface="Trebuchet MS"/>
                <a:cs typeface="Trebuchet MS"/>
              </a:rPr>
              <a:t>Free</a:t>
            </a:r>
            <a:r>
              <a:rPr i="1" spc="4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i="1" spc="-50" dirty="0">
                <a:solidFill>
                  <a:srgbClr val="0000FF"/>
                </a:solidFill>
                <a:latin typeface="Trebuchet MS"/>
                <a:cs typeface="Trebuchet MS"/>
              </a:rPr>
              <a:t>space</a:t>
            </a:r>
          </a:p>
          <a:p>
            <a:pPr marL="4967605">
              <a:lnSpc>
                <a:spcPct val="100000"/>
              </a:lnSpc>
            </a:pPr>
            <a:endParaRPr sz="1600" dirty="0">
              <a:latin typeface="Trebuchet MS"/>
              <a:cs typeface="Trebuchet MS"/>
            </a:endParaRPr>
          </a:p>
          <a:p>
            <a:pPr marL="4967605"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rebuchet MS"/>
              <a:cs typeface="Trebuchet MS"/>
            </a:endParaRPr>
          </a:p>
          <a:p>
            <a:pPr marL="5631815">
              <a:lnSpc>
                <a:spcPct val="100000"/>
              </a:lnSpc>
            </a:pPr>
            <a:r>
              <a:rPr spc="20" dirty="0">
                <a:latin typeface="Times New Roman"/>
                <a:cs typeface="Times New Roman"/>
              </a:rPr>
              <a:t>Heap</a:t>
            </a:r>
          </a:p>
          <a:p>
            <a:pPr marL="4967605"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5631815">
              <a:lnSpc>
                <a:spcPct val="100000"/>
              </a:lnSpc>
              <a:spcBef>
                <a:spcPts val="5"/>
              </a:spcBef>
            </a:pPr>
            <a:r>
              <a:rPr spc="15" dirty="0">
                <a:latin typeface="Times New Roman"/>
                <a:cs typeface="Times New Roman"/>
              </a:rPr>
              <a:t>Static </a:t>
            </a:r>
            <a:r>
              <a:rPr spc="10" dirty="0">
                <a:latin typeface="Times New Roman"/>
                <a:cs typeface="Times New Roman"/>
              </a:rPr>
              <a:t>(initialized </a:t>
            </a:r>
            <a:r>
              <a:rPr spc="15" dirty="0">
                <a:latin typeface="Times New Roman"/>
                <a:cs typeface="Times New Roman"/>
              </a:rPr>
              <a:t>and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Times New Roman"/>
                <a:cs typeface="Times New Roman"/>
              </a:rPr>
              <a:t>bss)</a:t>
            </a:r>
          </a:p>
          <a:p>
            <a:pPr marL="4967605"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5631815">
              <a:lnSpc>
                <a:spcPct val="100000"/>
              </a:lnSpc>
              <a:spcBef>
                <a:spcPts val="1170"/>
              </a:spcBef>
            </a:pPr>
            <a:r>
              <a:rPr spc="20" dirty="0">
                <a:latin typeface="Times New Roman"/>
                <a:cs typeface="Times New Roman"/>
              </a:rPr>
              <a:t>Code </a:t>
            </a:r>
            <a:r>
              <a:rPr spc="10" dirty="0">
                <a:latin typeface="Times New Roman"/>
                <a:cs typeface="Times New Roman"/>
              </a:rPr>
              <a:t>(a.k.a.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text)</a:t>
            </a:r>
          </a:p>
          <a:p>
            <a:pPr marL="4967605"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5154930">
              <a:lnSpc>
                <a:spcPct val="100000"/>
              </a:lnSpc>
            </a:pPr>
            <a:r>
              <a:rPr spc="-120" dirty="0"/>
              <a:t>0x00000000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664083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55" dirty="0">
                <a:solidFill>
                  <a:srgbClr val="000000"/>
                </a:solidFill>
                <a:latin typeface="Calibri Light"/>
                <a:cs typeface="Calibri Light"/>
              </a:rPr>
              <a:t>Memory </a:t>
            </a: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Address </a:t>
            </a:r>
            <a:r>
              <a:rPr sz="3500" b="0" spc="50" dirty="0">
                <a:solidFill>
                  <a:srgbClr val="000000"/>
                </a:solidFill>
                <a:latin typeface="Calibri Light"/>
                <a:cs typeface="Calibri Light"/>
              </a:rPr>
              <a:t>Space </a:t>
            </a: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of </a:t>
            </a:r>
            <a:r>
              <a:rPr sz="3500" b="0" spc="45" dirty="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3500" b="0" spc="-1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25" dirty="0">
                <a:solidFill>
                  <a:srgbClr val="000000"/>
                </a:solidFill>
                <a:latin typeface="Calibri Light"/>
                <a:cs typeface="Calibri Light"/>
              </a:rPr>
              <a:t>Process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147" y="1295908"/>
            <a:ext cx="7741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5" dirty="0">
                <a:latin typeface="Calibri"/>
                <a:cs typeface="Calibri"/>
              </a:rPr>
              <a:t>Allocated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initialized </a:t>
            </a:r>
            <a:r>
              <a:rPr sz="2800" spc="-5" dirty="0">
                <a:latin typeface="Calibri"/>
                <a:cs typeface="Calibri"/>
              </a:rPr>
              <a:t>when loading and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147" y="1622044"/>
            <a:ext cx="4206240" cy="42138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530"/>
              </a:spcBef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5" dirty="0">
                <a:latin typeface="Calibri"/>
                <a:cs typeface="Calibri"/>
              </a:rPr>
              <a:t>Consist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L="527050" lvl="1" indent="-17208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10" dirty="0">
                <a:solidFill>
                  <a:srgbClr val="0070C0"/>
                </a:solidFill>
                <a:latin typeface="Calibri"/>
                <a:cs typeface="Calibri"/>
              </a:rPr>
              <a:t>Static</a:t>
            </a:r>
            <a:r>
              <a:rPr sz="2500" spc="-5" dirty="0">
                <a:solidFill>
                  <a:srgbClr val="0070C0"/>
                </a:solidFill>
                <a:latin typeface="Calibri"/>
                <a:cs typeface="Calibri"/>
              </a:rPr>
              <a:t> segments</a:t>
            </a:r>
            <a:endParaRPr sz="2500">
              <a:latin typeface="Calibri"/>
              <a:cs typeface="Calibri"/>
            </a:endParaRPr>
          </a:p>
          <a:p>
            <a:pPr marL="697865" marR="123825" lvl="2">
              <a:lnSpc>
                <a:spcPct val="102699"/>
              </a:lnSpc>
              <a:spcBef>
                <a:spcPts val="130"/>
              </a:spcBef>
              <a:buFont typeface="Arial"/>
              <a:buChar char="•"/>
              <a:tabLst>
                <a:tab pos="869950" algn="l"/>
              </a:tabLst>
            </a:pPr>
            <a:r>
              <a:rPr sz="2200" spc="-10" dirty="0">
                <a:latin typeface="Calibri"/>
                <a:cs typeface="Calibri"/>
              </a:rPr>
              <a:t>Initialized </a:t>
            </a:r>
            <a:r>
              <a:rPr sz="2200" spc="-5" dirty="0">
                <a:latin typeface="Calibri"/>
                <a:cs typeface="Calibri"/>
              </a:rPr>
              <a:t>global and </a:t>
            </a:r>
            <a:r>
              <a:rPr sz="2200" dirty="0">
                <a:latin typeface="Calibri"/>
                <a:cs typeface="Calibri"/>
              </a:rPr>
              <a:t>C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static  </a:t>
            </a:r>
            <a:r>
              <a:rPr sz="2200" spc="-20" dirty="0">
                <a:latin typeface="Calibri"/>
                <a:cs typeface="Calibri"/>
              </a:rPr>
              <a:t>Variables</a:t>
            </a:r>
            <a:endParaRPr sz="220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  <a:spcBef>
                <a:spcPts val="145"/>
              </a:spcBef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segment</a:t>
            </a:r>
            <a:endParaRPr sz="2200">
              <a:latin typeface="Calibri"/>
              <a:cs typeface="Calibri"/>
            </a:endParaRPr>
          </a:p>
          <a:p>
            <a:pPr marL="869950" lvl="2" indent="-17208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869950" algn="l"/>
              </a:tabLst>
            </a:pPr>
            <a:r>
              <a:rPr sz="2200" spc="-10" dirty="0">
                <a:latin typeface="Calibri"/>
                <a:cs typeface="Calibri"/>
              </a:rPr>
              <a:t>Uninitialized </a:t>
            </a:r>
            <a:r>
              <a:rPr sz="2200" spc="-5" dirty="0">
                <a:latin typeface="Calibri"/>
                <a:cs typeface="Calibri"/>
              </a:rPr>
              <a:t>global</a:t>
            </a:r>
            <a:endParaRPr sz="2200">
              <a:latin typeface="Calibri"/>
              <a:cs typeface="Calibri"/>
            </a:endParaRPr>
          </a:p>
          <a:p>
            <a:pPr marL="697865" marR="5080">
              <a:lnSpc>
                <a:spcPct val="104099"/>
              </a:lnSpc>
              <a:spcBef>
                <a:spcPts val="60"/>
              </a:spcBef>
            </a:pPr>
            <a:r>
              <a:rPr sz="2200" spc="-10" dirty="0">
                <a:latin typeface="Calibri"/>
                <a:cs typeface="Calibri"/>
              </a:rPr>
              <a:t>variables that </a:t>
            </a:r>
            <a:r>
              <a:rPr sz="2200" spc="-15" dirty="0">
                <a:latin typeface="Calibri"/>
                <a:cs typeface="Calibri"/>
              </a:rPr>
              <a:t>are zeroed </a:t>
            </a:r>
            <a:r>
              <a:rPr sz="2200" spc="-5" dirty="0">
                <a:latin typeface="Calibri"/>
                <a:cs typeface="Calibri"/>
              </a:rPr>
              <a:t>when  initializing the </a:t>
            </a:r>
            <a:r>
              <a:rPr sz="2200" spc="-10" dirty="0">
                <a:latin typeface="Calibri"/>
                <a:cs typeface="Calibri"/>
              </a:rPr>
              <a:t>process, </a:t>
            </a:r>
            <a:r>
              <a:rPr sz="2200" spc="-5" dirty="0">
                <a:latin typeface="Calibri"/>
                <a:cs typeface="Calibri"/>
              </a:rPr>
              <a:t>also  </a:t>
            </a:r>
            <a:r>
              <a:rPr sz="2200" spc="-10" dirty="0">
                <a:latin typeface="Calibri"/>
                <a:cs typeface="Calibri"/>
              </a:rPr>
              <a:t>called .bss</a:t>
            </a:r>
            <a:endParaRPr sz="220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  <a:spcBef>
                <a:spcPts val="165"/>
              </a:spcBef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BSS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segment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19906" y="1924333"/>
            <a:ext cx="3678554" cy="3921760"/>
            <a:chOff x="5219906" y="1924333"/>
            <a:chExt cx="3678554" cy="3921760"/>
          </a:xfrm>
        </p:grpSpPr>
        <p:sp>
          <p:nvSpPr>
            <p:cNvPr id="6" name="object 6"/>
            <p:cNvSpPr/>
            <p:nvPr/>
          </p:nvSpPr>
          <p:spPr>
            <a:xfrm>
              <a:off x="5219906" y="1924333"/>
              <a:ext cx="3678554" cy="3921760"/>
            </a:xfrm>
            <a:custGeom>
              <a:avLst/>
              <a:gdLst/>
              <a:ahLst/>
              <a:cxnLst/>
              <a:rect l="l" t="t" r="r" b="b"/>
              <a:pathLst>
                <a:path w="3678554" h="3921760">
                  <a:moveTo>
                    <a:pt x="3678429" y="0"/>
                  </a:moveTo>
                  <a:lnTo>
                    <a:pt x="0" y="0"/>
                  </a:lnTo>
                  <a:lnTo>
                    <a:pt x="0" y="3921232"/>
                  </a:lnTo>
                  <a:lnTo>
                    <a:pt x="3678429" y="3921232"/>
                  </a:lnTo>
                  <a:lnTo>
                    <a:pt x="3678429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07914" y="2245194"/>
              <a:ext cx="3385820" cy="3333115"/>
            </a:xfrm>
            <a:custGeom>
              <a:avLst/>
              <a:gdLst/>
              <a:ahLst/>
              <a:cxnLst/>
              <a:rect l="l" t="t" r="r" b="b"/>
              <a:pathLst>
                <a:path w="3385820" h="3333115">
                  <a:moveTo>
                    <a:pt x="3385388" y="0"/>
                  </a:moveTo>
                  <a:lnTo>
                    <a:pt x="0" y="0"/>
                  </a:lnTo>
                  <a:lnTo>
                    <a:pt x="0" y="809345"/>
                  </a:lnTo>
                  <a:lnTo>
                    <a:pt x="0" y="3332619"/>
                  </a:lnTo>
                  <a:lnTo>
                    <a:pt x="3385388" y="3332619"/>
                  </a:lnTo>
                  <a:lnTo>
                    <a:pt x="3385388" y="809345"/>
                  </a:lnTo>
                  <a:lnTo>
                    <a:pt x="3385388" y="0"/>
                  </a:lnTo>
                  <a:close/>
                </a:path>
              </a:pathLst>
            </a:custGeom>
            <a:solidFill>
              <a:srgbClr val="C6C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0239" y="2197573"/>
              <a:ext cx="3385820" cy="857250"/>
            </a:xfrm>
            <a:custGeom>
              <a:avLst/>
              <a:gdLst/>
              <a:ahLst/>
              <a:cxnLst/>
              <a:rect l="l" t="t" r="r" b="b"/>
              <a:pathLst>
                <a:path w="3385820" h="857250">
                  <a:moveTo>
                    <a:pt x="3385383" y="0"/>
                  </a:moveTo>
                  <a:lnTo>
                    <a:pt x="0" y="0"/>
                  </a:lnTo>
                  <a:lnTo>
                    <a:pt x="0" y="856959"/>
                  </a:lnTo>
                  <a:lnTo>
                    <a:pt x="3385383" y="856959"/>
                  </a:lnTo>
                  <a:lnTo>
                    <a:pt x="3385383" y="0"/>
                  </a:lnTo>
                  <a:close/>
                </a:path>
              </a:pathLst>
            </a:custGeom>
            <a:solidFill>
              <a:srgbClr val="FF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60240" y="2197572"/>
              <a:ext cx="3385820" cy="857250"/>
            </a:xfrm>
            <a:custGeom>
              <a:avLst/>
              <a:gdLst/>
              <a:ahLst/>
              <a:cxnLst/>
              <a:rect l="l" t="t" r="r" b="b"/>
              <a:pathLst>
                <a:path w="3385820" h="857250">
                  <a:moveTo>
                    <a:pt x="0" y="856959"/>
                  </a:moveTo>
                  <a:lnTo>
                    <a:pt x="3385383" y="856959"/>
                  </a:lnTo>
                  <a:lnTo>
                    <a:pt x="3385383" y="0"/>
                  </a:lnTo>
                  <a:lnTo>
                    <a:pt x="0" y="0"/>
                  </a:lnTo>
                  <a:lnTo>
                    <a:pt x="0" y="856959"/>
                  </a:lnTo>
                  <a:close/>
                </a:path>
              </a:pathLst>
            </a:custGeom>
            <a:ln w="15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60239" y="4768451"/>
              <a:ext cx="3385820" cy="762000"/>
            </a:xfrm>
            <a:custGeom>
              <a:avLst/>
              <a:gdLst/>
              <a:ahLst/>
              <a:cxnLst/>
              <a:rect l="l" t="t" r="r" b="b"/>
              <a:pathLst>
                <a:path w="3385820" h="762000">
                  <a:moveTo>
                    <a:pt x="3385383" y="0"/>
                  </a:moveTo>
                  <a:lnTo>
                    <a:pt x="0" y="0"/>
                  </a:lnTo>
                  <a:lnTo>
                    <a:pt x="0" y="761740"/>
                  </a:lnTo>
                  <a:lnTo>
                    <a:pt x="3385383" y="761740"/>
                  </a:lnTo>
                  <a:lnTo>
                    <a:pt x="3385383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60240" y="4768451"/>
              <a:ext cx="3385820" cy="762000"/>
            </a:xfrm>
            <a:custGeom>
              <a:avLst/>
              <a:gdLst/>
              <a:ahLst/>
              <a:cxnLst/>
              <a:rect l="l" t="t" r="r" b="b"/>
              <a:pathLst>
                <a:path w="3385820" h="762000">
                  <a:moveTo>
                    <a:pt x="0" y="761740"/>
                  </a:moveTo>
                  <a:lnTo>
                    <a:pt x="3385383" y="761740"/>
                  </a:lnTo>
                  <a:lnTo>
                    <a:pt x="3385383" y="0"/>
                  </a:lnTo>
                  <a:lnTo>
                    <a:pt x="0" y="0"/>
                  </a:lnTo>
                  <a:lnTo>
                    <a:pt x="0" y="761740"/>
                  </a:lnTo>
                  <a:close/>
                </a:path>
              </a:pathLst>
            </a:custGeom>
            <a:ln w="15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60239" y="4292367"/>
              <a:ext cx="3385820" cy="476250"/>
            </a:xfrm>
            <a:custGeom>
              <a:avLst/>
              <a:gdLst/>
              <a:ahLst/>
              <a:cxnLst/>
              <a:rect l="l" t="t" r="r" b="b"/>
              <a:pathLst>
                <a:path w="3385820" h="476250">
                  <a:moveTo>
                    <a:pt x="3385383" y="0"/>
                  </a:moveTo>
                  <a:lnTo>
                    <a:pt x="0" y="0"/>
                  </a:lnTo>
                  <a:lnTo>
                    <a:pt x="0" y="476085"/>
                  </a:lnTo>
                  <a:lnTo>
                    <a:pt x="3385383" y="476085"/>
                  </a:lnTo>
                  <a:lnTo>
                    <a:pt x="3385383" y="0"/>
                  </a:lnTo>
                  <a:close/>
                </a:path>
              </a:pathLst>
            </a:custGeom>
            <a:solidFill>
              <a:srgbClr val="FF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60240" y="4292365"/>
              <a:ext cx="3385820" cy="476250"/>
            </a:xfrm>
            <a:custGeom>
              <a:avLst/>
              <a:gdLst/>
              <a:ahLst/>
              <a:cxnLst/>
              <a:rect l="l" t="t" r="r" b="b"/>
              <a:pathLst>
                <a:path w="3385820" h="476250">
                  <a:moveTo>
                    <a:pt x="0" y="476085"/>
                  </a:moveTo>
                  <a:lnTo>
                    <a:pt x="3385383" y="476085"/>
                  </a:lnTo>
                  <a:lnTo>
                    <a:pt x="3385383" y="0"/>
                  </a:lnTo>
                  <a:lnTo>
                    <a:pt x="0" y="0"/>
                  </a:lnTo>
                  <a:lnTo>
                    <a:pt x="0" y="476085"/>
                  </a:lnTo>
                  <a:close/>
                </a:path>
              </a:pathLst>
            </a:custGeom>
            <a:ln w="15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60239" y="3530626"/>
              <a:ext cx="3385820" cy="762000"/>
            </a:xfrm>
            <a:custGeom>
              <a:avLst/>
              <a:gdLst/>
              <a:ahLst/>
              <a:cxnLst/>
              <a:rect l="l" t="t" r="r" b="b"/>
              <a:pathLst>
                <a:path w="3385820" h="762000">
                  <a:moveTo>
                    <a:pt x="3385383" y="0"/>
                  </a:moveTo>
                  <a:lnTo>
                    <a:pt x="0" y="0"/>
                  </a:lnTo>
                  <a:lnTo>
                    <a:pt x="0" y="761740"/>
                  </a:lnTo>
                  <a:lnTo>
                    <a:pt x="3385383" y="761740"/>
                  </a:lnTo>
                  <a:lnTo>
                    <a:pt x="3385383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60240" y="3530625"/>
              <a:ext cx="3385820" cy="762000"/>
            </a:xfrm>
            <a:custGeom>
              <a:avLst/>
              <a:gdLst/>
              <a:ahLst/>
              <a:cxnLst/>
              <a:rect l="l" t="t" r="r" b="b"/>
              <a:pathLst>
                <a:path w="3385820" h="762000">
                  <a:moveTo>
                    <a:pt x="0" y="761740"/>
                  </a:moveTo>
                  <a:lnTo>
                    <a:pt x="3385383" y="761740"/>
                  </a:lnTo>
                  <a:lnTo>
                    <a:pt x="3385383" y="0"/>
                  </a:lnTo>
                  <a:lnTo>
                    <a:pt x="0" y="0"/>
                  </a:lnTo>
                  <a:lnTo>
                    <a:pt x="0" y="761740"/>
                  </a:lnTo>
                  <a:close/>
                </a:path>
              </a:pathLst>
            </a:custGeom>
            <a:ln w="15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60239" y="3054537"/>
              <a:ext cx="3385820" cy="476250"/>
            </a:xfrm>
            <a:custGeom>
              <a:avLst/>
              <a:gdLst/>
              <a:ahLst/>
              <a:cxnLst/>
              <a:rect l="l" t="t" r="r" b="b"/>
              <a:pathLst>
                <a:path w="3385820" h="476250">
                  <a:moveTo>
                    <a:pt x="3385383" y="0"/>
                  </a:moveTo>
                  <a:lnTo>
                    <a:pt x="0" y="0"/>
                  </a:lnTo>
                  <a:lnTo>
                    <a:pt x="0" y="476092"/>
                  </a:lnTo>
                  <a:lnTo>
                    <a:pt x="3385383" y="476092"/>
                  </a:lnTo>
                  <a:lnTo>
                    <a:pt x="3385383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60240" y="3054537"/>
              <a:ext cx="3385820" cy="476250"/>
            </a:xfrm>
            <a:custGeom>
              <a:avLst/>
              <a:gdLst/>
              <a:ahLst/>
              <a:cxnLst/>
              <a:rect l="l" t="t" r="r" b="b"/>
              <a:pathLst>
                <a:path w="3385820" h="476250">
                  <a:moveTo>
                    <a:pt x="0" y="476091"/>
                  </a:moveTo>
                  <a:lnTo>
                    <a:pt x="3385383" y="476091"/>
                  </a:lnTo>
                  <a:lnTo>
                    <a:pt x="3385383" y="0"/>
                  </a:lnTo>
                  <a:lnTo>
                    <a:pt x="0" y="0"/>
                  </a:lnTo>
                  <a:lnTo>
                    <a:pt x="0" y="476091"/>
                  </a:lnTo>
                  <a:close/>
                </a:path>
              </a:pathLst>
            </a:custGeom>
            <a:ln w="15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56223" y="2530835"/>
              <a:ext cx="16510" cy="577215"/>
            </a:xfrm>
            <a:custGeom>
              <a:avLst/>
              <a:gdLst/>
              <a:ahLst/>
              <a:cxnLst/>
              <a:rect l="l" t="t" r="r" b="b"/>
              <a:pathLst>
                <a:path w="16509" h="577214">
                  <a:moveTo>
                    <a:pt x="15893" y="0"/>
                  </a:moveTo>
                  <a:lnTo>
                    <a:pt x="0" y="0"/>
                  </a:lnTo>
                  <a:lnTo>
                    <a:pt x="0" y="536927"/>
                  </a:lnTo>
                  <a:lnTo>
                    <a:pt x="7946" y="576604"/>
                  </a:lnTo>
                  <a:lnTo>
                    <a:pt x="15893" y="536927"/>
                  </a:lnTo>
                  <a:lnTo>
                    <a:pt x="158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00601" y="2790047"/>
              <a:ext cx="127635" cy="317500"/>
            </a:xfrm>
            <a:custGeom>
              <a:avLst/>
              <a:gdLst/>
              <a:ahLst/>
              <a:cxnLst/>
              <a:rect l="l" t="t" r="r" b="b"/>
              <a:pathLst>
                <a:path w="127634" h="317500">
                  <a:moveTo>
                    <a:pt x="127137" y="0"/>
                  </a:moveTo>
                  <a:lnTo>
                    <a:pt x="63568" y="63470"/>
                  </a:lnTo>
                  <a:lnTo>
                    <a:pt x="0" y="0"/>
                  </a:lnTo>
                  <a:lnTo>
                    <a:pt x="63568" y="317392"/>
                  </a:lnTo>
                  <a:lnTo>
                    <a:pt x="12713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00602" y="2790046"/>
              <a:ext cx="127635" cy="317500"/>
            </a:xfrm>
            <a:custGeom>
              <a:avLst/>
              <a:gdLst/>
              <a:ahLst/>
              <a:cxnLst/>
              <a:rect l="l" t="t" r="r" b="b"/>
              <a:pathLst>
                <a:path w="127634" h="317500">
                  <a:moveTo>
                    <a:pt x="0" y="0"/>
                  </a:moveTo>
                  <a:lnTo>
                    <a:pt x="63568" y="317392"/>
                  </a:lnTo>
                  <a:lnTo>
                    <a:pt x="127137" y="0"/>
                  </a:lnTo>
                  <a:lnTo>
                    <a:pt x="63568" y="63471"/>
                  </a:lnTo>
                  <a:lnTo>
                    <a:pt x="0" y="0"/>
                  </a:lnTo>
                  <a:close/>
                </a:path>
              </a:pathLst>
            </a:custGeom>
            <a:ln w="158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56223" y="3477722"/>
              <a:ext cx="16510" cy="577215"/>
            </a:xfrm>
            <a:custGeom>
              <a:avLst/>
              <a:gdLst/>
              <a:ahLst/>
              <a:cxnLst/>
              <a:rect l="l" t="t" r="r" b="b"/>
              <a:pathLst>
                <a:path w="16509" h="577214">
                  <a:moveTo>
                    <a:pt x="7946" y="0"/>
                  </a:moveTo>
                  <a:lnTo>
                    <a:pt x="0" y="39677"/>
                  </a:lnTo>
                  <a:lnTo>
                    <a:pt x="0" y="576603"/>
                  </a:lnTo>
                  <a:lnTo>
                    <a:pt x="15893" y="576603"/>
                  </a:lnTo>
                  <a:lnTo>
                    <a:pt x="15893" y="39677"/>
                  </a:lnTo>
                  <a:lnTo>
                    <a:pt x="794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00601" y="3477722"/>
              <a:ext cx="127635" cy="317500"/>
            </a:xfrm>
            <a:custGeom>
              <a:avLst/>
              <a:gdLst/>
              <a:ahLst/>
              <a:cxnLst/>
              <a:rect l="l" t="t" r="r" b="b"/>
              <a:pathLst>
                <a:path w="127634" h="317500">
                  <a:moveTo>
                    <a:pt x="63568" y="0"/>
                  </a:moveTo>
                  <a:lnTo>
                    <a:pt x="0" y="317392"/>
                  </a:lnTo>
                  <a:lnTo>
                    <a:pt x="63568" y="253919"/>
                  </a:lnTo>
                  <a:lnTo>
                    <a:pt x="127137" y="317392"/>
                  </a:lnTo>
                  <a:lnTo>
                    <a:pt x="6356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00602" y="3477721"/>
              <a:ext cx="127635" cy="317500"/>
            </a:xfrm>
            <a:custGeom>
              <a:avLst/>
              <a:gdLst/>
              <a:ahLst/>
              <a:cxnLst/>
              <a:rect l="l" t="t" r="r" b="b"/>
              <a:pathLst>
                <a:path w="127634" h="317500">
                  <a:moveTo>
                    <a:pt x="127137" y="317392"/>
                  </a:moveTo>
                  <a:lnTo>
                    <a:pt x="63568" y="0"/>
                  </a:lnTo>
                  <a:lnTo>
                    <a:pt x="0" y="317392"/>
                  </a:lnTo>
                  <a:lnTo>
                    <a:pt x="63568" y="253920"/>
                  </a:lnTo>
                  <a:lnTo>
                    <a:pt x="127137" y="317392"/>
                  </a:lnTo>
                  <a:close/>
                </a:path>
              </a:pathLst>
            </a:custGeom>
            <a:ln w="158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4930">
              <a:lnSpc>
                <a:spcPts val="1710"/>
              </a:lnSpc>
            </a:pPr>
            <a:r>
              <a:rPr spc="-120" dirty="0"/>
              <a:t>0xbfffffff</a:t>
            </a:r>
          </a:p>
          <a:p>
            <a:pPr marL="4967605">
              <a:lnSpc>
                <a:spcPct val="100000"/>
              </a:lnSpc>
            </a:pPr>
            <a:endParaRPr sz="1600" dirty="0"/>
          </a:p>
          <a:p>
            <a:pPr marL="4967605">
              <a:lnSpc>
                <a:spcPct val="100000"/>
              </a:lnSpc>
              <a:spcBef>
                <a:spcPts val="45"/>
              </a:spcBef>
            </a:pPr>
            <a:endParaRPr sz="1350" dirty="0"/>
          </a:p>
          <a:p>
            <a:pPr marL="5680075">
              <a:lnSpc>
                <a:spcPct val="100000"/>
              </a:lnSpc>
              <a:spcBef>
                <a:spcPts val="5"/>
              </a:spcBef>
            </a:pPr>
            <a:r>
              <a:rPr spc="15" dirty="0">
                <a:latin typeface="Times New Roman"/>
                <a:cs typeface="Times New Roman"/>
              </a:rPr>
              <a:t>Stack</a:t>
            </a:r>
          </a:p>
          <a:p>
            <a:pPr marL="4967605"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5040630" algn="ctr">
              <a:lnSpc>
                <a:spcPct val="100000"/>
              </a:lnSpc>
            </a:pPr>
            <a:r>
              <a:rPr i="1" spc="-70" dirty="0">
                <a:solidFill>
                  <a:srgbClr val="0000FF"/>
                </a:solidFill>
                <a:latin typeface="Trebuchet MS"/>
                <a:cs typeface="Trebuchet MS"/>
              </a:rPr>
              <a:t>Free</a:t>
            </a:r>
            <a:r>
              <a:rPr i="1" spc="4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i="1" spc="-50" dirty="0">
                <a:solidFill>
                  <a:srgbClr val="0000FF"/>
                </a:solidFill>
                <a:latin typeface="Trebuchet MS"/>
                <a:cs typeface="Trebuchet MS"/>
              </a:rPr>
              <a:t>space</a:t>
            </a:r>
          </a:p>
          <a:p>
            <a:pPr marL="4967605">
              <a:lnSpc>
                <a:spcPct val="100000"/>
              </a:lnSpc>
            </a:pPr>
            <a:endParaRPr sz="1600" dirty="0">
              <a:latin typeface="Trebuchet MS"/>
              <a:cs typeface="Trebuchet MS"/>
            </a:endParaRPr>
          </a:p>
          <a:p>
            <a:pPr marL="4967605"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rebuchet MS"/>
              <a:cs typeface="Trebuchet MS"/>
            </a:endParaRPr>
          </a:p>
          <a:p>
            <a:pPr marL="5631815">
              <a:lnSpc>
                <a:spcPct val="100000"/>
              </a:lnSpc>
            </a:pPr>
            <a:r>
              <a:rPr spc="20" dirty="0">
                <a:latin typeface="Times New Roman"/>
                <a:cs typeface="Times New Roman"/>
              </a:rPr>
              <a:t>Heap</a:t>
            </a:r>
          </a:p>
          <a:p>
            <a:pPr marL="4967605"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5631815">
              <a:lnSpc>
                <a:spcPct val="100000"/>
              </a:lnSpc>
              <a:spcBef>
                <a:spcPts val="5"/>
              </a:spcBef>
            </a:pPr>
            <a:r>
              <a:rPr spc="15" dirty="0">
                <a:latin typeface="Times New Roman"/>
                <a:cs typeface="Times New Roman"/>
              </a:rPr>
              <a:t>Static </a:t>
            </a:r>
            <a:r>
              <a:rPr spc="10" dirty="0">
                <a:latin typeface="Times New Roman"/>
                <a:cs typeface="Times New Roman"/>
              </a:rPr>
              <a:t>(initialized </a:t>
            </a:r>
            <a:r>
              <a:rPr spc="15" dirty="0">
                <a:latin typeface="Times New Roman"/>
                <a:cs typeface="Times New Roman"/>
              </a:rPr>
              <a:t>and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Times New Roman"/>
                <a:cs typeface="Times New Roman"/>
              </a:rPr>
              <a:t>bss)</a:t>
            </a:r>
          </a:p>
          <a:p>
            <a:pPr marL="4967605"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5631815">
              <a:lnSpc>
                <a:spcPct val="100000"/>
              </a:lnSpc>
              <a:spcBef>
                <a:spcPts val="1170"/>
              </a:spcBef>
            </a:pPr>
            <a:r>
              <a:rPr spc="20" dirty="0">
                <a:latin typeface="Times New Roman"/>
                <a:cs typeface="Times New Roman"/>
              </a:rPr>
              <a:t>Code </a:t>
            </a:r>
            <a:r>
              <a:rPr spc="10" dirty="0">
                <a:latin typeface="Times New Roman"/>
                <a:cs typeface="Times New Roman"/>
              </a:rPr>
              <a:t>(a.k.a.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text)</a:t>
            </a:r>
          </a:p>
          <a:p>
            <a:pPr marL="4967605"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5154930">
              <a:lnSpc>
                <a:spcPct val="100000"/>
              </a:lnSpc>
            </a:pPr>
            <a:r>
              <a:rPr spc="-120" dirty="0"/>
              <a:t>0x00000000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664083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55" dirty="0">
                <a:solidFill>
                  <a:srgbClr val="000000"/>
                </a:solidFill>
                <a:latin typeface="Calibri Light"/>
                <a:cs typeface="Calibri Light"/>
              </a:rPr>
              <a:t>Memory </a:t>
            </a: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Address </a:t>
            </a:r>
            <a:r>
              <a:rPr sz="3500" b="0" spc="50" dirty="0">
                <a:solidFill>
                  <a:srgbClr val="000000"/>
                </a:solidFill>
                <a:latin typeface="Calibri Light"/>
                <a:cs typeface="Calibri Light"/>
              </a:rPr>
              <a:t>Space </a:t>
            </a: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of </a:t>
            </a:r>
            <a:r>
              <a:rPr sz="3500" b="0" spc="45" dirty="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3500" b="0" spc="-1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25" dirty="0">
                <a:solidFill>
                  <a:srgbClr val="000000"/>
                </a:solidFill>
                <a:latin typeface="Calibri Light"/>
                <a:cs typeface="Calibri Light"/>
              </a:rPr>
              <a:t>Process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147" y="1295908"/>
            <a:ext cx="7741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5" dirty="0">
                <a:latin typeface="Calibri"/>
                <a:cs typeface="Calibri"/>
              </a:rPr>
              <a:t>Allocated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initialized </a:t>
            </a:r>
            <a:r>
              <a:rPr sz="2800" spc="-5" dirty="0">
                <a:latin typeface="Calibri"/>
                <a:cs typeface="Calibri"/>
              </a:rPr>
              <a:t>when loading and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executing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147" y="1622044"/>
            <a:ext cx="4171315" cy="38760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530"/>
              </a:spcBef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endParaRPr sz="28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5" dirty="0">
                <a:latin typeface="Calibri"/>
                <a:cs typeface="Calibri"/>
              </a:rPr>
              <a:t>Consist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endParaRPr sz="2800" dirty="0">
              <a:latin typeface="Calibri"/>
              <a:cs typeface="Calibri"/>
            </a:endParaRPr>
          </a:p>
          <a:p>
            <a:pPr marL="527050" lvl="1" indent="-17208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10" dirty="0">
                <a:solidFill>
                  <a:srgbClr val="0070C0"/>
                </a:solidFill>
                <a:latin typeface="Calibri"/>
                <a:cs typeface="Calibri"/>
              </a:rPr>
              <a:t>Stack </a:t>
            </a:r>
            <a:r>
              <a:rPr sz="2500" spc="-5" dirty="0">
                <a:solidFill>
                  <a:srgbClr val="0070C0"/>
                </a:solidFill>
                <a:latin typeface="Calibri"/>
                <a:cs typeface="Calibri"/>
              </a:rPr>
              <a:t>segment</a:t>
            </a:r>
            <a:endParaRPr sz="2500" dirty="0">
              <a:latin typeface="Calibri"/>
              <a:cs typeface="Calibri"/>
            </a:endParaRPr>
          </a:p>
          <a:p>
            <a:pPr marL="697865" marR="5080" lvl="2" algn="just">
              <a:lnSpc>
                <a:spcPct val="104800"/>
              </a:lnSpc>
              <a:spcBef>
                <a:spcPts val="75"/>
              </a:spcBef>
              <a:buFont typeface="Arial"/>
              <a:buChar char="•"/>
              <a:tabLst>
                <a:tab pos="869950" algn="l"/>
              </a:tabLst>
            </a:pPr>
            <a:r>
              <a:rPr sz="2200" spc="-10" dirty="0">
                <a:latin typeface="Calibri"/>
                <a:cs typeface="Calibri"/>
              </a:rPr>
              <a:t>Stack frames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function </a:t>
            </a:r>
            <a:r>
              <a:rPr sz="2200" spc="-10" dirty="0">
                <a:latin typeface="Calibri"/>
                <a:cs typeface="Calibri"/>
              </a:rPr>
              <a:t>call  arguments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local variables,  </a:t>
            </a:r>
            <a:r>
              <a:rPr sz="2200" spc="-5" dirty="0">
                <a:latin typeface="Calibri"/>
                <a:cs typeface="Calibri"/>
              </a:rPr>
              <a:t>also </a:t>
            </a:r>
            <a:r>
              <a:rPr sz="2200" spc="-10" dirty="0">
                <a:latin typeface="Calibri"/>
                <a:cs typeface="Calibri"/>
              </a:rPr>
              <a:t>called automatic variables 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</a:t>
            </a:r>
          </a:p>
          <a:p>
            <a:pPr marL="527050" lvl="1" indent="-17208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527050" algn="l"/>
              </a:tabLst>
            </a:pPr>
            <a:r>
              <a:rPr sz="2500" dirty="0">
                <a:solidFill>
                  <a:srgbClr val="0070C0"/>
                </a:solidFill>
                <a:latin typeface="Calibri"/>
                <a:cs typeface="Calibri"/>
              </a:rPr>
              <a:t>Heap</a:t>
            </a:r>
            <a:r>
              <a:rPr sz="25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70C0"/>
                </a:solidFill>
                <a:latin typeface="Calibri"/>
                <a:cs typeface="Calibri"/>
              </a:rPr>
              <a:t>segment</a:t>
            </a:r>
            <a:endParaRPr sz="2500" dirty="0">
              <a:latin typeface="Calibri"/>
              <a:cs typeface="Calibri"/>
            </a:endParaRPr>
          </a:p>
          <a:p>
            <a:pPr marL="869950" lvl="2" indent="-17208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869950" algn="l"/>
              </a:tabLst>
            </a:pPr>
            <a:r>
              <a:rPr sz="2200" spc="-5" dirty="0">
                <a:latin typeface="Calibri"/>
                <a:cs typeface="Calibri"/>
              </a:rPr>
              <a:t>Dynamic</a:t>
            </a:r>
            <a:r>
              <a:rPr sz="2200" spc="-10" dirty="0">
                <a:latin typeface="Calibri"/>
                <a:cs typeface="Calibri"/>
              </a:rPr>
              <a:t> allocation</a:t>
            </a:r>
            <a:endParaRPr sz="2200" dirty="0">
              <a:latin typeface="Calibri"/>
              <a:cs typeface="Calibri"/>
            </a:endParaRPr>
          </a:p>
          <a:p>
            <a:pPr marL="1212850" lvl="3" indent="-172085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1212850" algn="l"/>
              </a:tabLst>
            </a:pPr>
            <a:r>
              <a:rPr sz="2000" spc="15" dirty="0">
                <a:latin typeface="Calibri"/>
                <a:cs typeface="Calibri"/>
              </a:rPr>
              <a:t>malloc, </a:t>
            </a:r>
            <a:r>
              <a:rPr sz="2000" spc="10" dirty="0">
                <a:latin typeface="Calibri"/>
                <a:cs typeface="Calibri"/>
              </a:rPr>
              <a:t>realloc, </a:t>
            </a:r>
            <a:r>
              <a:rPr sz="2000" spc="15" dirty="0">
                <a:latin typeface="Calibri"/>
                <a:cs typeface="Calibri"/>
              </a:rPr>
              <a:t>and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free,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5846" y="5500116"/>
            <a:ext cx="45504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10" dirty="0">
                <a:latin typeface="Calibri"/>
                <a:cs typeface="Calibri"/>
              </a:rPr>
              <a:t>brk </a:t>
            </a:r>
            <a:r>
              <a:rPr sz="2000" spc="15" dirty="0">
                <a:latin typeface="Calibri"/>
                <a:cs typeface="Calibri"/>
              </a:rPr>
              <a:t>and </a:t>
            </a:r>
            <a:r>
              <a:rPr sz="2000" spc="10" dirty="0">
                <a:latin typeface="Calibri"/>
                <a:cs typeface="Calibri"/>
              </a:rPr>
              <a:t>sbrk </a:t>
            </a:r>
            <a:r>
              <a:rPr sz="2000" spc="-5" dirty="0">
                <a:latin typeface="Calibri"/>
                <a:cs typeface="Calibri"/>
              </a:rPr>
              <a:t>system </a:t>
            </a:r>
            <a:r>
              <a:rPr sz="2000" spc="10" dirty="0">
                <a:latin typeface="Calibri"/>
                <a:cs typeface="Calibri"/>
              </a:rPr>
              <a:t>calls </a:t>
            </a:r>
            <a:r>
              <a:rPr sz="2000" spc="-5" dirty="0">
                <a:latin typeface="Calibri"/>
                <a:cs typeface="Calibri"/>
              </a:rPr>
              <a:t>to </a:t>
            </a:r>
            <a:r>
              <a:rPr sz="2000" spc="10" dirty="0">
                <a:latin typeface="Calibri"/>
                <a:cs typeface="Calibri"/>
              </a:rPr>
              <a:t>adjust its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534538" y="1965279"/>
            <a:ext cx="3111500" cy="3316604"/>
            <a:chOff x="5534538" y="1965279"/>
            <a:chExt cx="3111500" cy="3316604"/>
          </a:xfrm>
        </p:grpSpPr>
        <p:sp>
          <p:nvSpPr>
            <p:cNvPr id="7" name="object 7"/>
            <p:cNvSpPr/>
            <p:nvPr/>
          </p:nvSpPr>
          <p:spPr>
            <a:xfrm>
              <a:off x="5534538" y="1965279"/>
              <a:ext cx="3111500" cy="3316604"/>
            </a:xfrm>
            <a:custGeom>
              <a:avLst/>
              <a:gdLst/>
              <a:ahLst/>
              <a:cxnLst/>
              <a:rect l="l" t="t" r="r" b="b"/>
              <a:pathLst>
                <a:path w="3111500" h="3316604">
                  <a:moveTo>
                    <a:pt x="3111054" y="0"/>
                  </a:moveTo>
                  <a:lnTo>
                    <a:pt x="0" y="0"/>
                  </a:lnTo>
                  <a:lnTo>
                    <a:pt x="0" y="3316405"/>
                  </a:lnTo>
                  <a:lnTo>
                    <a:pt x="3111054" y="3316405"/>
                  </a:lnTo>
                  <a:lnTo>
                    <a:pt x="3111054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93550" y="2236660"/>
              <a:ext cx="2863215" cy="2818765"/>
            </a:xfrm>
            <a:custGeom>
              <a:avLst/>
              <a:gdLst/>
              <a:ahLst/>
              <a:cxnLst/>
              <a:rect l="l" t="t" r="r" b="b"/>
              <a:pathLst>
                <a:path w="2863215" h="2818765">
                  <a:moveTo>
                    <a:pt x="2863202" y="0"/>
                  </a:moveTo>
                  <a:lnTo>
                    <a:pt x="0" y="0"/>
                  </a:lnTo>
                  <a:lnTo>
                    <a:pt x="0" y="684491"/>
                  </a:lnTo>
                  <a:lnTo>
                    <a:pt x="0" y="2818574"/>
                  </a:lnTo>
                  <a:lnTo>
                    <a:pt x="2863202" y="2818574"/>
                  </a:lnTo>
                  <a:lnTo>
                    <a:pt x="2863202" y="684491"/>
                  </a:lnTo>
                  <a:lnTo>
                    <a:pt x="2863202" y="0"/>
                  </a:lnTo>
                  <a:close/>
                </a:path>
              </a:pathLst>
            </a:custGeom>
            <a:solidFill>
              <a:srgbClr val="C6C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3225" y="2196372"/>
              <a:ext cx="2863215" cy="725170"/>
            </a:xfrm>
            <a:custGeom>
              <a:avLst/>
              <a:gdLst/>
              <a:ahLst/>
              <a:cxnLst/>
              <a:rect l="l" t="t" r="r" b="b"/>
              <a:pathLst>
                <a:path w="2863215" h="725169">
                  <a:moveTo>
                    <a:pt x="2863207" y="0"/>
                  </a:moveTo>
                  <a:lnTo>
                    <a:pt x="0" y="0"/>
                  </a:lnTo>
                  <a:lnTo>
                    <a:pt x="0" y="724778"/>
                  </a:lnTo>
                  <a:lnTo>
                    <a:pt x="2863207" y="724778"/>
                  </a:lnTo>
                  <a:lnTo>
                    <a:pt x="2863207" y="0"/>
                  </a:lnTo>
                  <a:close/>
                </a:path>
              </a:pathLst>
            </a:custGeom>
            <a:solidFill>
              <a:srgbClr val="FF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53226" y="2196372"/>
              <a:ext cx="2863215" cy="725170"/>
            </a:xfrm>
            <a:custGeom>
              <a:avLst/>
              <a:gdLst/>
              <a:ahLst/>
              <a:cxnLst/>
              <a:rect l="l" t="t" r="r" b="b"/>
              <a:pathLst>
                <a:path w="2863215" h="725169">
                  <a:moveTo>
                    <a:pt x="0" y="724778"/>
                  </a:moveTo>
                  <a:lnTo>
                    <a:pt x="2863207" y="724778"/>
                  </a:lnTo>
                  <a:lnTo>
                    <a:pt x="2863207" y="0"/>
                  </a:lnTo>
                  <a:lnTo>
                    <a:pt x="0" y="0"/>
                  </a:lnTo>
                  <a:lnTo>
                    <a:pt x="0" y="724778"/>
                  </a:lnTo>
                  <a:close/>
                </a:path>
              </a:pathLst>
            </a:custGeom>
            <a:ln w="13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53225" y="4370708"/>
              <a:ext cx="2863215" cy="644525"/>
            </a:xfrm>
            <a:custGeom>
              <a:avLst/>
              <a:gdLst/>
              <a:ahLst/>
              <a:cxnLst/>
              <a:rect l="l" t="t" r="r" b="b"/>
              <a:pathLst>
                <a:path w="2863215" h="644525">
                  <a:moveTo>
                    <a:pt x="2863207" y="0"/>
                  </a:moveTo>
                  <a:lnTo>
                    <a:pt x="0" y="0"/>
                  </a:lnTo>
                  <a:lnTo>
                    <a:pt x="0" y="644246"/>
                  </a:lnTo>
                  <a:lnTo>
                    <a:pt x="2863207" y="644246"/>
                  </a:lnTo>
                  <a:lnTo>
                    <a:pt x="2863207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53226" y="4370707"/>
              <a:ext cx="2863215" cy="644525"/>
            </a:xfrm>
            <a:custGeom>
              <a:avLst/>
              <a:gdLst/>
              <a:ahLst/>
              <a:cxnLst/>
              <a:rect l="l" t="t" r="r" b="b"/>
              <a:pathLst>
                <a:path w="2863215" h="644525">
                  <a:moveTo>
                    <a:pt x="0" y="644246"/>
                  </a:moveTo>
                  <a:lnTo>
                    <a:pt x="2863207" y="644246"/>
                  </a:lnTo>
                  <a:lnTo>
                    <a:pt x="2863207" y="0"/>
                  </a:lnTo>
                  <a:lnTo>
                    <a:pt x="0" y="0"/>
                  </a:lnTo>
                  <a:lnTo>
                    <a:pt x="0" y="644246"/>
                  </a:lnTo>
                  <a:close/>
                </a:path>
              </a:pathLst>
            </a:custGeom>
            <a:ln w="13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3225" y="3968057"/>
              <a:ext cx="2863215" cy="403225"/>
            </a:xfrm>
            <a:custGeom>
              <a:avLst/>
              <a:gdLst/>
              <a:ahLst/>
              <a:cxnLst/>
              <a:rect l="l" t="t" r="r" b="b"/>
              <a:pathLst>
                <a:path w="2863215" h="403225">
                  <a:moveTo>
                    <a:pt x="2863207" y="0"/>
                  </a:moveTo>
                  <a:lnTo>
                    <a:pt x="0" y="0"/>
                  </a:lnTo>
                  <a:lnTo>
                    <a:pt x="0" y="402651"/>
                  </a:lnTo>
                  <a:lnTo>
                    <a:pt x="2863207" y="402651"/>
                  </a:lnTo>
                  <a:lnTo>
                    <a:pt x="2863207" y="0"/>
                  </a:lnTo>
                  <a:close/>
                </a:path>
              </a:pathLst>
            </a:custGeom>
            <a:solidFill>
              <a:srgbClr val="FF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53226" y="3968055"/>
              <a:ext cx="2863215" cy="403225"/>
            </a:xfrm>
            <a:custGeom>
              <a:avLst/>
              <a:gdLst/>
              <a:ahLst/>
              <a:cxnLst/>
              <a:rect l="l" t="t" r="r" b="b"/>
              <a:pathLst>
                <a:path w="2863215" h="403225">
                  <a:moveTo>
                    <a:pt x="0" y="402651"/>
                  </a:moveTo>
                  <a:lnTo>
                    <a:pt x="2863207" y="402651"/>
                  </a:lnTo>
                  <a:lnTo>
                    <a:pt x="2863207" y="0"/>
                  </a:lnTo>
                  <a:lnTo>
                    <a:pt x="0" y="0"/>
                  </a:lnTo>
                  <a:lnTo>
                    <a:pt x="0" y="402651"/>
                  </a:lnTo>
                  <a:close/>
                </a:path>
              </a:pathLst>
            </a:custGeom>
            <a:ln w="13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53225" y="3323809"/>
              <a:ext cx="2863215" cy="644525"/>
            </a:xfrm>
            <a:custGeom>
              <a:avLst/>
              <a:gdLst/>
              <a:ahLst/>
              <a:cxnLst/>
              <a:rect l="l" t="t" r="r" b="b"/>
              <a:pathLst>
                <a:path w="2863215" h="644525">
                  <a:moveTo>
                    <a:pt x="2863207" y="0"/>
                  </a:moveTo>
                  <a:lnTo>
                    <a:pt x="0" y="0"/>
                  </a:lnTo>
                  <a:lnTo>
                    <a:pt x="0" y="644246"/>
                  </a:lnTo>
                  <a:lnTo>
                    <a:pt x="2863207" y="644246"/>
                  </a:lnTo>
                  <a:lnTo>
                    <a:pt x="2863207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53226" y="3323809"/>
              <a:ext cx="2863215" cy="644525"/>
            </a:xfrm>
            <a:custGeom>
              <a:avLst/>
              <a:gdLst/>
              <a:ahLst/>
              <a:cxnLst/>
              <a:rect l="l" t="t" r="r" b="b"/>
              <a:pathLst>
                <a:path w="2863215" h="644525">
                  <a:moveTo>
                    <a:pt x="0" y="644246"/>
                  </a:moveTo>
                  <a:lnTo>
                    <a:pt x="2863207" y="644246"/>
                  </a:lnTo>
                  <a:lnTo>
                    <a:pt x="2863207" y="0"/>
                  </a:lnTo>
                  <a:lnTo>
                    <a:pt x="0" y="0"/>
                  </a:lnTo>
                  <a:lnTo>
                    <a:pt x="0" y="644246"/>
                  </a:lnTo>
                  <a:close/>
                </a:path>
              </a:pathLst>
            </a:custGeom>
            <a:ln w="13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53225" y="2921154"/>
              <a:ext cx="2863215" cy="403225"/>
            </a:xfrm>
            <a:custGeom>
              <a:avLst/>
              <a:gdLst/>
              <a:ahLst/>
              <a:cxnLst/>
              <a:rect l="l" t="t" r="r" b="b"/>
              <a:pathLst>
                <a:path w="2863215" h="403225">
                  <a:moveTo>
                    <a:pt x="2863207" y="0"/>
                  </a:moveTo>
                  <a:lnTo>
                    <a:pt x="0" y="0"/>
                  </a:lnTo>
                  <a:lnTo>
                    <a:pt x="0" y="402657"/>
                  </a:lnTo>
                  <a:lnTo>
                    <a:pt x="2863207" y="402657"/>
                  </a:lnTo>
                  <a:lnTo>
                    <a:pt x="2863207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53226" y="2921154"/>
              <a:ext cx="2863215" cy="403225"/>
            </a:xfrm>
            <a:custGeom>
              <a:avLst/>
              <a:gdLst/>
              <a:ahLst/>
              <a:cxnLst/>
              <a:rect l="l" t="t" r="r" b="b"/>
              <a:pathLst>
                <a:path w="2863215" h="403225">
                  <a:moveTo>
                    <a:pt x="0" y="402657"/>
                  </a:moveTo>
                  <a:lnTo>
                    <a:pt x="2863207" y="402657"/>
                  </a:lnTo>
                  <a:lnTo>
                    <a:pt x="2863207" y="0"/>
                  </a:lnTo>
                  <a:lnTo>
                    <a:pt x="0" y="0"/>
                  </a:lnTo>
                  <a:lnTo>
                    <a:pt x="0" y="402657"/>
                  </a:lnTo>
                  <a:close/>
                </a:path>
              </a:pathLst>
            </a:custGeom>
            <a:ln w="13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87097" y="2478231"/>
              <a:ext cx="13970" cy="487680"/>
            </a:xfrm>
            <a:custGeom>
              <a:avLst/>
              <a:gdLst/>
              <a:ahLst/>
              <a:cxnLst/>
              <a:rect l="l" t="t" r="r" b="b"/>
              <a:pathLst>
                <a:path w="13970" h="487680">
                  <a:moveTo>
                    <a:pt x="13442" y="0"/>
                  </a:moveTo>
                  <a:lnTo>
                    <a:pt x="0" y="0"/>
                  </a:lnTo>
                  <a:lnTo>
                    <a:pt x="0" y="454109"/>
                  </a:lnTo>
                  <a:lnTo>
                    <a:pt x="6721" y="487666"/>
                  </a:lnTo>
                  <a:lnTo>
                    <a:pt x="13442" y="454109"/>
                  </a:lnTo>
                  <a:lnTo>
                    <a:pt x="1344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40054" y="2697460"/>
              <a:ext cx="107950" cy="268605"/>
            </a:xfrm>
            <a:custGeom>
              <a:avLst/>
              <a:gdLst/>
              <a:ahLst/>
              <a:cxnLst/>
              <a:rect l="l" t="t" r="r" b="b"/>
              <a:pathLst>
                <a:path w="107950" h="268605">
                  <a:moveTo>
                    <a:pt x="107527" y="0"/>
                  </a:moveTo>
                  <a:lnTo>
                    <a:pt x="53764" y="53681"/>
                  </a:lnTo>
                  <a:lnTo>
                    <a:pt x="0" y="0"/>
                  </a:lnTo>
                  <a:lnTo>
                    <a:pt x="53764" y="268436"/>
                  </a:lnTo>
                  <a:lnTo>
                    <a:pt x="10752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40055" y="2697460"/>
              <a:ext cx="107950" cy="268605"/>
            </a:xfrm>
            <a:custGeom>
              <a:avLst/>
              <a:gdLst/>
              <a:ahLst/>
              <a:cxnLst/>
              <a:rect l="l" t="t" r="r" b="b"/>
              <a:pathLst>
                <a:path w="107950" h="268605">
                  <a:moveTo>
                    <a:pt x="0" y="0"/>
                  </a:moveTo>
                  <a:lnTo>
                    <a:pt x="53763" y="268436"/>
                  </a:lnTo>
                  <a:lnTo>
                    <a:pt x="107526" y="0"/>
                  </a:lnTo>
                  <a:lnTo>
                    <a:pt x="53763" y="53681"/>
                  </a:lnTo>
                  <a:lnTo>
                    <a:pt x="0" y="0"/>
                  </a:lnTo>
                  <a:close/>
                </a:path>
              </a:pathLst>
            </a:custGeom>
            <a:ln w="1343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87097" y="3279066"/>
              <a:ext cx="13970" cy="487680"/>
            </a:xfrm>
            <a:custGeom>
              <a:avLst/>
              <a:gdLst/>
              <a:ahLst/>
              <a:cxnLst/>
              <a:rect l="l" t="t" r="r" b="b"/>
              <a:pathLst>
                <a:path w="13970" h="487679">
                  <a:moveTo>
                    <a:pt x="6721" y="0"/>
                  </a:moveTo>
                  <a:lnTo>
                    <a:pt x="0" y="33556"/>
                  </a:lnTo>
                  <a:lnTo>
                    <a:pt x="0" y="487665"/>
                  </a:lnTo>
                  <a:lnTo>
                    <a:pt x="13442" y="487665"/>
                  </a:lnTo>
                  <a:lnTo>
                    <a:pt x="13442" y="33556"/>
                  </a:lnTo>
                  <a:lnTo>
                    <a:pt x="672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40054" y="3279066"/>
              <a:ext cx="107950" cy="268605"/>
            </a:xfrm>
            <a:custGeom>
              <a:avLst/>
              <a:gdLst/>
              <a:ahLst/>
              <a:cxnLst/>
              <a:rect l="l" t="t" r="r" b="b"/>
              <a:pathLst>
                <a:path w="107950" h="268604">
                  <a:moveTo>
                    <a:pt x="53764" y="0"/>
                  </a:moveTo>
                  <a:lnTo>
                    <a:pt x="0" y="268436"/>
                  </a:lnTo>
                  <a:lnTo>
                    <a:pt x="53764" y="214754"/>
                  </a:lnTo>
                  <a:lnTo>
                    <a:pt x="107527" y="268436"/>
                  </a:lnTo>
                  <a:lnTo>
                    <a:pt x="5376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40055" y="3279065"/>
              <a:ext cx="107950" cy="268605"/>
            </a:xfrm>
            <a:custGeom>
              <a:avLst/>
              <a:gdLst/>
              <a:ahLst/>
              <a:cxnLst/>
              <a:rect l="l" t="t" r="r" b="b"/>
              <a:pathLst>
                <a:path w="107950" h="268604">
                  <a:moveTo>
                    <a:pt x="107526" y="268436"/>
                  </a:moveTo>
                  <a:lnTo>
                    <a:pt x="53763" y="0"/>
                  </a:lnTo>
                  <a:lnTo>
                    <a:pt x="0" y="268436"/>
                  </a:lnTo>
                  <a:lnTo>
                    <a:pt x="53763" y="214754"/>
                  </a:lnTo>
                  <a:lnTo>
                    <a:pt x="107526" y="268436"/>
                  </a:lnTo>
                  <a:close/>
                </a:path>
              </a:pathLst>
            </a:custGeom>
            <a:ln w="1343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534538" y="1965279"/>
            <a:ext cx="3111500" cy="329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1445"/>
              </a:lnSpc>
            </a:pPr>
            <a:r>
              <a:rPr sz="1300" spc="-95" dirty="0">
                <a:latin typeface="Courier New"/>
                <a:cs typeface="Courier New"/>
              </a:rPr>
              <a:t>0xbfffffff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ourier New"/>
              <a:cs typeface="Courier New"/>
            </a:endParaRPr>
          </a:p>
          <a:p>
            <a:pPr marL="601980">
              <a:lnSpc>
                <a:spcPct val="100000"/>
              </a:lnSpc>
            </a:pPr>
            <a:r>
              <a:rPr sz="1350" spc="-5" dirty="0">
                <a:latin typeface="Times New Roman"/>
                <a:cs typeface="Times New Roman"/>
              </a:rPr>
              <a:t>Stack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55880" algn="ctr">
              <a:lnSpc>
                <a:spcPct val="100000"/>
              </a:lnSpc>
            </a:pPr>
            <a:r>
              <a:rPr sz="1300" i="1" spc="-55" dirty="0">
                <a:solidFill>
                  <a:srgbClr val="0000FF"/>
                </a:solidFill>
                <a:latin typeface="Trebuchet MS"/>
                <a:cs typeface="Trebuchet MS"/>
              </a:rPr>
              <a:t>Free</a:t>
            </a:r>
            <a:r>
              <a:rPr sz="1300" i="1" spc="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00" i="1" spc="-35" dirty="0">
                <a:solidFill>
                  <a:srgbClr val="0000FF"/>
                </a:solidFill>
                <a:latin typeface="Trebuchet MS"/>
                <a:cs typeface="Trebuchet MS"/>
              </a:rPr>
              <a:t>space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rebuchet MS"/>
              <a:cs typeface="Trebuchet MS"/>
            </a:endParaRPr>
          </a:p>
          <a:p>
            <a:pPr marL="561975">
              <a:lnSpc>
                <a:spcPct val="100000"/>
              </a:lnSpc>
            </a:pPr>
            <a:r>
              <a:rPr sz="1350" spc="-5" dirty="0">
                <a:latin typeface="Times New Roman"/>
                <a:cs typeface="Times New Roman"/>
              </a:rPr>
              <a:t>Heap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561975">
              <a:lnSpc>
                <a:spcPct val="100000"/>
              </a:lnSpc>
            </a:pPr>
            <a:r>
              <a:rPr sz="1350" spc="-5" dirty="0">
                <a:latin typeface="Times New Roman"/>
                <a:cs typeface="Times New Roman"/>
              </a:rPr>
              <a:t>Static (initialized and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bss)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561975">
              <a:lnSpc>
                <a:spcPct val="100000"/>
              </a:lnSpc>
              <a:spcBef>
                <a:spcPts val="1010"/>
              </a:spcBef>
            </a:pPr>
            <a:r>
              <a:rPr sz="1350" spc="-5" dirty="0">
                <a:latin typeface="Times New Roman"/>
                <a:cs typeface="Times New Roman"/>
              </a:rPr>
              <a:t>Code (a.k.a.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text)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marL="158750">
              <a:lnSpc>
                <a:spcPct val="100000"/>
              </a:lnSpc>
            </a:pPr>
            <a:r>
              <a:rPr sz="1300" spc="-95" dirty="0">
                <a:latin typeface="Courier New"/>
                <a:cs typeface="Courier New"/>
              </a:rPr>
              <a:t>0x00000000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227457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20" dirty="0">
                <a:solidFill>
                  <a:srgbClr val="000000"/>
                </a:solidFill>
                <a:latin typeface="Calibri Light"/>
                <a:cs typeface="Calibri Light"/>
              </a:rPr>
              <a:t>System</a:t>
            </a:r>
            <a:r>
              <a:rPr sz="3500" b="0" spc="-4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Calls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341" y="1295908"/>
            <a:ext cx="4215765" cy="121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3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change </a:t>
            </a:r>
            <a:r>
              <a:rPr sz="2800" spc="-20" dirty="0">
                <a:solidFill>
                  <a:srgbClr val="0070C0"/>
                </a:solidFill>
                <a:latin typeface="Calibri"/>
                <a:cs typeface="Calibri"/>
              </a:rPr>
              <a:t>data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segment</a:t>
            </a:r>
            <a:endParaRPr lang="en-IN" sz="2800" dirty="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27050" algn="l"/>
              </a:tabLst>
            </a:pPr>
            <a:r>
              <a:rPr lang="en-IN" sz="2400" spc="-5" dirty="0" err="1">
                <a:latin typeface="Courier New"/>
                <a:cs typeface="Courier New"/>
              </a:rPr>
              <a:t>brk</a:t>
            </a:r>
            <a:r>
              <a:rPr lang="en-IN" sz="2400" spc="-5" dirty="0">
                <a:latin typeface="Courier New"/>
                <a:cs typeface="Courier New"/>
              </a:rPr>
              <a:t>()</a:t>
            </a:r>
            <a:endParaRPr lang="en-IN" sz="2400" dirty="0">
              <a:latin typeface="Courier New"/>
              <a:cs typeface="Courier New"/>
            </a:endParaRPr>
          </a:p>
          <a:p>
            <a:pPr marL="527050" lvl="1" indent="-17145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27050" algn="l"/>
              </a:tabLst>
            </a:pPr>
            <a:r>
              <a:rPr sz="2400" spc="-5" dirty="0" err="1">
                <a:latin typeface="Courier New"/>
                <a:cs typeface="Courier New"/>
              </a:rPr>
              <a:t>sbrk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341" y="2868675"/>
            <a:ext cx="8521700" cy="31711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4150" marR="553720" indent="-17145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20" dirty="0">
                <a:solidFill>
                  <a:srgbClr val="0070C0"/>
                </a:solidFill>
                <a:latin typeface="Calibri"/>
                <a:cs typeface="Calibri"/>
              </a:rPr>
              <a:t>Program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break </a:t>
            </a:r>
            <a:r>
              <a:rPr sz="2800" spc="-5" dirty="0">
                <a:latin typeface="Calibri"/>
                <a:cs typeface="Calibri"/>
              </a:rPr>
              <a:t>is the </a:t>
            </a: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10" dirty="0">
                <a:latin typeface="Calibri"/>
                <a:cs typeface="Calibri"/>
              </a:rPr>
              <a:t>location </a:t>
            </a:r>
            <a:r>
              <a:rPr sz="2800" spc="-15" dirty="0">
                <a:latin typeface="Calibri"/>
                <a:cs typeface="Calibri"/>
              </a:rPr>
              <a:t>after </a:t>
            </a:r>
            <a:r>
              <a:rPr sz="2800" spc="-5" dirty="0">
                <a:latin typeface="Calibri"/>
                <a:cs typeface="Calibri"/>
              </a:rPr>
              <a:t>the end of the  </a:t>
            </a:r>
            <a:r>
              <a:rPr lang="en-IN" sz="2800" spc="-10" dirty="0">
                <a:latin typeface="Calibri"/>
                <a:cs typeface="Calibri"/>
              </a:rPr>
              <a:t>heap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526415" marR="723900" lvl="1" indent="-171450">
              <a:lnSpc>
                <a:spcPts val="2690"/>
              </a:lnSpc>
              <a:spcBef>
                <a:spcPts val="459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5" dirty="0">
                <a:latin typeface="Calibri"/>
                <a:cs typeface="Calibri"/>
              </a:rPr>
              <a:t>Increasing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20" dirty="0">
                <a:latin typeface="Calibri"/>
                <a:cs typeface="Calibri"/>
              </a:rPr>
              <a:t>program </a:t>
            </a:r>
            <a:r>
              <a:rPr sz="2500" spc="-10" dirty="0">
                <a:latin typeface="Calibri"/>
                <a:cs typeface="Calibri"/>
              </a:rPr>
              <a:t>break </a:t>
            </a:r>
            <a:r>
              <a:rPr sz="2500" spc="-5" dirty="0">
                <a:latin typeface="Calibri"/>
                <a:cs typeface="Calibri"/>
              </a:rPr>
              <a:t>has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20" dirty="0">
                <a:latin typeface="Calibri"/>
                <a:cs typeface="Calibri"/>
              </a:rPr>
              <a:t>effect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10" dirty="0">
                <a:latin typeface="Calibri"/>
                <a:cs typeface="Calibri"/>
              </a:rPr>
              <a:t>allocating  </a:t>
            </a:r>
            <a:r>
              <a:rPr sz="2500" dirty="0">
                <a:latin typeface="Calibri"/>
                <a:cs typeface="Calibri"/>
              </a:rPr>
              <a:t>memory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process</a:t>
            </a:r>
            <a:endParaRPr sz="2500" dirty="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5" dirty="0">
                <a:latin typeface="Calibri"/>
                <a:cs typeface="Calibri"/>
              </a:rPr>
              <a:t>Decreasing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break deallocates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memory.</a:t>
            </a:r>
            <a:endParaRPr sz="25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850" dirty="0">
              <a:latin typeface="Calibri"/>
              <a:cs typeface="Calibri"/>
            </a:endParaRPr>
          </a:p>
          <a:p>
            <a:pPr marL="184150" marR="5080" indent="-171450">
              <a:lnSpc>
                <a:spcPts val="3000"/>
              </a:lnSpc>
              <a:buFont typeface="Arial"/>
              <a:buChar char="•"/>
              <a:tabLst>
                <a:tab pos="184150" algn="l"/>
              </a:tabLst>
            </a:pPr>
            <a:r>
              <a:rPr sz="2800" spc="-5" dirty="0">
                <a:latin typeface="Calibri"/>
                <a:cs typeface="Calibri"/>
              </a:rPr>
              <a:t>Both functions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deprecated 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as </a:t>
            </a:r>
            <a:r>
              <a:rPr sz="2800" spc="-15" dirty="0">
                <a:solidFill>
                  <a:srgbClr val="0070C0"/>
                </a:solidFill>
                <a:latin typeface="Calibri"/>
                <a:cs typeface="Calibri"/>
              </a:rPr>
              <a:t>“programmer interface”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78220" y="75060"/>
            <a:ext cx="2499360" cy="2664460"/>
            <a:chOff x="6578220" y="75060"/>
            <a:chExt cx="2499360" cy="2664460"/>
          </a:xfrm>
        </p:grpSpPr>
        <p:sp>
          <p:nvSpPr>
            <p:cNvPr id="6" name="object 6"/>
            <p:cNvSpPr/>
            <p:nvPr/>
          </p:nvSpPr>
          <p:spPr>
            <a:xfrm>
              <a:off x="9068294" y="2704015"/>
              <a:ext cx="9008" cy="350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78220" y="75060"/>
              <a:ext cx="2499360" cy="2664460"/>
            </a:xfrm>
            <a:custGeom>
              <a:avLst/>
              <a:gdLst/>
              <a:ahLst/>
              <a:cxnLst/>
              <a:rect l="l" t="t" r="r" b="b"/>
              <a:pathLst>
                <a:path w="2499359" h="2664460">
                  <a:moveTo>
                    <a:pt x="2499083" y="0"/>
                  </a:moveTo>
                  <a:lnTo>
                    <a:pt x="0" y="0"/>
                  </a:lnTo>
                  <a:lnTo>
                    <a:pt x="0" y="2664040"/>
                  </a:lnTo>
                  <a:lnTo>
                    <a:pt x="2499083" y="2664040"/>
                  </a:lnTo>
                  <a:lnTo>
                    <a:pt x="2499083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05943" y="293052"/>
              <a:ext cx="2300605" cy="2264410"/>
            </a:xfrm>
            <a:custGeom>
              <a:avLst/>
              <a:gdLst/>
              <a:ahLst/>
              <a:cxnLst/>
              <a:rect l="l" t="t" r="r" b="b"/>
              <a:pathLst>
                <a:path w="2300604" h="2264410">
                  <a:moveTo>
                    <a:pt x="2299995" y="0"/>
                  </a:moveTo>
                  <a:lnTo>
                    <a:pt x="0" y="0"/>
                  </a:lnTo>
                  <a:lnTo>
                    <a:pt x="0" y="549859"/>
                  </a:lnTo>
                  <a:lnTo>
                    <a:pt x="0" y="2264143"/>
                  </a:lnTo>
                  <a:lnTo>
                    <a:pt x="2299995" y="2264143"/>
                  </a:lnTo>
                  <a:lnTo>
                    <a:pt x="2299995" y="549859"/>
                  </a:lnTo>
                  <a:lnTo>
                    <a:pt x="2299995" y="0"/>
                  </a:lnTo>
                  <a:close/>
                </a:path>
              </a:pathLst>
            </a:custGeom>
            <a:solidFill>
              <a:srgbClr val="C6C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73561" y="260696"/>
              <a:ext cx="2300605" cy="582295"/>
            </a:xfrm>
            <a:custGeom>
              <a:avLst/>
              <a:gdLst/>
              <a:ahLst/>
              <a:cxnLst/>
              <a:rect l="l" t="t" r="r" b="b"/>
              <a:pathLst>
                <a:path w="2300604" h="582294">
                  <a:moveTo>
                    <a:pt x="2299990" y="0"/>
                  </a:moveTo>
                  <a:lnTo>
                    <a:pt x="0" y="0"/>
                  </a:lnTo>
                  <a:lnTo>
                    <a:pt x="0" y="582208"/>
                  </a:lnTo>
                  <a:lnTo>
                    <a:pt x="2299990" y="582208"/>
                  </a:lnTo>
                  <a:lnTo>
                    <a:pt x="2299990" y="0"/>
                  </a:lnTo>
                  <a:close/>
                </a:path>
              </a:pathLst>
            </a:custGeom>
            <a:solidFill>
              <a:srgbClr val="FF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73562" y="260696"/>
              <a:ext cx="2300605" cy="582295"/>
            </a:xfrm>
            <a:custGeom>
              <a:avLst/>
              <a:gdLst/>
              <a:ahLst/>
              <a:cxnLst/>
              <a:rect l="l" t="t" r="r" b="b"/>
              <a:pathLst>
                <a:path w="2300604" h="582294">
                  <a:moveTo>
                    <a:pt x="0" y="582208"/>
                  </a:moveTo>
                  <a:lnTo>
                    <a:pt x="2299990" y="582208"/>
                  </a:lnTo>
                  <a:lnTo>
                    <a:pt x="2299990" y="0"/>
                  </a:lnTo>
                  <a:lnTo>
                    <a:pt x="0" y="0"/>
                  </a:lnTo>
                  <a:lnTo>
                    <a:pt x="0" y="582208"/>
                  </a:lnTo>
                  <a:close/>
                </a:path>
              </a:pathLst>
            </a:custGeom>
            <a:ln w="10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73561" y="2007322"/>
              <a:ext cx="2300605" cy="517525"/>
            </a:xfrm>
            <a:custGeom>
              <a:avLst/>
              <a:gdLst/>
              <a:ahLst/>
              <a:cxnLst/>
              <a:rect l="l" t="t" r="r" b="b"/>
              <a:pathLst>
                <a:path w="2300604" h="517525">
                  <a:moveTo>
                    <a:pt x="2299990" y="0"/>
                  </a:moveTo>
                  <a:lnTo>
                    <a:pt x="0" y="0"/>
                  </a:lnTo>
                  <a:lnTo>
                    <a:pt x="0" y="517517"/>
                  </a:lnTo>
                  <a:lnTo>
                    <a:pt x="2299990" y="517517"/>
                  </a:lnTo>
                  <a:lnTo>
                    <a:pt x="2299990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73561" y="1683875"/>
              <a:ext cx="2300605" cy="323850"/>
            </a:xfrm>
            <a:custGeom>
              <a:avLst/>
              <a:gdLst/>
              <a:ahLst/>
              <a:cxnLst/>
              <a:rect l="l" t="t" r="r" b="b"/>
              <a:pathLst>
                <a:path w="2300604" h="323850">
                  <a:moveTo>
                    <a:pt x="2299990" y="0"/>
                  </a:moveTo>
                  <a:lnTo>
                    <a:pt x="0" y="0"/>
                  </a:lnTo>
                  <a:lnTo>
                    <a:pt x="0" y="323446"/>
                  </a:lnTo>
                  <a:lnTo>
                    <a:pt x="2299990" y="323446"/>
                  </a:lnTo>
                  <a:lnTo>
                    <a:pt x="2299990" y="0"/>
                  </a:lnTo>
                  <a:close/>
                </a:path>
              </a:pathLst>
            </a:custGeom>
            <a:solidFill>
              <a:srgbClr val="FF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73561" y="1166357"/>
              <a:ext cx="2300605" cy="517525"/>
            </a:xfrm>
            <a:custGeom>
              <a:avLst/>
              <a:gdLst/>
              <a:ahLst/>
              <a:cxnLst/>
              <a:rect l="l" t="t" r="r" b="b"/>
              <a:pathLst>
                <a:path w="2300604" h="517525">
                  <a:moveTo>
                    <a:pt x="2299990" y="0"/>
                  </a:moveTo>
                  <a:lnTo>
                    <a:pt x="0" y="0"/>
                  </a:lnTo>
                  <a:lnTo>
                    <a:pt x="0" y="517517"/>
                  </a:lnTo>
                  <a:lnTo>
                    <a:pt x="2299990" y="517517"/>
                  </a:lnTo>
                  <a:lnTo>
                    <a:pt x="2299990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73562" y="1166357"/>
              <a:ext cx="2300605" cy="517525"/>
            </a:xfrm>
            <a:custGeom>
              <a:avLst/>
              <a:gdLst/>
              <a:ahLst/>
              <a:cxnLst/>
              <a:rect l="l" t="t" r="r" b="b"/>
              <a:pathLst>
                <a:path w="2300604" h="517525">
                  <a:moveTo>
                    <a:pt x="0" y="517517"/>
                  </a:moveTo>
                  <a:lnTo>
                    <a:pt x="2299990" y="517517"/>
                  </a:lnTo>
                  <a:lnTo>
                    <a:pt x="2299990" y="0"/>
                  </a:lnTo>
                  <a:lnTo>
                    <a:pt x="0" y="0"/>
                  </a:lnTo>
                  <a:lnTo>
                    <a:pt x="0" y="517517"/>
                  </a:lnTo>
                  <a:close/>
                </a:path>
              </a:pathLst>
            </a:custGeom>
            <a:ln w="10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73561" y="842907"/>
              <a:ext cx="2300605" cy="323850"/>
            </a:xfrm>
            <a:custGeom>
              <a:avLst/>
              <a:gdLst/>
              <a:ahLst/>
              <a:cxnLst/>
              <a:rect l="l" t="t" r="r" b="b"/>
              <a:pathLst>
                <a:path w="2300604" h="323850">
                  <a:moveTo>
                    <a:pt x="2299990" y="0"/>
                  </a:moveTo>
                  <a:lnTo>
                    <a:pt x="0" y="0"/>
                  </a:lnTo>
                  <a:lnTo>
                    <a:pt x="0" y="323451"/>
                  </a:lnTo>
                  <a:lnTo>
                    <a:pt x="2299990" y="323451"/>
                  </a:lnTo>
                  <a:lnTo>
                    <a:pt x="2299990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049591" y="499211"/>
            <a:ext cx="33020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latin typeface="Times New Roman"/>
                <a:cs typeface="Times New Roman"/>
              </a:rPr>
              <a:t>Stack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17198" y="1372528"/>
            <a:ext cx="31496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5" dirty="0">
                <a:latin typeface="Times New Roman"/>
                <a:cs typeface="Times New Roman"/>
              </a:rPr>
              <a:t>Heap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73562" y="1683874"/>
            <a:ext cx="2300605" cy="323850"/>
          </a:xfrm>
          <a:prstGeom prst="rect">
            <a:avLst/>
          </a:prstGeom>
          <a:ln w="10781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475"/>
              </a:spcBef>
            </a:pPr>
            <a:r>
              <a:rPr sz="1050" spc="10" dirty="0">
                <a:latin typeface="Times New Roman"/>
                <a:cs typeface="Times New Roman"/>
              </a:rPr>
              <a:t>Static (initialized and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bss)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73562" y="2007321"/>
            <a:ext cx="2300605" cy="517525"/>
          </a:xfrm>
          <a:prstGeom prst="rect">
            <a:avLst/>
          </a:prstGeom>
          <a:ln w="10782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356235">
              <a:lnSpc>
                <a:spcPct val="100000"/>
              </a:lnSpc>
              <a:spcBef>
                <a:spcPts val="5"/>
              </a:spcBef>
            </a:pPr>
            <a:r>
              <a:rPr sz="1050" spc="15" dirty="0">
                <a:latin typeface="Times New Roman"/>
                <a:cs typeface="Times New Roman"/>
              </a:rPr>
              <a:t>Code </a:t>
            </a:r>
            <a:r>
              <a:rPr sz="1050" spc="10" dirty="0">
                <a:latin typeface="Times New Roman"/>
                <a:cs typeface="Times New Roman"/>
              </a:rPr>
              <a:t>(a.k.a.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text)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665812" y="487111"/>
            <a:ext cx="97790" cy="1035050"/>
            <a:chOff x="8665812" y="487111"/>
            <a:chExt cx="97790" cy="1035050"/>
          </a:xfrm>
        </p:grpSpPr>
        <p:sp>
          <p:nvSpPr>
            <p:cNvPr id="21" name="object 21"/>
            <p:cNvSpPr/>
            <p:nvPr/>
          </p:nvSpPr>
          <p:spPr>
            <a:xfrm>
              <a:off x="8708999" y="487111"/>
              <a:ext cx="10795" cy="391795"/>
            </a:xfrm>
            <a:custGeom>
              <a:avLst/>
              <a:gdLst/>
              <a:ahLst/>
              <a:cxnLst/>
              <a:rect l="l" t="t" r="r" b="b"/>
              <a:pathLst>
                <a:path w="10795" h="391794">
                  <a:moveTo>
                    <a:pt x="10798" y="0"/>
                  </a:moveTo>
                  <a:lnTo>
                    <a:pt x="0" y="0"/>
                  </a:lnTo>
                  <a:lnTo>
                    <a:pt x="0" y="364786"/>
                  </a:lnTo>
                  <a:lnTo>
                    <a:pt x="5397" y="391737"/>
                  </a:lnTo>
                  <a:lnTo>
                    <a:pt x="10795" y="364786"/>
                  </a:lnTo>
                  <a:lnTo>
                    <a:pt x="107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65812" y="657818"/>
              <a:ext cx="97171" cy="2264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08999" y="1130415"/>
              <a:ext cx="10795" cy="391795"/>
            </a:xfrm>
            <a:custGeom>
              <a:avLst/>
              <a:gdLst/>
              <a:ahLst/>
              <a:cxnLst/>
              <a:rect l="l" t="t" r="r" b="b"/>
              <a:pathLst>
                <a:path w="10795" h="391794">
                  <a:moveTo>
                    <a:pt x="5397" y="0"/>
                  </a:moveTo>
                  <a:lnTo>
                    <a:pt x="0" y="26951"/>
                  </a:lnTo>
                  <a:lnTo>
                    <a:pt x="0" y="391737"/>
                  </a:lnTo>
                  <a:lnTo>
                    <a:pt x="10798" y="391737"/>
                  </a:lnTo>
                  <a:lnTo>
                    <a:pt x="10795" y="26951"/>
                  </a:lnTo>
                  <a:lnTo>
                    <a:pt x="539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65812" y="1125017"/>
              <a:ext cx="97171" cy="2264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693141" y="2537451"/>
            <a:ext cx="728980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80" dirty="0">
                <a:latin typeface="Courier New"/>
                <a:cs typeface="Courier New"/>
              </a:rPr>
              <a:t>0x00000000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6693141" y="46646"/>
            <a:ext cx="728980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80" dirty="0">
                <a:latin typeface="Courier New"/>
                <a:cs typeface="Courier New"/>
              </a:rPr>
              <a:t>0xbfffffff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73562" y="842906"/>
            <a:ext cx="2300605" cy="323850"/>
          </a:xfrm>
          <a:prstGeom prst="rect">
            <a:avLst/>
          </a:prstGeom>
          <a:ln w="10781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53340" algn="ctr">
              <a:lnSpc>
                <a:spcPct val="100000"/>
              </a:lnSpc>
              <a:spcBef>
                <a:spcPts val="475"/>
              </a:spcBef>
            </a:pPr>
            <a:r>
              <a:rPr sz="1050" i="1" spc="-45" dirty="0">
                <a:solidFill>
                  <a:srgbClr val="0000FF"/>
                </a:solidFill>
                <a:latin typeface="Trebuchet MS"/>
                <a:cs typeface="Trebuchet MS"/>
              </a:rPr>
              <a:t>Free</a:t>
            </a:r>
            <a:r>
              <a:rPr sz="1050" i="1" spc="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050" i="1" spc="-30" dirty="0">
                <a:solidFill>
                  <a:srgbClr val="0000FF"/>
                </a:solidFill>
                <a:latin typeface="Trebuchet MS"/>
                <a:cs typeface="Trebuchet MS"/>
              </a:rPr>
              <a:t>space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227457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20" dirty="0">
                <a:solidFill>
                  <a:srgbClr val="000000"/>
                </a:solidFill>
                <a:latin typeface="Calibri Light"/>
                <a:cs typeface="Calibri Light"/>
              </a:rPr>
              <a:t>System</a:t>
            </a:r>
            <a:r>
              <a:rPr sz="3500" b="0" spc="-4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Calls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245" y="1777491"/>
            <a:ext cx="8160384" cy="223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70C0"/>
                </a:solidFill>
                <a:latin typeface="Courier New"/>
                <a:cs typeface="Courier New"/>
              </a:rPr>
              <a:t>int brk(void</a:t>
            </a:r>
            <a:r>
              <a:rPr sz="2800" spc="-5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ourier New"/>
                <a:cs typeface="Courier New"/>
              </a:rPr>
              <a:t>*end_data_segment);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50" dirty="0">
              <a:latin typeface="Courier New"/>
              <a:cs typeface="Courier New"/>
            </a:endParaRPr>
          </a:p>
          <a:p>
            <a:pPr marL="184150" marR="5080" indent="-171450">
              <a:lnSpc>
                <a:spcPts val="3000"/>
              </a:lnSpc>
              <a:buFont typeface="Arial"/>
              <a:buChar char="•"/>
              <a:tabLst>
                <a:tab pos="184150" algn="l"/>
              </a:tabLst>
            </a:pP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5" dirty="0">
                <a:latin typeface="Calibri"/>
                <a:cs typeface="Calibri"/>
              </a:rPr>
              <a:t>the end of the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segment </a:t>
            </a: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value </a:t>
            </a:r>
            <a:r>
              <a:rPr sz="2800" spc="-5" dirty="0">
                <a:latin typeface="Calibri"/>
                <a:cs typeface="Calibri"/>
              </a:rPr>
              <a:t>is  </a:t>
            </a:r>
            <a:r>
              <a:rPr sz="2800" spc="-10" dirty="0">
                <a:latin typeface="Calibri"/>
                <a:cs typeface="Calibri"/>
              </a:rPr>
              <a:t>reasonable,</a:t>
            </a:r>
            <a:r>
              <a:rPr lang="en-IN" sz="2800" spc="-10" dirty="0">
                <a:latin typeface="Calibri"/>
                <a:cs typeface="Calibri"/>
              </a:rPr>
              <a:t> i.e.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5" dirty="0">
                <a:latin typeface="Calibri"/>
                <a:cs typeface="Calibri"/>
              </a:rPr>
              <a:t>does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enough memory and  the </a:t>
            </a:r>
            <a:r>
              <a:rPr sz="2800" spc="-10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does not </a:t>
            </a:r>
            <a:r>
              <a:rPr sz="2800" spc="-25" dirty="0">
                <a:latin typeface="Calibri"/>
                <a:cs typeface="Calibri"/>
              </a:rPr>
              <a:t>exceed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10" dirty="0">
                <a:latin typeface="Calibri"/>
                <a:cs typeface="Calibri"/>
              </a:rPr>
              <a:t>max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size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68538" y="75062"/>
            <a:ext cx="1508760" cy="1608455"/>
            <a:chOff x="7568538" y="75062"/>
            <a:chExt cx="1508760" cy="1608455"/>
          </a:xfrm>
        </p:grpSpPr>
        <p:sp>
          <p:nvSpPr>
            <p:cNvPr id="5" name="object 5"/>
            <p:cNvSpPr/>
            <p:nvPr/>
          </p:nvSpPr>
          <p:spPr>
            <a:xfrm>
              <a:off x="9071865" y="1662235"/>
              <a:ext cx="5438" cy="211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68538" y="75062"/>
              <a:ext cx="1508760" cy="1608455"/>
            </a:xfrm>
            <a:custGeom>
              <a:avLst/>
              <a:gdLst/>
              <a:ahLst/>
              <a:cxnLst/>
              <a:rect l="l" t="t" r="r" b="b"/>
              <a:pathLst>
                <a:path w="1508759" h="1608455">
                  <a:moveTo>
                    <a:pt x="1508766" y="0"/>
                  </a:moveTo>
                  <a:lnTo>
                    <a:pt x="0" y="0"/>
                  </a:lnTo>
                  <a:lnTo>
                    <a:pt x="0" y="1608355"/>
                  </a:lnTo>
                  <a:lnTo>
                    <a:pt x="1508766" y="1608355"/>
                  </a:lnTo>
                  <a:lnTo>
                    <a:pt x="15087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45654" y="206666"/>
              <a:ext cx="1388745" cy="1367155"/>
            </a:xfrm>
            <a:custGeom>
              <a:avLst/>
              <a:gdLst/>
              <a:ahLst/>
              <a:cxnLst/>
              <a:rect l="l" t="t" r="r" b="b"/>
              <a:pathLst>
                <a:path w="1388745" h="1367155">
                  <a:moveTo>
                    <a:pt x="1388567" y="0"/>
                  </a:moveTo>
                  <a:lnTo>
                    <a:pt x="0" y="0"/>
                  </a:lnTo>
                  <a:lnTo>
                    <a:pt x="0" y="331965"/>
                  </a:lnTo>
                  <a:lnTo>
                    <a:pt x="0" y="1366926"/>
                  </a:lnTo>
                  <a:lnTo>
                    <a:pt x="1388567" y="1366926"/>
                  </a:lnTo>
                  <a:lnTo>
                    <a:pt x="1388567" y="331965"/>
                  </a:lnTo>
                  <a:lnTo>
                    <a:pt x="1388567" y="0"/>
                  </a:lnTo>
                  <a:close/>
                </a:path>
              </a:pathLst>
            </a:custGeom>
            <a:solidFill>
              <a:srgbClr val="C6C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6096" y="187135"/>
              <a:ext cx="1388745" cy="351790"/>
            </a:xfrm>
            <a:custGeom>
              <a:avLst/>
              <a:gdLst/>
              <a:ahLst/>
              <a:cxnLst/>
              <a:rect l="l" t="t" r="r" b="b"/>
              <a:pathLst>
                <a:path w="1388745" h="351790">
                  <a:moveTo>
                    <a:pt x="1388568" y="0"/>
                  </a:moveTo>
                  <a:lnTo>
                    <a:pt x="0" y="0"/>
                  </a:lnTo>
                  <a:lnTo>
                    <a:pt x="0" y="351495"/>
                  </a:lnTo>
                  <a:lnTo>
                    <a:pt x="1388568" y="351495"/>
                  </a:lnTo>
                  <a:lnTo>
                    <a:pt x="1388568" y="0"/>
                  </a:lnTo>
                  <a:close/>
                </a:path>
              </a:pathLst>
            </a:custGeom>
            <a:solidFill>
              <a:srgbClr val="FF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6097" y="187134"/>
              <a:ext cx="1388745" cy="351790"/>
            </a:xfrm>
            <a:custGeom>
              <a:avLst/>
              <a:gdLst/>
              <a:ahLst/>
              <a:cxnLst/>
              <a:rect l="l" t="t" r="r" b="b"/>
              <a:pathLst>
                <a:path w="1388745" h="351790">
                  <a:moveTo>
                    <a:pt x="0" y="351495"/>
                  </a:moveTo>
                  <a:lnTo>
                    <a:pt x="1388568" y="351495"/>
                  </a:lnTo>
                  <a:lnTo>
                    <a:pt x="1388568" y="0"/>
                  </a:lnTo>
                  <a:lnTo>
                    <a:pt x="0" y="0"/>
                  </a:lnTo>
                  <a:lnTo>
                    <a:pt x="0" y="351495"/>
                  </a:lnTo>
                  <a:close/>
                </a:path>
              </a:pathLst>
            </a:custGeom>
            <a:ln w="6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6096" y="733908"/>
              <a:ext cx="1388745" cy="313055"/>
            </a:xfrm>
            <a:custGeom>
              <a:avLst/>
              <a:gdLst/>
              <a:ahLst/>
              <a:cxnLst/>
              <a:rect l="l" t="t" r="r" b="b"/>
              <a:pathLst>
                <a:path w="1388745" h="313055">
                  <a:moveTo>
                    <a:pt x="1388568" y="0"/>
                  </a:moveTo>
                  <a:lnTo>
                    <a:pt x="0" y="0"/>
                  </a:lnTo>
                  <a:lnTo>
                    <a:pt x="0" y="312439"/>
                  </a:lnTo>
                  <a:lnTo>
                    <a:pt x="1388568" y="312439"/>
                  </a:lnTo>
                  <a:lnTo>
                    <a:pt x="1388568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6097" y="733907"/>
              <a:ext cx="1388745" cy="313055"/>
            </a:xfrm>
            <a:custGeom>
              <a:avLst/>
              <a:gdLst/>
              <a:ahLst/>
              <a:cxnLst/>
              <a:rect l="l" t="t" r="r" b="b"/>
              <a:pathLst>
                <a:path w="1388745" h="313055">
                  <a:moveTo>
                    <a:pt x="0" y="312439"/>
                  </a:moveTo>
                  <a:lnTo>
                    <a:pt x="1388568" y="312439"/>
                  </a:lnTo>
                  <a:lnTo>
                    <a:pt x="1388568" y="0"/>
                  </a:lnTo>
                  <a:lnTo>
                    <a:pt x="0" y="0"/>
                  </a:lnTo>
                  <a:lnTo>
                    <a:pt x="0" y="312439"/>
                  </a:lnTo>
                  <a:close/>
                </a:path>
              </a:pathLst>
            </a:custGeom>
            <a:ln w="6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48084" y="326100"/>
            <a:ext cx="209550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Stack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28528" y="853346"/>
            <a:ext cx="200660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Heap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6098" y="1046347"/>
            <a:ext cx="1388745" cy="195580"/>
          </a:xfrm>
          <a:prstGeom prst="rect">
            <a:avLst/>
          </a:prstGeom>
          <a:solidFill>
            <a:srgbClr val="FFA1A1"/>
          </a:solidFill>
          <a:ln w="6509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270"/>
              </a:spcBef>
            </a:pPr>
            <a:r>
              <a:rPr sz="650" dirty="0">
                <a:latin typeface="Times New Roman"/>
                <a:cs typeface="Times New Roman"/>
              </a:rPr>
              <a:t>Static (initialized and</a:t>
            </a:r>
            <a:r>
              <a:rPr sz="650" spc="-15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bss)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6098" y="1241621"/>
            <a:ext cx="1388745" cy="313055"/>
          </a:xfrm>
          <a:prstGeom prst="rect">
            <a:avLst/>
          </a:prstGeom>
          <a:solidFill>
            <a:srgbClr val="FF7F7F"/>
          </a:solidFill>
          <a:ln w="6509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Times New Roman"/>
              <a:cs typeface="Times New Roman"/>
            </a:endParaRPr>
          </a:p>
          <a:p>
            <a:pPr marL="214629">
              <a:lnSpc>
                <a:spcPct val="100000"/>
              </a:lnSpc>
            </a:pPr>
            <a:r>
              <a:rPr sz="650" dirty="0">
                <a:latin typeface="Times New Roman"/>
                <a:cs typeface="Times New Roman"/>
              </a:rPr>
              <a:t>Code (a.k.a.</a:t>
            </a:r>
            <a:r>
              <a:rPr sz="650" spc="-1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text)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828875" y="323827"/>
            <a:ext cx="59055" cy="625475"/>
            <a:chOff x="8828875" y="323827"/>
            <a:chExt cx="59055" cy="625475"/>
          </a:xfrm>
        </p:grpSpPr>
        <p:sp>
          <p:nvSpPr>
            <p:cNvPr id="17" name="object 17"/>
            <p:cNvSpPr/>
            <p:nvPr/>
          </p:nvSpPr>
          <p:spPr>
            <a:xfrm>
              <a:off x="8854947" y="323827"/>
              <a:ext cx="6985" cy="236854"/>
            </a:xfrm>
            <a:custGeom>
              <a:avLst/>
              <a:gdLst/>
              <a:ahLst/>
              <a:cxnLst/>
              <a:rect l="l" t="t" r="r" b="b"/>
              <a:pathLst>
                <a:path w="6984" h="236854">
                  <a:moveTo>
                    <a:pt x="6519" y="0"/>
                  </a:moveTo>
                  <a:lnTo>
                    <a:pt x="0" y="0"/>
                  </a:lnTo>
                  <a:lnTo>
                    <a:pt x="0" y="220231"/>
                  </a:lnTo>
                  <a:lnTo>
                    <a:pt x="3259" y="236503"/>
                  </a:lnTo>
                  <a:lnTo>
                    <a:pt x="6518" y="220231"/>
                  </a:lnTo>
                  <a:lnTo>
                    <a:pt x="651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32133" y="430147"/>
              <a:ext cx="52705" cy="130810"/>
            </a:xfrm>
            <a:custGeom>
              <a:avLst/>
              <a:gdLst/>
              <a:ahLst/>
              <a:cxnLst/>
              <a:rect l="l" t="t" r="r" b="b"/>
              <a:pathLst>
                <a:path w="52704" h="130809">
                  <a:moveTo>
                    <a:pt x="52147" y="0"/>
                  </a:moveTo>
                  <a:lnTo>
                    <a:pt x="26073" y="26033"/>
                  </a:lnTo>
                  <a:lnTo>
                    <a:pt x="0" y="0"/>
                  </a:lnTo>
                  <a:lnTo>
                    <a:pt x="26073" y="130183"/>
                  </a:lnTo>
                  <a:lnTo>
                    <a:pt x="5214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32133" y="430147"/>
              <a:ext cx="52705" cy="130810"/>
            </a:xfrm>
            <a:custGeom>
              <a:avLst/>
              <a:gdLst/>
              <a:ahLst/>
              <a:cxnLst/>
              <a:rect l="l" t="t" r="r" b="b"/>
              <a:pathLst>
                <a:path w="52704" h="130809">
                  <a:moveTo>
                    <a:pt x="0" y="0"/>
                  </a:moveTo>
                  <a:lnTo>
                    <a:pt x="26073" y="130183"/>
                  </a:lnTo>
                  <a:lnTo>
                    <a:pt x="52147" y="0"/>
                  </a:lnTo>
                  <a:lnTo>
                    <a:pt x="26073" y="26033"/>
                  </a:lnTo>
                  <a:lnTo>
                    <a:pt x="0" y="0"/>
                  </a:lnTo>
                  <a:close/>
                </a:path>
              </a:pathLst>
            </a:custGeom>
            <a:ln w="651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54947" y="712208"/>
              <a:ext cx="6985" cy="236854"/>
            </a:xfrm>
            <a:custGeom>
              <a:avLst/>
              <a:gdLst/>
              <a:ahLst/>
              <a:cxnLst/>
              <a:rect l="l" t="t" r="r" b="b"/>
              <a:pathLst>
                <a:path w="6984" h="236855">
                  <a:moveTo>
                    <a:pt x="3259" y="0"/>
                  </a:moveTo>
                  <a:lnTo>
                    <a:pt x="0" y="16272"/>
                  </a:lnTo>
                  <a:lnTo>
                    <a:pt x="0" y="236503"/>
                  </a:lnTo>
                  <a:lnTo>
                    <a:pt x="6519" y="236503"/>
                  </a:lnTo>
                  <a:lnTo>
                    <a:pt x="6518" y="16272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32133" y="712208"/>
              <a:ext cx="52705" cy="130810"/>
            </a:xfrm>
            <a:custGeom>
              <a:avLst/>
              <a:gdLst/>
              <a:ahLst/>
              <a:cxnLst/>
              <a:rect l="l" t="t" r="r" b="b"/>
              <a:pathLst>
                <a:path w="52704" h="130809">
                  <a:moveTo>
                    <a:pt x="26073" y="0"/>
                  </a:moveTo>
                  <a:lnTo>
                    <a:pt x="0" y="130183"/>
                  </a:lnTo>
                  <a:lnTo>
                    <a:pt x="26073" y="104150"/>
                  </a:lnTo>
                  <a:lnTo>
                    <a:pt x="52147" y="130183"/>
                  </a:lnTo>
                  <a:lnTo>
                    <a:pt x="2607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32133" y="712208"/>
              <a:ext cx="52705" cy="130810"/>
            </a:xfrm>
            <a:custGeom>
              <a:avLst/>
              <a:gdLst/>
              <a:ahLst/>
              <a:cxnLst/>
              <a:rect l="l" t="t" r="r" b="b"/>
              <a:pathLst>
                <a:path w="52704" h="130809">
                  <a:moveTo>
                    <a:pt x="52147" y="130183"/>
                  </a:moveTo>
                  <a:lnTo>
                    <a:pt x="26073" y="0"/>
                  </a:lnTo>
                  <a:lnTo>
                    <a:pt x="0" y="130183"/>
                  </a:lnTo>
                  <a:lnTo>
                    <a:pt x="26073" y="104149"/>
                  </a:lnTo>
                  <a:lnTo>
                    <a:pt x="52147" y="130183"/>
                  </a:lnTo>
                  <a:close/>
                </a:path>
              </a:pathLst>
            </a:custGeom>
            <a:ln w="651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32885" y="1556644"/>
            <a:ext cx="45021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60" dirty="0">
                <a:latin typeface="Courier New"/>
                <a:cs typeface="Courier New"/>
              </a:rPr>
              <a:t>0x00000000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7632885" y="52875"/>
            <a:ext cx="45021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60" dirty="0">
                <a:latin typeface="Courier New"/>
                <a:cs typeface="Courier New"/>
              </a:rPr>
              <a:t>0xbfffffff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6098" y="538631"/>
            <a:ext cx="1388745" cy="195580"/>
          </a:xfrm>
          <a:prstGeom prst="rect">
            <a:avLst/>
          </a:prstGeom>
          <a:solidFill>
            <a:srgbClr val="FFD600"/>
          </a:solidFill>
          <a:ln w="6509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2384" algn="ctr">
              <a:lnSpc>
                <a:spcPct val="100000"/>
              </a:lnSpc>
              <a:spcBef>
                <a:spcPts val="270"/>
              </a:spcBef>
            </a:pPr>
            <a:r>
              <a:rPr sz="650" i="1" spc="-35" dirty="0">
                <a:solidFill>
                  <a:srgbClr val="0000FF"/>
                </a:solidFill>
                <a:latin typeface="Trebuchet MS"/>
                <a:cs typeface="Trebuchet MS"/>
              </a:rPr>
              <a:t>Free</a:t>
            </a:r>
            <a:r>
              <a:rPr sz="650" i="1" spc="1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650" i="1" spc="-30" dirty="0">
                <a:solidFill>
                  <a:srgbClr val="0000FF"/>
                </a:solidFill>
                <a:latin typeface="Trebuchet MS"/>
                <a:cs typeface="Trebuchet MS"/>
              </a:rPr>
              <a:t>space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17170"/>
            <a:ext cx="227457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0" spc="20" dirty="0">
                <a:solidFill>
                  <a:srgbClr val="000000"/>
                </a:solidFill>
                <a:latin typeface="Calibri Light"/>
                <a:cs typeface="Calibri Light"/>
              </a:rPr>
              <a:t>System</a:t>
            </a:r>
            <a:r>
              <a:rPr sz="3500" b="0" spc="-4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500" b="0" spc="35" dirty="0">
                <a:solidFill>
                  <a:srgbClr val="000000"/>
                </a:solidFill>
                <a:latin typeface="Calibri Light"/>
                <a:cs typeface="Calibri Light"/>
              </a:rPr>
              <a:t>Calls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245" y="1777491"/>
            <a:ext cx="8014970" cy="2613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87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70C0"/>
                </a:solidFill>
                <a:latin typeface="Courier New"/>
                <a:cs typeface="Courier New"/>
              </a:rPr>
              <a:t>void *sbrk(intptr_t</a:t>
            </a:r>
            <a:r>
              <a:rPr sz="2800" spc="-6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Courier New"/>
                <a:cs typeface="Courier New"/>
              </a:rPr>
              <a:t>displacement);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00" dirty="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150" algn="l"/>
              </a:tabLst>
            </a:pPr>
            <a:r>
              <a:rPr sz="2800" dirty="0">
                <a:latin typeface="Calibri"/>
                <a:cs typeface="Calibri"/>
              </a:rPr>
              <a:t>Add a </a:t>
            </a:r>
            <a:r>
              <a:rPr sz="2800" spc="-10" dirty="0">
                <a:latin typeface="Calibri"/>
                <a:cs typeface="Calibri"/>
              </a:rPr>
              <a:t>displacement </a:t>
            </a:r>
            <a:r>
              <a:rPr sz="2800" spc="-5" dirty="0">
                <a:latin typeface="Calibri"/>
                <a:cs typeface="Calibri"/>
              </a:rPr>
              <a:t>(possibly </a:t>
            </a:r>
            <a:r>
              <a:rPr sz="2800" dirty="0">
                <a:latin typeface="Calibri"/>
                <a:cs typeface="Calibri"/>
              </a:rPr>
              <a:t>0)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returns</a:t>
            </a:r>
            <a:endParaRPr sz="2800" dirty="0">
              <a:latin typeface="Calibri"/>
              <a:cs typeface="Calibri"/>
            </a:endParaRPr>
          </a:p>
          <a:p>
            <a:pPr marL="527050" lvl="1" indent="-17208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527050" algn="l"/>
              </a:tabLst>
            </a:pP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previous </a:t>
            </a:r>
            <a:r>
              <a:rPr sz="2500" spc="-20" dirty="0">
                <a:latin typeface="Calibri"/>
                <a:cs typeface="Calibri"/>
              </a:rPr>
              <a:t>program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break</a:t>
            </a:r>
            <a:endParaRPr sz="3850" dirty="0">
              <a:latin typeface="Calibri"/>
              <a:cs typeface="Calibri"/>
            </a:endParaRPr>
          </a:p>
          <a:p>
            <a:pPr marL="184150" marR="5080" indent="-171450">
              <a:lnSpc>
                <a:spcPts val="3000"/>
              </a:lnSpc>
              <a:spcBef>
                <a:spcPts val="5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0" dirty="0">
                <a:latin typeface="Courier New"/>
                <a:cs typeface="Courier New"/>
              </a:rPr>
              <a:t>sbrk(0)</a:t>
            </a:r>
            <a:r>
              <a:rPr sz="2800" spc="-101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alibri"/>
                <a:cs typeface="Calibri"/>
              </a:rPr>
              <a:t>returns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current </a:t>
            </a:r>
            <a:r>
              <a:rPr sz="2800" spc="-10" dirty="0">
                <a:latin typeface="Calibri"/>
                <a:cs typeface="Calibri"/>
              </a:rPr>
              <a:t>location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program  </a:t>
            </a:r>
            <a:r>
              <a:rPr sz="2800" spc="-10" dirty="0">
                <a:latin typeface="Calibri"/>
                <a:cs typeface="Calibri"/>
              </a:rPr>
              <a:t>break.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68538" y="75062"/>
            <a:ext cx="1508760" cy="1608455"/>
            <a:chOff x="7568538" y="75062"/>
            <a:chExt cx="1508760" cy="1608455"/>
          </a:xfrm>
        </p:grpSpPr>
        <p:sp>
          <p:nvSpPr>
            <p:cNvPr id="5" name="object 5"/>
            <p:cNvSpPr/>
            <p:nvPr/>
          </p:nvSpPr>
          <p:spPr>
            <a:xfrm>
              <a:off x="9071865" y="1662235"/>
              <a:ext cx="5438" cy="211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68538" y="75062"/>
              <a:ext cx="1508760" cy="1608455"/>
            </a:xfrm>
            <a:custGeom>
              <a:avLst/>
              <a:gdLst/>
              <a:ahLst/>
              <a:cxnLst/>
              <a:rect l="l" t="t" r="r" b="b"/>
              <a:pathLst>
                <a:path w="1508759" h="1608455">
                  <a:moveTo>
                    <a:pt x="1508766" y="0"/>
                  </a:moveTo>
                  <a:lnTo>
                    <a:pt x="0" y="0"/>
                  </a:lnTo>
                  <a:lnTo>
                    <a:pt x="0" y="1608355"/>
                  </a:lnTo>
                  <a:lnTo>
                    <a:pt x="1508766" y="1608355"/>
                  </a:lnTo>
                  <a:lnTo>
                    <a:pt x="1508766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45654" y="206666"/>
              <a:ext cx="1388745" cy="1367155"/>
            </a:xfrm>
            <a:custGeom>
              <a:avLst/>
              <a:gdLst/>
              <a:ahLst/>
              <a:cxnLst/>
              <a:rect l="l" t="t" r="r" b="b"/>
              <a:pathLst>
                <a:path w="1388745" h="1367155">
                  <a:moveTo>
                    <a:pt x="1388567" y="0"/>
                  </a:moveTo>
                  <a:lnTo>
                    <a:pt x="0" y="0"/>
                  </a:lnTo>
                  <a:lnTo>
                    <a:pt x="0" y="331965"/>
                  </a:lnTo>
                  <a:lnTo>
                    <a:pt x="0" y="1366926"/>
                  </a:lnTo>
                  <a:lnTo>
                    <a:pt x="1388567" y="1366926"/>
                  </a:lnTo>
                  <a:lnTo>
                    <a:pt x="1388567" y="331965"/>
                  </a:lnTo>
                  <a:lnTo>
                    <a:pt x="1388567" y="0"/>
                  </a:lnTo>
                  <a:close/>
                </a:path>
              </a:pathLst>
            </a:custGeom>
            <a:solidFill>
              <a:srgbClr val="C6C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6096" y="187135"/>
              <a:ext cx="1388745" cy="351790"/>
            </a:xfrm>
            <a:custGeom>
              <a:avLst/>
              <a:gdLst/>
              <a:ahLst/>
              <a:cxnLst/>
              <a:rect l="l" t="t" r="r" b="b"/>
              <a:pathLst>
                <a:path w="1388745" h="351790">
                  <a:moveTo>
                    <a:pt x="1388568" y="0"/>
                  </a:moveTo>
                  <a:lnTo>
                    <a:pt x="0" y="0"/>
                  </a:lnTo>
                  <a:lnTo>
                    <a:pt x="0" y="351495"/>
                  </a:lnTo>
                  <a:lnTo>
                    <a:pt x="1388568" y="351495"/>
                  </a:lnTo>
                  <a:lnTo>
                    <a:pt x="1388568" y="0"/>
                  </a:lnTo>
                  <a:close/>
                </a:path>
              </a:pathLst>
            </a:custGeom>
            <a:solidFill>
              <a:srgbClr val="FF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6097" y="187134"/>
              <a:ext cx="1388745" cy="351790"/>
            </a:xfrm>
            <a:custGeom>
              <a:avLst/>
              <a:gdLst/>
              <a:ahLst/>
              <a:cxnLst/>
              <a:rect l="l" t="t" r="r" b="b"/>
              <a:pathLst>
                <a:path w="1388745" h="351790">
                  <a:moveTo>
                    <a:pt x="0" y="351495"/>
                  </a:moveTo>
                  <a:lnTo>
                    <a:pt x="1388568" y="351495"/>
                  </a:lnTo>
                  <a:lnTo>
                    <a:pt x="1388568" y="0"/>
                  </a:lnTo>
                  <a:lnTo>
                    <a:pt x="0" y="0"/>
                  </a:lnTo>
                  <a:lnTo>
                    <a:pt x="0" y="351495"/>
                  </a:lnTo>
                  <a:close/>
                </a:path>
              </a:pathLst>
            </a:custGeom>
            <a:ln w="6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6096" y="733908"/>
              <a:ext cx="1388745" cy="313055"/>
            </a:xfrm>
            <a:custGeom>
              <a:avLst/>
              <a:gdLst/>
              <a:ahLst/>
              <a:cxnLst/>
              <a:rect l="l" t="t" r="r" b="b"/>
              <a:pathLst>
                <a:path w="1388745" h="313055">
                  <a:moveTo>
                    <a:pt x="1388568" y="0"/>
                  </a:moveTo>
                  <a:lnTo>
                    <a:pt x="0" y="0"/>
                  </a:lnTo>
                  <a:lnTo>
                    <a:pt x="0" y="312439"/>
                  </a:lnTo>
                  <a:lnTo>
                    <a:pt x="1388568" y="312439"/>
                  </a:lnTo>
                  <a:lnTo>
                    <a:pt x="1388568" y="0"/>
                  </a:lnTo>
                  <a:close/>
                </a:path>
              </a:pathLst>
            </a:custGeom>
            <a:solidFill>
              <a:srgbClr val="F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6097" y="733907"/>
              <a:ext cx="1388745" cy="313055"/>
            </a:xfrm>
            <a:custGeom>
              <a:avLst/>
              <a:gdLst/>
              <a:ahLst/>
              <a:cxnLst/>
              <a:rect l="l" t="t" r="r" b="b"/>
              <a:pathLst>
                <a:path w="1388745" h="313055">
                  <a:moveTo>
                    <a:pt x="0" y="312439"/>
                  </a:moveTo>
                  <a:lnTo>
                    <a:pt x="1388568" y="312439"/>
                  </a:lnTo>
                  <a:lnTo>
                    <a:pt x="1388568" y="0"/>
                  </a:lnTo>
                  <a:lnTo>
                    <a:pt x="0" y="0"/>
                  </a:lnTo>
                  <a:lnTo>
                    <a:pt x="0" y="312439"/>
                  </a:lnTo>
                  <a:close/>
                </a:path>
              </a:pathLst>
            </a:custGeom>
            <a:ln w="6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48084" y="326100"/>
            <a:ext cx="209550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Stack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28528" y="853346"/>
            <a:ext cx="200660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Heap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6098" y="1046347"/>
            <a:ext cx="1388745" cy="195580"/>
          </a:xfrm>
          <a:prstGeom prst="rect">
            <a:avLst/>
          </a:prstGeom>
          <a:solidFill>
            <a:srgbClr val="FFA1A1"/>
          </a:solidFill>
          <a:ln w="6509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270"/>
              </a:spcBef>
            </a:pPr>
            <a:r>
              <a:rPr sz="650" dirty="0">
                <a:latin typeface="Times New Roman"/>
                <a:cs typeface="Times New Roman"/>
              </a:rPr>
              <a:t>Static (initialized and</a:t>
            </a:r>
            <a:r>
              <a:rPr sz="650" spc="-15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bss)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6098" y="1241621"/>
            <a:ext cx="1388745" cy="313055"/>
          </a:xfrm>
          <a:prstGeom prst="rect">
            <a:avLst/>
          </a:prstGeom>
          <a:solidFill>
            <a:srgbClr val="FF7F7F"/>
          </a:solidFill>
          <a:ln w="6509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Times New Roman"/>
              <a:cs typeface="Times New Roman"/>
            </a:endParaRPr>
          </a:p>
          <a:p>
            <a:pPr marL="214629">
              <a:lnSpc>
                <a:spcPct val="100000"/>
              </a:lnSpc>
            </a:pPr>
            <a:r>
              <a:rPr sz="650" dirty="0">
                <a:latin typeface="Times New Roman"/>
                <a:cs typeface="Times New Roman"/>
              </a:rPr>
              <a:t>Code (a.k.a.</a:t>
            </a:r>
            <a:r>
              <a:rPr sz="650" spc="-1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text)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828875" y="323827"/>
            <a:ext cx="59055" cy="625475"/>
            <a:chOff x="8828875" y="323827"/>
            <a:chExt cx="59055" cy="625475"/>
          </a:xfrm>
        </p:grpSpPr>
        <p:sp>
          <p:nvSpPr>
            <p:cNvPr id="17" name="object 17"/>
            <p:cNvSpPr/>
            <p:nvPr/>
          </p:nvSpPr>
          <p:spPr>
            <a:xfrm>
              <a:off x="8854947" y="323827"/>
              <a:ext cx="6985" cy="236854"/>
            </a:xfrm>
            <a:custGeom>
              <a:avLst/>
              <a:gdLst/>
              <a:ahLst/>
              <a:cxnLst/>
              <a:rect l="l" t="t" r="r" b="b"/>
              <a:pathLst>
                <a:path w="6984" h="236854">
                  <a:moveTo>
                    <a:pt x="6519" y="0"/>
                  </a:moveTo>
                  <a:lnTo>
                    <a:pt x="0" y="0"/>
                  </a:lnTo>
                  <a:lnTo>
                    <a:pt x="0" y="220231"/>
                  </a:lnTo>
                  <a:lnTo>
                    <a:pt x="3259" y="236503"/>
                  </a:lnTo>
                  <a:lnTo>
                    <a:pt x="6518" y="220231"/>
                  </a:lnTo>
                  <a:lnTo>
                    <a:pt x="651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32133" y="430147"/>
              <a:ext cx="52705" cy="130810"/>
            </a:xfrm>
            <a:custGeom>
              <a:avLst/>
              <a:gdLst/>
              <a:ahLst/>
              <a:cxnLst/>
              <a:rect l="l" t="t" r="r" b="b"/>
              <a:pathLst>
                <a:path w="52704" h="130809">
                  <a:moveTo>
                    <a:pt x="52147" y="0"/>
                  </a:moveTo>
                  <a:lnTo>
                    <a:pt x="26073" y="26033"/>
                  </a:lnTo>
                  <a:lnTo>
                    <a:pt x="0" y="0"/>
                  </a:lnTo>
                  <a:lnTo>
                    <a:pt x="26073" y="130183"/>
                  </a:lnTo>
                  <a:lnTo>
                    <a:pt x="5214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32133" y="430147"/>
              <a:ext cx="52705" cy="130810"/>
            </a:xfrm>
            <a:custGeom>
              <a:avLst/>
              <a:gdLst/>
              <a:ahLst/>
              <a:cxnLst/>
              <a:rect l="l" t="t" r="r" b="b"/>
              <a:pathLst>
                <a:path w="52704" h="130809">
                  <a:moveTo>
                    <a:pt x="0" y="0"/>
                  </a:moveTo>
                  <a:lnTo>
                    <a:pt x="26073" y="130183"/>
                  </a:lnTo>
                  <a:lnTo>
                    <a:pt x="52147" y="0"/>
                  </a:lnTo>
                  <a:lnTo>
                    <a:pt x="26073" y="26033"/>
                  </a:lnTo>
                  <a:lnTo>
                    <a:pt x="0" y="0"/>
                  </a:lnTo>
                  <a:close/>
                </a:path>
              </a:pathLst>
            </a:custGeom>
            <a:ln w="651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54947" y="712208"/>
              <a:ext cx="6985" cy="236854"/>
            </a:xfrm>
            <a:custGeom>
              <a:avLst/>
              <a:gdLst/>
              <a:ahLst/>
              <a:cxnLst/>
              <a:rect l="l" t="t" r="r" b="b"/>
              <a:pathLst>
                <a:path w="6984" h="236855">
                  <a:moveTo>
                    <a:pt x="3259" y="0"/>
                  </a:moveTo>
                  <a:lnTo>
                    <a:pt x="0" y="16272"/>
                  </a:lnTo>
                  <a:lnTo>
                    <a:pt x="0" y="236503"/>
                  </a:lnTo>
                  <a:lnTo>
                    <a:pt x="6519" y="236503"/>
                  </a:lnTo>
                  <a:lnTo>
                    <a:pt x="6518" y="16272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32133" y="712208"/>
              <a:ext cx="52705" cy="130810"/>
            </a:xfrm>
            <a:custGeom>
              <a:avLst/>
              <a:gdLst/>
              <a:ahLst/>
              <a:cxnLst/>
              <a:rect l="l" t="t" r="r" b="b"/>
              <a:pathLst>
                <a:path w="52704" h="130809">
                  <a:moveTo>
                    <a:pt x="26073" y="0"/>
                  </a:moveTo>
                  <a:lnTo>
                    <a:pt x="0" y="130183"/>
                  </a:lnTo>
                  <a:lnTo>
                    <a:pt x="26073" y="104150"/>
                  </a:lnTo>
                  <a:lnTo>
                    <a:pt x="52147" y="130183"/>
                  </a:lnTo>
                  <a:lnTo>
                    <a:pt x="2607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32133" y="712208"/>
              <a:ext cx="52705" cy="130810"/>
            </a:xfrm>
            <a:custGeom>
              <a:avLst/>
              <a:gdLst/>
              <a:ahLst/>
              <a:cxnLst/>
              <a:rect l="l" t="t" r="r" b="b"/>
              <a:pathLst>
                <a:path w="52704" h="130809">
                  <a:moveTo>
                    <a:pt x="52147" y="130183"/>
                  </a:moveTo>
                  <a:lnTo>
                    <a:pt x="26073" y="0"/>
                  </a:lnTo>
                  <a:lnTo>
                    <a:pt x="0" y="130183"/>
                  </a:lnTo>
                  <a:lnTo>
                    <a:pt x="26073" y="104149"/>
                  </a:lnTo>
                  <a:lnTo>
                    <a:pt x="52147" y="130183"/>
                  </a:lnTo>
                  <a:close/>
                </a:path>
              </a:pathLst>
            </a:custGeom>
            <a:ln w="651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32885" y="1556644"/>
            <a:ext cx="45021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60" dirty="0">
                <a:latin typeface="Courier New"/>
                <a:cs typeface="Courier New"/>
              </a:rPr>
              <a:t>0x00000000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7632885" y="52875"/>
            <a:ext cx="45021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60" dirty="0">
                <a:latin typeface="Courier New"/>
                <a:cs typeface="Courier New"/>
              </a:rPr>
              <a:t>0xbfffffff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6098" y="538631"/>
            <a:ext cx="1388745" cy="195580"/>
          </a:xfrm>
          <a:prstGeom prst="rect">
            <a:avLst/>
          </a:prstGeom>
          <a:solidFill>
            <a:srgbClr val="FFD600"/>
          </a:solidFill>
          <a:ln w="6509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2384" algn="ctr">
              <a:lnSpc>
                <a:spcPct val="100000"/>
              </a:lnSpc>
              <a:spcBef>
                <a:spcPts val="270"/>
              </a:spcBef>
            </a:pPr>
            <a:r>
              <a:rPr sz="650" i="1" spc="-35" dirty="0">
                <a:solidFill>
                  <a:srgbClr val="0000FF"/>
                </a:solidFill>
                <a:latin typeface="Trebuchet MS"/>
                <a:cs typeface="Trebuchet MS"/>
              </a:rPr>
              <a:t>Free</a:t>
            </a:r>
            <a:r>
              <a:rPr sz="650" i="1" spc="1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650" i="1" spc="-30" dirty="0">
                <a:solidFill>
                  <a:srgbClr val="0000FF"/>
                </a:solidFill>
                <a:latin typeface="Trebuchet MS"/>
                <a:cs typeface="Trebuchet MS"/>
              </a:rPr>
              <a:t>space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</TotalTime>
  <Words>820</Words>
  <Application>Microsoft Office PowerPoint</Application>
  <PresentationFormat>On-screen Show (4:3)</PresentationFormat>
  <Paragraphs>223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Office Theme</vt:lpstr>
      <vt:lpstr>CSCI-3753: Operating Systems  Fall 2020</vt:lpstr>
      <vt:lpstr>Week 11: Memory Management</vt:lpstr>
      <vt:lpstr>Memory Address Space of a Process</vt:lpstr>
      <vt:lpstr>Memory Address Space of a Process</vt:lpstr>
      <vt:lpstr>Memory Address Space of a Process</vt:lpstr>
      <vt:lpstr>Memory Address Space of a Process</vt:lpstr>
      <vt:lpstr>System Calls</vt:lpstr>
      <vt:lpstr>System Calls</vt:lpstr>
      <vt:lpstr>System Calls</vt:lpstr>
      <vt:lpstr>System Calls</vt:lpstr>
      <vt:lpstr>System Calls</vt:lpstr>
      <vt:lpstr>Virtual Memory</vt:lpstr>
      <vt:lpstr>System Calls</vt:lpstr>
      <vt:lpstr>Week 11 – 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CSCI-3753: Operating Systems  Fall 2020</dc:title>
  <cp:lastModifiedBy>Biljith Thadichi</cp:lastModifiedBy>
  <cp:revision>1</cp:revision>
  <dcterms:created xsi:type="dcterms:W3CDTF">2020-11-06T02:54:53Z</dcterms:created>
  <dcterms:modified xsi:type="dcterms:W3CDTF">2020-11-06T15:29:10Z</dcterms:modified>
</cp:coreProperties>
</file>