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4" r:id="rId13"/>
    <p:sldId id="268" r:id="rId14"/>
    <p:sldId id="275" r:id="rId15"/>
    <p:sldId id="269" r:id="rId16"/>
    <p:sldId id="276" r:id="rId17"/>
    <p:sldId id="270" r:id="rId18"/>
    <p:sldId id="277" r:id="rId19"/>
    <p:sldId id="271" r:id="rId20"/>
    <p:sldId id="278" r:id="rId21"/>
    <p:sldId id="280" r:id="rId22"/>
    <p:sldId id="282" r:id="rId23"/>
    <p:sldId id="272" r:id="rId24"/>
    <p:sldId id="273" r:id="rId25"/>
    <p:sldId id="283" r:id="rId26"/>
    <p:sldId id="26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jith Thadichi" userId="07ba884f069a40bc" providerId="LiveId" clId="{979D929E-B33A-403C-B9FF-E51C4E1D169C}"/>
    <pc:docChg chg="modSld">
      <pc:chgData name="Biljith Thadichi" userId="07ba884f069a40bc" providerId="LiveId" clId="{979D929E-B33A-403C-B9FF-E51C4E1D169C}" dt="2021-02-26T19:42:06.802" v="30" actId="20577"/>
      <pc:docMkLst>
        <pc:docMk/>
      </pc:docMkLst>
      <pc:sldChg chg="modSp mod">
        <pc:chgData name="Biljith Thadichi" userId="07ba884f069a40bc" providerId="LiveId" clId="{979D929E-B33A-403C-B9FF-E51C4E1D169C}" dt="2021-02-26T19:42:06.802" v="30" actId="20577"/>
        <pc:sldMkLst>
          <pc:docMk/>
          <pc:sldMk cId="3710428339" sldId="258"/>
        </pc:sldMkLst>
        <pc:spChg chg="mod">
          <ac:chgData name="Biljith Thadichi" userId="07ba884f069a40bc" providerId="LiveId" clId="{979D929E-B33A-403C-B9FF-E51C4E1D169C}" dt="2021-02-26T19:42:06.802" v="30" actId="20577"/>
          <ac:spMkLst>
            <pc:docMk/>
            <pc:sldMk cId="3710428339" sldId="258"/>
            <ac:spMk id="5" creationId="{872C2EF6-E9CF-4645-8A4D-1E3E83139C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6096001"/>
            <a:ext cx="109728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1299363" y="6286391"/>
            <a:ext cx="2153060" cy="31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609600" y="6172410"/>
            <a:ext cx="592667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617739" y="6178510"/>
            <a:ext cx="576579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638055" y="6193768"/>
            <a:ext cx="535940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648242" y="6201398"/>
            <a:ext cx="515620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5"/>
                </a:lnTo>
                <a:lnTo>
                  <a:pt x="308698" y="108165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5"/>
                </a:lnTo>
                <a:lnTo>
                  <a:pt x="92773" y="108165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3937" y="2131567"/>
            <a:ext cx="9464123" cy="1256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187" y="1781048"/>
            <a:ext cx="10171853" cy="1897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82168" y="6449957"/>
            <a:ext cx="122851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26987" y="6449957"/>
            <a:ext cx="25569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6096001"/>
            <a:ext cx="109728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1299363" y="6286391"/>
            <a:ext cx="2153060" cy="31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609600" y="6172411"/>
            <a:ext cx="592667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3"/>
                </a:lnTo>
                <a:lnTo>
                  <a:pt x="58911" y="320761"/>
                </a:lnTo>
                <a:lnTo>
                  <a:pt x="123533" y="320761"/>
                </a:lnTo>
                <a:lnTo>
                  <a:pt x="123533" y="370190"/>
                </a:lnTo>
                <a:lnTo>
                  <a:pt x="182913" y="429063"/>
                </a:lnTo>
                <a:lnTo>
                  <a:pt x="354608" y="429063"/>
                </a:lnTo>
                <a:lnTo>
                  <a:pt x="414139" y="370243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4"/>
                </a:lnTo>
                <a:lnTo>
                  <a:pt x="321106" y="108134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617739" y="6178510"/>
            <a:ext cx="576579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638055" y="6193768"/>
            <a:ext cx="535940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5"/>
                </a:lnTo>
                <a:lnTo>
                  <a:pt x="123554" y="278035"/>
                </a:lnTo>
                <a:lnTo>
                  <a:pt x="123554" y="339953"/>
                </a:lnTo>
                <a:lnTo>
                  <a:pt x="170348" y="386326"/>
                </a:lnTo>
                <a:lnTo>
                  <a:pt x="324506" y="386326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5"/>
                </a:lnTo>
                <a:lnTo>
                  <a:pt x="232174" y="278035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1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648242" y="6201397"/>
            <a:ext cx="515620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6"/>
                </a:lnTo>
                <a:lnTo>
                  <a:pt x="41912" y="262772"/>
                </a:lnTo>
                <a:lnTo>
                  <a:pt x="123554" y="262772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4"/>
                </a:lnTo>
                <a:lnTo>
                  <a:pt x="386472" y="154944"/>
                </a:lnTo>
                <a:lnTo>
                  <a:pt x="386472" y="108166"/>
                </a:lnTo>
                <a:lnTo>
                  <a:pt x="308698" y="108166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2"/>
                </a:lnTo>
                <a:lnTo>
                  <a:pt x="221377" y="262772"/>
                </a:lnTo>
                <a:lnTo>
                  <a:pt x="263133" y="220956"/>
                </a:lnTo>
                <a:lnTo>
                  <a:pt x="263133" y="170192"/>
                </a:lnTo>
                <a:lnTo>
                  <a:pt x="216398" y="170192"/>
                </a:lnTo>
                <a:lnTo>
                  <a:pt x="216398" y="216156"/>
                </a:lnTo>
                <a:lnTo>
                  <a:pt x="170283" y="216156"/>
                </a:lnTo>
                <a:lnTo>
                  <a:pt x="170283" y="108166"/>
                </a:lnTo>
                <a:lnTo>
                  <a:pt x="92773" y="108166"/>
                </a:lnTo>
                <a:lnTo>
                  <a:pt x="92773" y="154944"/>
                </a:lnTo>
                <a:lnTo>
                  <a:pt x="123554" y="154944"/>
                </a:lnTo>
                <a:lnTo>
                  <a:pt x="123554" y="216156"/>
                </a:lnTo>
                <a:lnTo>
                  <a:pt x="46637" y="216156"/>
                </a:lnTo>
                <a:lnTo>
                  <a:pt x="46637" y="46195"/>
                </a:lnTo>
                <a:lnTo>
                  <a:pt x="216398" y="46195"/>
                </a:lnTo>
                <a:lnTo>
                  <a:pt x="216398" y="92892"/>
                </a:lnTo>
                <a:lnTo>
                  <a:pt x="263133" y="92892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012" y="2405888"/>
            <a:ext cx="106979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188" y="1295908"/>
            <a:ext cx="10305625" cy="272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82168" y="6449957"/>
            <a:ext cx="122851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26987" y="6449957"/>
            <a:ext cx="25569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w_aix_72/generalprogramming/writing_reentrant_thread_safe_code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681" y="2332735"/>
            <a:ext cx="6625590" cy="11531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7595" marR="5080" indent="-2335530">
              <a:lnSpc>
                <a:spcPts val="4200"/>
              </a:lnSpc>
              <a:spcBef>
                <a:spcPts val="640"/>
              </a:spcBef>
            </a:pP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CSCI-3753: </a:t>
            </a:r>
            <a:r>
              <a:rPr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Operating </a:t>
            </a: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Systems  </a:t>
            </a:r>
            <a:r>
              <a:rPr lang="en-IN"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Spring</a:t>
            </a: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 20</a:t>
            </a:r>
            <a:r>
              <a:rPr lang="en-IN"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21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7705" y="3886201"/>
            <a:ext cx="3196590" cy="18797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US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 Thadichi</a:t>
            </a:r>
            <a:endParaRPr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  <a:endParaRPr lang="en-US" sz="1700" b="1" spc="15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IN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Slides based on presentation by Abigail Fernandes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14231" y="356615"/>
            <a:ext cx="156972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50F09DD-667C-4973-91E0-18365CDDCA3A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29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58F00F-DE94-4F48-AFE7-1AD8A694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60" y="1528627"/>
            <a:ext cx="3079680" cy="3105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F83D4-A723-4117-9FE4-A226CEE31546}"/>
              </a:ext>
            </a:extLst>
          </p:cNvPr>
          <p:cNvSpPr txBox="1"/>
          <p:nvPr/>
        </p:nvSpPr>
        <p:spPr>
          <a:xfrm>
            <a:off x="4432151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811C0C-F1CC-4132-889B-FE0E19BED192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4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58F00F-DE94-4F48-AFE7-1AD8A694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60" y="1528627"/>
            <a:ext cx="3079680" cy="3105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F83D4-A723-4117-9FE4-A226CEE31546}"/>
              </a:ext>
            </a:extLst>
          </p:cNvPr>
          <p:cNvSpPr txBox="1"/>
          <p:nvPr/>
        </p:nvSpPr>
        <p:spPr>
          <a:xfrm>
            <a:off x="4432151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6A504-F9DB-419F-A518-2BC66A8021A1}"/>
              </a:ext>
            </a:extLst>
          </p:cNvPr>
          <p:cNvSpPr txBox="1"/>
          <p:nvPr/>
        </p:nvSpPr>
        <p:spPr>
          <a:xfrm>
            <a:off x="9139515" y="1679648"/>
            <a:ext cx="1753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Reentrant and threadsafe. The global variable isn’t modified. Only local variable x is being modified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DBB60-EF8A-4594-8915-C5CFD519F060}"/>
              </a:ext>
            </a:extLst>
          </p:cNvPr>
          <p:cNvSpPr/>
          <p:nvPr/>
        </p:nvSpPr>
        <p:spPr>
          <a:xfrm>
            <a:off x="9027457" y="1528627"/>
            <a:ext cx="1977615" cy="23333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8601BDC-5A4C-4DBF-BA09-B1F1C2DADD4A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04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9F475-937B-4F22-961C-84F8CF2B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37" y="1400866"/>
            <a:ext cx="4083998" cy="3004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B4ED6-5BC5-417E-B141-C69C69F15F93}"/>
              </a:ext>
            </a:extLst>
          </p:cNvPr>
          <p:cNvSpPr txBox="1"/>
          <p:nvPr/>
        </p:nvSpPr>
        <p:spPr>
          <a:xfrm>
            <a:off x="4432151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11DB2-8C66-4A7A-91A2-2E7135BA1961}"/>
              </a:ext>
            </a:extLst>
          </p:cNvPr>
          <p:cNvSpPr txBox="1"/>
          <p:nvPr/>
        </p:nvSpPr>
        <p:spPr>
          <a:xfrm>
            <a:off x="8995185" y="1405045"/>
            <a:ext cx="175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Here temp is global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FB6B6-BCB6-4A78-824C-E83DC462D79C}"/>
              </a:ext>
            </a:extLst>
          </p:cNvPr>
          <p:cNvSpPr/>
          <p:nvPr/>
        </p:nvSpPr>
        <p:spPr>
          <a:xfrm>
            <a:off x="8995185" y="1400866"/>
            <a:ext cx="19561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06AB417-AA8F-4B08-ABFA-79A51D776512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14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9F475-937B-4F22-961C-84F8CF2B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37" y="1400866"/>
            <a:ext cx="4083998" cy="3004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B4ED6-5BC5-417E-B141-C69C69F15F93}"/>
              </a:ext>
            </a:extLst>
          </p:cNvPr>
          <p:cNvSpPr txBox="1"/>
          <p:nvPr/>
        </p:nvSpPr>
        <p:spPr>
          <a:xfrm>
            <a:off x="4432151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4F1BA-0EE6-44CF-AD43-3810798F3AA4}"/>
              </a:ext>
            </a:extLst>
          </p:cNvPr>
          <p:cNvSpPr txBox="1"/>
          <p:nvPr/>
        </p:nvSpPr>
        <p:spPr>
          <a:xfrm>
            <a:off x="8995185" y="1405045"/>
            <a:ext cx="175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Here temp is global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49239B-E793-40D7-8DBE-ED1011FFD293}"/>
              </a:ext>
            </a:extLst>
          </p:cNvPr>
          <p:cNvSpPr/>
          <p:nvPr/>
        </p:nvSpPr>
        <p:spPr>
          <a:xfrm>
            <a:off x="8995185" y="1400866"/>
            <a:ext cx="19561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CA310-0C9C-4ABE-8E52-EE20B72E2CBC}"/>
              </a:ext>
            </a:extLst>
          </p:cNvPr>
          <p:cNvSpPr txBox="1"/>
          <p:nvPr/>
        </p:nvSpPr>
        <p:spPr>
          <a:xfrm>
            <a:off x="8995185" y="2493360"/>
            <a:ext cx="1753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Reentrant but not threadsafe. Think of what could go wrong with the global variable temp if multiple threads were executing.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28DB4-9F19-49C4-8AA8-7E8C921967AD}"/>
              </a:ext>
            </a:extLst>
          </p:cNvPr>
          <p:cNvSpPr/>
          <p:nvPr/>
        </p:nvSpPr>
        <p:spPr>
          <a:xfrm>
            <a:off x="8995185" y="2489181"/>
            <a:ext cx="1870039" cy="24378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11C0E57-3596-4F0C-8365-D35746F430B5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13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63BCE-2D9B-4E6B-807B-D62A08E1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33" y="1706153"/>
            <a:ext cx="4273472" cy="2682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937F0-8D07-47FA-9AF3-76834DAAD798}"/>
              </a:ext>
            </a:extLst>
          </p:cNvPr>
          <p:cNvSpPr txBox="1"/>
          <p:nvPr/>
        </p:nvSpPr>
        <p:spPr>
          <a:xfrm>
            <a:off x="4432151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D029A9B-8A11-417F-A863-2766E2758665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32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63BCE-2D9B-4E6B-807B-D62A08E1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33" y="1706153"/>
            <a:ext cx="4273472" cy="2682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937F0-8D07-47FA-9AF3-76834DAAD798}"/>
              </a:ext>
            </a:extLst>
          </p:cNvPr>
          <p:cNvSpPr txBox="1"/>
          <p:nvPr/>
        </p:nvSpPr>
        <p:spPr>
          <a:xfrm>
            <a:off x="4432151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99D72-2E60-4856-8336-512AF4DF89F3}"/>
              </a:ext>
            </a:extLst>
          </p:cNvPr>
          <p:cNvSpPr txBox="1"/>
          <p:nvPr/>
        </p:nvSpPr>
        <p:spPr>
          <a:xfrm>
            <a:off x="9565340" y="2452610"/>
            <a:ext cx="175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 Reentrant or threadsafe.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8B8E2-CDB9-45F5-B0CB-C3FA8FD0C2FA}"/>
              </a:ext>
            </a:extLst>
          </p:cNvPr>
          <p:cNvSpPr/>
          <p:nvPr/>
        </p:nvSpPr>
        <p:spPr>
          <a:xfrm>
            <a:off x="9565340" y="1706153"/>
            <a:ext cx="1870039" cy="24378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0E69923-9F93-4870-88DD-7EC3CA83941E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74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2B0CEC-2C5E-4D70-B779-A98E0C21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96" y="2038293"/>
            <a:ext cx="3914792" cy="2071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6AB21-F4DC-4536-8C34-825D212D2B73}"/>
              </a:ext>
            </a:extLst>
          </p:cNvPr>
          <p:cNvSpPr txBox="1"/>
          <p:nvPr/>
        </p:nvSpPr>
        <p:spPr>
          <a:xfrm>
            <a:off x="4432151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2DFA2-8FA0-4E74-9CDC-2A19BB1C58A8}"/>
              </a:ext>
            </a:extLst>
          </p:cNvPr>
          <p:cNvSpPr txBox="1"/>
          <p:nvPr/>
        </p:nvSpPr>
        <p:spPr>
          <a:xfrm>
            <a:off x="9135034" y="2042472"/>
            <a:ext cx="1753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thread_local here means that the variable tmp is local to the thread and isn’t shared between threads.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71D27-4F0C-4A1E-8F43-0246244B6CF0}"/>
              </a:ext>
            </a:extLst>
          </p:cNvPr>
          <p:cNvSpPr/>
          <p:nvPr/>
        </p:nvSpPr>
        <p:spPr>
          <a:xfrm>
            <a:off x="9135034" y="2038293"/>
            <a:ext cx="1880797" cy="21894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3ED1DE2-894F-4017-8584-978F062FF08B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95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2B0CEC-2C5E-4D70-B779-A98E0C21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96" y="2038293"/>
            <a:ext cx="3914792" cy="2071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6AB21-F4DC-4536-8C34-825D212D2B73}"/>
              </a:ext>
            </a:extLst>
          </p:cNvPr>
          <p:cNvSpPr txBox="1"/>
          <p:nvPr/>
        </p:nvSpPr>
        <p:spPr>
          <a:xfrm>
            <a:off x="4432151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041B2-B3D4-4316-A632-BA14E7F1BD9E}"/>
              </a:ext>
            </a:extLst>
          </p:cNvPr>
          <p:cNvSpPr txBox="1"/>
          <p:nvPr/>
        </p:nvSpPr>
        <p:spPr>
          <a:xfrm>
            <a:off x="9565340" y="2452610"/>
            <a:ext cx="175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Threadsafe but not </a:t>
            </a:r>
            <a:r>
              <a:rPr lang="en-IN" dirty="0" err="1"/>
              <a:t>reentrant</a:t>
            </a:r>
            <a:r>
              <a:rPr lang="en-IN" dirty="0"/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B842C-30C5-4880-BBEA-83D50BD74352}"/>
              </a:ext>
            </a:extLst>
          </p:cNvPr>
          <p:cNvSpPr/>
          <p:nvPr/>
        </p:nvSpPr>
        <p:spPr>
          <a:xfrm>
            <a:off x="9565340" y="1706153"/>
            <a:ext cx="1870039" cy="24378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9FD6D2A-428E-42E8-8C98-BFD263341D44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08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70862-1E4E-4749-9472-CFA6810AC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96" y="1253791"/>
            <a:ext cx="4128407" cy="3761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7BB86-8C56-424A-91BE-E356EDC25FFF}"/>
              </a:ext>
            </a:extLst>
          </p:cNvPr>
          <p:cNvSpPr txBox="1"/>
          <p:nvPr/>
        </p:nvSpPr>
        <p:spPr>
          <a:xfrm>
            <a:off x="4170380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F497B82-61E5-499A-81E1-FC002C7527F3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038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70862-1E4E-4749-9472-CFA6810AC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96" y="1253791"/>
            <a:ext cx="4128407" cy="3761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7BB86-8C56-424A-91BE-E356EDC25FFF}"/>
              </a:ext>
            </a:extLst>
          </p:cNvPr>
          <p:cNvSpPr txBox="1"/>
          <p:nvPr/>
        </p:nvSpPr>
        <p:spPr>
          <a:xfrm>
            <a:off x="4170380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A08ED-DE4E-4578-AAA3-19380956AF5A}"/>
              </a:ext>
            </a:extLst>
          </p:cNvPr>
          <p:cNvSpPr/>
          <p:nvPr/>
        </p:nvSpPr>
        <p:spPr>
          <a:xfrm>
            <a:off x="9565340" y="1706153"/>
            <a:ext cx="1870039" cy="24378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7D8D8-9D88-4DD9-9E62-5E93B68D7B46}"/>
              </a:ext>
            </a:extLst>
          </p:cNvPr>
          <p:cNvSpPr txBox="1"/>
          <p:nvPr/>
        </p:nvSpPr>
        <p:spPr>
          <a:xfrm>
            <a:off x="9565340" y="2452610"/>
            <a:ext cx="175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 threadsafe or </a:t>
            </a:r>
            <a:r>
              <a:rPr lang="en-IN" dirty="0" err="1"/>
              <a:t>reentrant</a:t>
            </a:r>
            <a:r>
              <a:rPr lang="en-IN" dirty="0"/>
              <a:t>. 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9179A5D-A7B7-4C24-A648-9CD90C9A78E2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96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953" y="2131568"/>
            <a:ext cx="7098092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l">
              <a:lnSpc>
                <a:spcPts val="5145"/>
              </a:lnSpc>
              <a:spcBef>
                <a:spcPts val="100"/>
              </a:spcBef>
            </a:pPr>
            <a:r>
              <a:rPr spc="-45" dirty="0"/>
              <a:t>Week</a:t>
            </a:r>
            <a:r>
              <a:rPr spc="-15" dirty="0"/>
              <a:t> </a:t>
            </a:r>
            <a:r>
              <a:rPr lang="en-IN" spc="-15" dirty="0"/>
              <a:t>6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876790" y="6444488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C2EF6-E9CF-4645-8A4D-1E3E83139CF0}"/>
              </a:ext>
            </a:extLst>
          </p:cNvPr>
          <p:cNvSpPr txBox="1"/>
          <p:nvPr/>
        </p:nvSpPr>
        <p:spPr>
          <a:xfrm>
            <a:off x="2514600" y="31242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-30" dirty="0"/>
              <a:t>&gt; Shared memory</a:t>
            </a:r>
          </a:p>
          <a:p>
            <a:r>
              <a:rPr lang="en-IN" sz="1800" spc="-30" dirty="0"/>
              <a:t>&gt; </a:t>
            </a:r>
            <a:r>
              <a:rPr lang="en-IN" sz="1800" spc="-30" dirty="0" err="1"/>
              <a:t>Reentrant</a:t>
            </a:r>
            <a:r>
              <a:rPr lang="en-IN" sz="1800" spc="-30" dirty="0"/>
              <a:t> and </a:t>
            </a:r>
            <a:r>
              <a:rPr lang="en-IN" sz="1800" spc="-30" dirty="0" err="1"/>
              <a:t>Threadsafe</a:t>
            </a:r>
            <a:r>
              <a:rPr lang="en-IN" sz="1800" spc="-30" dirty="0"/>
              <a:t> code</a:t>
            </a:r>
          </a:p>
          <a:p>
            <a:r>
              <a:rPr lang="en-IN" sz="1800" dirty="0"/>
              <a:t>&gt; PA2 questions</a:t>
            </a:r>
          </a:p>
        </p:txBody>
      </p:sp>
    </p:spTree>
    <p:extLst>
      <p:ext uri="{BB962C8B-B14F-4D97-AF65-F5344CB8AC3E}">
        <p14:creationId xmlns:p14="http://schemas.microsoft.com/office/powerpoint/2010/main" val="3710428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67BB86-8C56-424A-91BE-E356EDC25FFF}"/>
              </a:ext>
            </a:extLst>
          </p:cNvPr>
          <p:cNvSpPr txBox="1"/>
          <p:nvPr/>
        </p:nvSpPr>
        <p:spPr>
          <a:xfrm>
            <a:off x="4170380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A08ED-DE4E-4578-AAA3-19380956AF5A}"/>
              </a:ext>
            </a:extLst>
          </p:cNvPr>
          <p:cNvSpPr/>
          <p:nvPr/>
        </p:nvSpPr>
        <p:spPr>
          <a:xfrm>
            <a:off x="9565340" y="1706153"/>
            <a:ext cx="1870039" cy="24378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7D8D8-9D88-4DD9-9E62-5E93B68D7B46}"/>
              </a:ext>
            </a:extLst>
          </p:cNvPr>
          <p:cNvSpPr txBox="1"/>
          <p:nvPr/>
        </p:nvSpPr>
        <p:spPr>
          <a:xfrm>
            <a:off x="9565340" y="2452610"/>
            <a:ext cx="175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 threadsafe or </a:t>
            </a:r>
            <a:r>
              <a:rPr lang="en-IN" dirty="0" err="1"/>
              <a:t>reentrant</a:t>
            </a:r>
            <a:r>
              <a:rPr lang="en-IN" dirty="0"/>
              <a:t>. 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9179A5D-A7B7-4C24-A648-9CD90C9A78E2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ADEE36-7946-4C94-820A-53D65982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91" y="1795808"/>
            <a:ext cx="5464013" cy="2606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B00A93-0A52-4DE4-B074-E1F0E6A786CD}"/>
              </a:ext>
            </a:extLst>
          </p:cNvPr>
          <p:cNvSpPr txBox="1"/>
          <p:nvPr/>
        </p:nvSpPr>
        <p:spPr>
          <a:xfrm>
            <a:off x="5980871" y="5196901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Source</a:t>
            </a:r>
            <a:r>
              <a:rPr lang="en-IN" dirty="0"/>
              <a:t>. This also has a lot of other examples if you are still confused. </a:t>
            </a:r>
          </a:p>
        </p:txBody>
      </p:sp>
    </p:spTree>
    <p:extLst>
      <p:ext uri="{BB962C8B-B14F-4D97-AF65-F5344CB8AC3E}">
        <p14:creationId xmlns:p14="http://schemas.microsoft.com/office/powerpoint/2010/main" val="42822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67BB86-8C56-424A-91BE-E356EDC25FFF}"/>
              </a:ext>
            </a:extLst>
          </p:cNvPr>
          <p:cNvSpPr txBox="1"/>
          <p:nvPr/>
        </p:nvSpPr>
        <p:spPr>
          <a:xfrm>
            <a:off x="4170380" y="477761"/>
            <a:ext cx="3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Reentrant? Threadsafe?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A08ED-DE4E-4578-AAA3-19380956AF5A}"/>
              </a:ext>
            </a:extLst>
          </p:cNvPr>
          <p:cNvSpPr/>
          <p:nvPr/>
        </p:nvSpPr>
        <p:spPr>
          <a:xfrm>
            <a:off x="9565340" y="1706153"/>
            <a:ext cx="1870039" cy="24378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7D8D8-9D88-4DD9-9E62-5E93B68D7B46}"/>
              </a:ext>
            </a:extLst>
          </p:cNvPr>
          <p:cNvSpPr txBox="1"/>
          <p:nvPr/>
        </p:nvSpPr>
        <p:spPr>
          <a:xfrm>
            <a:off x="9565340" y="2452610"/>
            <a:ext cx="175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 threadsafe or </a:t>
            </a:r>
            <a:r>
              <a:rPr lang="en-IN" dirty="0" err="1"/>
              <a:t>reentrant</a:t>
            </a:r>
            <a:r>
              <a:rPr lang="en-IN" dirty="0"/>
              <a:t>. 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9179A5D-A7B7-4C24-A648-9CD90C9A78E2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ADEE36-7946-4C94-820A-53D65982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91" y="1795808"/>
            <a:ext cx="5464013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213EA-E8F1-4BB7-91AE-7307BA7B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5" y="2272266"/>
            <a:ext cx="2837728" cy="2116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0D564-57E7-4100-9A47-B66A2A65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34" y="2634682"/>
            <a:ext cx="2298397" cy="821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647D1-23B3-42FE-9B59-403569995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905" y="2634682"/>
            <a:ext cx="2187250" cy="794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D1CEB-0641-429D-8426-77769A4FB8D9}"/>
              </a:ext>
            </a:extLst>
          </p:cNvPr>
          <p:cNvSpPr txBox="1"/>
          <p:nvPr/>
        </p:nvSpPr>
        <p:spPr>
          <a:xfrm>
            <a:off x="1398494" y="1674015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FEC2C-AF1D-434C-BD15-86A1B2176AD7}"/>
              </a:ext>
            </a:extLst>
          </p:cNvPr>
          <p:cNvSpPr txBox="1"/>
          <p:nvPr/>
        </p:nvSpPr>
        <p:spPr>
          <a:xfrm>
            <a:off x="5383583" y="1669837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403E7-9167-461E-B346-5A4B89E9B293}"/>
              </a:ext>
            </a:extLst>
          </p:cNvPr>
          <p:cNvSpPr txBox="1"/>
          <p:nvPr/>
        </p:nvSpPr>
        <p:spPr>
          <a:xfrm>
            <a:off x="8568781" y="1669837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F03CE-821C-47AC-831E-FE29F06AB9B1}"/>
              </a:ext>
            </a:extLst>
          </p:cNvPr>
          <p:cNvSpPr/>
          <p:nvPr/>
        </p:nvSpPr>
        <p:spPr>
          <a:xfrm>
            <a:off x="1398494" y="1669836"/>
            <a:ext cx="1839558" cy="48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6E231-944E-4566-8CA3-0B214B36A472}"/>
              </a:ext>
            </a:extLst>
          </p:cNvPr>
          <p:cNvSpPr/>
          <p:nvPr/>
        </p:nvSpPr>
        <p:spPr>
          <a:xfrm>
            <a:off x="5340552" y="1669836"/>
            <a:ext cx="1839558" cy="48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52738-BE29-4120-92C5-B2269C1CF993}"/>
              </a:ext>
            </a:extLst>
          </p:cNvPr>
          <p:cNvSpPr/>
          <p:nvPr/>
        </p:nvSpPr>
        <p:spPr>
          <a:xfrm>
            <a:off x="8525750" y="1669836"/>
            <a:ext cx="1839558" cy="48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1DB14-490B-47B2-ACB2-24ED2ABBD85E}"/>
              </a:ext>
            </a:extLst>
          </p:cNvPr>
          <p:cNvSpPr txBox="1"/>
          <p:nvPr/>
        </p:nvSpPr>
        <p:spPr>
          <a:xfrm>
            <a:off x="4176967" y="1006647"/>
            <a:ext cx="36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Initial values: </a:t>
            </a:r>
            <a:r>
              <a:rPr lang="en-IN" b="1" dirty="0"/>
              <a:t>S0</a:t>
            </a:r>
            <a:r>
              <a:rPr lang="en-IN" dirty="0"/>
              <a:t> = 1; </a:t>
            </a:r>
            <a:r>
              <a:rPr lang="en-IN" b="1" dirty="0"/>
              <a:t>s1 </a:t>
            </a:r>
            <a:r>
              <a:rPr lang="en-IN" dirty="0"/>
              <a:t>= 0; </a:t>
            </a:r>
            <a:r>
              <a:rPr lang="en-IN" b="1" dirty="0"/>
              <a:t>s2 </a:t>
            </a:r>
            <a:r>
              <a:rPr lang="en-IN" dirty="0"/>
              <a:t>= 0;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9BD6A-A89D-4BB9-A342-2A0C10EFBCAA}"/>
              </a:ext>
            </a:extLst>
          </p:cNvPr>
          <p:cNvSpPr/>
          <p:nvPr/>
        </p:nvSpPr>
        <p:spPr>
          <a:xfrm>
            <a:off x="4335021" y="950466"/>
            <a:ext cx="3521957" cy="48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72B79-2061-4855-BD18-499981FA7E0A}"/>
              </a:ext>
            </a:extLst>
          </p:cNvPr>
          <p:cNvSpPr txBox="1"/>
          <p:nvPr/>
        </p:nvSpPr>
        <p:spPr>
          <a:xfrm>
            <a:off x="1174377" y="4947317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A. At least twice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65D9DE-DFBB-4D32-B680-125036EC026B}"/>
              </a:ext>
            </a:extLst>
          </p:cNvPr>
          <p:cNvSpPr/>
          <p:nvPr/>
        </p:nvSpPr>
        <p:spPr>
          <a:xfrm>
            <a:off x="1174377" y="4943138"/>
            <a:ext cx="1839558" cy="48169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DE3AEE-7A6C-4ECB-B3D6-092125DDFF8C}"/>
              </a:ext>
            </a:extLst>
          </p:cNvPr>
          <p:cNvSpPr txBox="1"/>
          <p:nvPr/>
        </p:nvSpPr>
        <p:spPr>
          <a:xfrm>
            <a:off x="3885303" y="4926715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B. Exactly twice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B9368A-DBDC-45FB-B6A3-B74C990E27D0}"/>
              </a:ext>
            </a:extLst>
          </p:cNvPr>
          <p:cNvSpPr/>
          <p:nvPr/>
        </p:nvSpPr>
        <p:spPr>
          <a:xfrm>
            <a:off x="3885303" y="4922536"/>
            <a:ext cx="1839558" cy="48169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389D62-E2E7-46D3-8C04-624CF8F38AC4}"/>
              </a:ext>
            </a:extLst>
          </p:cNvPr>
          <p:cNvSpPr txBox="1"/>
          <p:nvPr/>
        </p:nvSpPr>
        <p:spPr>
          <a:xfrm>
            <a:off x="6724543" y="4939736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C. Exactly thrice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0C45D9-9412-457B-8036-98546ADC8131}"/>
              </a:ext>
            </a:extLst>
          </p:cNvPr>
          <p:cNvSpPr/>
          <p:nvPr/>
        </p:nvSpPr>
        <p:spPr>
          <a:xfrm>
            <a:off x="6681513" y="4891177"/>
            <a:ext cx="1839558" cy="48169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74CB35-EF07-406C-94A0-FE4D94D2E774}"/>
              </a:ext>
            </a:extLst>
          </p:cNvPr>
          <p:cNvSpPr txBox="1"/>
          <p:nvPr/>
        </p:nvSpPr>
        <p:spPr>
          <a:xfrm>
            <a:off x="9530734" y="4922536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Exactly once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ECEE7A-65F1-4F3E-BC0F-6B940119882F}"/>
              </a:ext>
            </a:extLst>
          </p:cNvPr>
          <p:cNvSpPr/>
          <p:nvPr/>
        </p:nvSpPr>
        <p:spPr>
          <a:xfrm>
            <a:off x="9530734" y="4891177"/>
            <a:ext cx="1839558" cy="48169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4DEAD6-81CD-43A1-AF4D-50D92607C224}"/>
              </a:ext>
            </a:extLst>
          </p:cNvPr>
          <p:cNvSpPr txBox="1"/>
          <p:nvPr/>
        </p:nvSpPr>
        <p:spPr>
          <a:xfrm>
            <a:off x="3399416" y="294748"/>
            <a:ext cx="555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How many times is the print statement executed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470D80-E4E6-43B0-9FA6-4F68B26B70FA}"/>
              </a:ext>
            </a:extLst>
          </p:cNvPr>
          <p:cNvSpPr/>
          <p:nvPr/>
        </p:nvSpPr>
        <p:spPr>
          <a:xfrm>
            <a:off x="3594847" y="203631"/>
            <a:ext cx="5359708" cy="481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5FB0B9FB-118F-41F2-B855-06C9915651DA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241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213EA-E8F1-4BB7-91AE-7307BA7B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5" y="2272266"/>
            <a:ext cx="2837728" cy="2116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0D564-57E7-4100-9A47-B66A2A65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34" y="2634682"/>
            <a:ext cx="2298397" cy="821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647D1-23B3-42FE-9B59-403569995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905" y="2634682"/>
            <a:ext cx="2187250" cy="794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D1CEB-0641-429D-8426-77769A4FB8D9}"/>
              </a:ext>
            </a:extLst>
          </p:cNvPr>
          <p:cNvSpPr txBox="1"/>
          <p:nvPr/>
        </p:nvSpPr>
        <p:spPr>
          <a:xfrm>
            <a:off x="1398494" y="1674015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FEC2C-AF1D-434C-BD15-86A1B2176AD7}"/>
              </a:ext>
            </a:extLst>
          </p:cNvPr>
          <p:cNvSpPr txBox="1"/>
          <p:nvPr/>
        </p:nvSpPr>
        <p:spPr>
          <a:xfrm>
            <a:off x="5383583" y="1669837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403E7-9167-461E-B346-5A4B89E9B293}"/>
              </a:ext>
            </a:extLst>
          </p:cNvPr>
          <p:cNvSpPr txBox="1"/>
          <p:nvPr/>
        </p:nvSpPr>
        <p:spPr>
          <a:xfrm>
            <a:off x="8568781" y="1669837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F03CE-821C-47AC-831E-FE29F06AB9B1}"/>
              </a:ext>
            </a:extLst>
          </p:cNvPr>
          <p:cNvSpPr/>
          <p:nvPr/>
        </p:nvSpPr>
        <p:spPr>
          <a:xfrm>
            <a:off x="1398494" y="1669836"/>
            <a:ext cx="1839558" cy="48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6E231-944E-4566-8CA3-0B214B36A472}"/>
              </a:ext>
            </a:extLst>
          </p:cNvPr>
          <p:cNvSpPr/>
          <p:nvPr/>
        </p:nvSpPr>
        <p:spPr>
          <a:xfrm>
            <a:off x="5340552" y="1669836"/>
            <a:ext cx="1839558" cy="48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52738-BE29-4120-92C5-B2269C1CF993}"/>
              </a:ext>
            </a:extLst>
          </p:cNvPr>
          <p:cNvSpPr/>
          <p:nvPr/>
        </p:nvSpPr>
        <p:spPr>
          <a:xfrm>
            <a:off x="8525750" y="1669836"/>
            <a:ext cx="1839558" cy="48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1DB14-490B-47B2-ACB2-24ED2ABBD85E}"/>
              </a:ext>
            </a:extLst>
          </p:cNvPr>
          <p:cNvSpPr txBox="1"/>
          <p:nvPr/>
        </p:nvSpPr>
        <p:spPr>
          <a:xfrm>
            <a:off x="4176967" y="1006647"/>
            <a:ext cx="36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Initial values: </a:t>
            </a:r>
            <a:r>
              <a:rPr lang="en-IN" b="1" dirty="0"/>
              <a:t>S0</a:t>
            </a:r>
            <a:r>
              <a:rPr lang="en-IN" dirty="0"/>
              <a:t> = 1; </a:t>
            </a:r>
            <a:r>
              <a:rPr lang="en-IN" b="1" dirty="0"/>
              <a:t>s1 </a:t>
            </a:r>
            <a:r>
              <a:rPr lang="en-IN" dirty="0"/>
              <a:t>= 0; </a:t>
            </a:r>
            <a:r>
              <a:rPr lang="en-IN" b="1" dirty="0"/>
              <a:t>s2 </a:t>
            </a:r>
            <a:r>
              <a:rPr lang="en-IN" dirty="0"/>
              <a:t>= 0;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9BD6A-A89D-4BB9-A342-2A0C10EFBCAA}"/>
              </a:ext>
            </a:extLst>
          </p:cNvPr>
          <p:cNvSpPr/>
          <p:nvPr/>
        </p:nvSpPr>
        <p:spPr>
          <a:xfrm>
            <a:off x="4335021" y="950466"/>
            <a:ext cx="3521957" cy="48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72B79-2061-4855-BD18-499981FA7E0A}"/>
              </a:ext>
            </a:extLst>
          </p:cNvPr>
          <p:cNvSpPr txBox="1"/>
          <p:nvPr/>
        </p:nvSpPr>
        <p:spPr>
          <a:xfrm>
            <a:off x="1174377" y="4947317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A. At least twice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65D9DE-DFBB-4D32-B680-125036EC026B}"/>
              </a:ext>
            </a:extLst>
          </p:cNvPr>
          <p:cNvSpPr/>
          <p:nvPr/>
        </p:nvSpPr>
        <p:spPr>
          <a:xfrm>
            <a:off x="1174377" y="4943138"/>
            <a:ext cx="1839558" cy="48169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DE3AEE-7A6C-4ECB-B3D6-092125DDFF8C}"/>
              </a:ext>
            </a:extLst>
          </p:cNvPr>
          <p:cNvSpPr txBox="1"/>
          <p:nvPr/>
        </p:nvSpPr>
        <p:spPr>
          <a:xfrm>
            <a:off x="3885303" y="4926715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B. Exactly twice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B9368A-DBDC-45FB-B6A3-B74C990E27D0}"/>
              </a:ext>
            </a:extLst>
          </p:cNvPr>
          <p:cNvSpPr/>
          <p:nvPr/>
        </p:nvSpPr>
        <p:spPr>
          <a:xfrm>
            <a:off x="3885303" y="4922536"/>
            <a:ext cx="1839558" cy="48169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389D62-E2E7-46D3-8C04-624CF8F38AC4}"/>
              </a:ext>
            </a:extLst>
          </p:cNvPr>
          <p:cNvSpPr txBox="1"/>
          <p:nvPr/>
        </p:nvSpPr>
        <p:spPr>
          <a:xfrm>
            <a:off x="6724543" y="4939736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C. Exactly thrice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0C45D9-9412-457B-8036-98546ADC8131}"/>
              </a:ext>
            </a:extLst>
          </p:cNvPr>
          <p:cNvSpPr/>
          <p:nvPr/>
        </p:nvSpPr>
        <p:spPr>
          <a:xfrm>
            <a:off x="6681513" y="4891177"/>
            <a:ext cx="1839558" cy="48169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74CB35-EF07-406C-94A0-FE4D94D2E774}"/>
              </a:ext>
            </a:extLst>
          </p:cNvPr>
          <p:cNvSpPr txBox="1"/>
          <p:nvPr/>
        </p:nvSpPr>
        <p:spPr>
          <a:xfrm>
            <a:off x="9530734" y="4922536"/>
            <a:ext cx="1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Exactly once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ECEE7A-65F1-4F3E-BC0F-6B940119882F}"/>
              </a:ext>
            </a:extLst>
          </p:cNvPr>
          <p:cNvSpPr/>
          <p:nvPr/>
        </p:nvSpPr>
        <p:spPr>
          <a:xfrm>
            <a:off x="9530734" y="4891177"/>
            <a:ext cx="1839558" cy="48169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4DEAD6-81CD-43A1-AF4D-50D92607C224}"/>
              </a:ext>
            </a:extLst>
          </p:cNvPr>
          <p:cNvSpPr txBox="1"/>
          <p:nvPr/>
        </p:nvSpPr>
        <p:spPr>
          <a:xfrm>
            <a:off x="3399416" y="294748"/>
            <a:ext cx="555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How many times is the print statement executed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470D80-E4E6-43B0-9FA6-4F68B26B70FA}"/>
              </a:ext>
            </a:extLst>
          </p:cNvPr>
          <p:cNvSpPr/>
          <p:nvPr/>
        </p:nvSpPr>
        <p:spPr>
          <a:xfrm>
            <a:off x="3594847" y="203631"/>
            <a:ext cx="5359708" cy="481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8FF47F33-8E3A-4307-B44D-A096638E9BE7}"/>
              </a:ext>
            </a:extLst>
          </p:cNvPr>
          <p:cNvSpPr/>
          <p:nvPr/>
        </p:nvSpPr>
        <p:spPr>
          <a:xfrm>
            <a:off x="4347882" y="472678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7F481625-8503-4FC4-B305-F04BAD54A5A6}"/>
              </a:ext>
            </a:extLst>
          </p:cNvPr>
          <p:cNvSpPr/>
          <p:nvPr/>
        </p:nvSpPr>
        <p:spPr>
          <a:xfrm>
            <a:off x="7205052" y="4674783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25E2ACC0-0619-4AAA-AB6C-D1A7653ED69D}"/>
              </a:ext>
            </a:extLst>
          </p:cNvPr>
          <p:cNvSpPr/>
          <p:nvPr/>
        </p:nvSpPr>
        <p:spPr>
          <a:xfrm>
            <a:off x="9963610" y="4674783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F44BD0BA-8D4F-41E5-B7B2-C25EFAC45D32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940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24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953" y="2131568"/>
            <a:ext cx="7098092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l">
              <a:lnSpc>
                <a:spcPts val="5145"/>
              </a:lnSpc>
              <a:spcBef>
                <a:spcPts val="100"/>
              </a:spcBef>
            </a:pPr>
            <a:r>
              <a:rPr spc="-45" dirty="0"/>
              <a:t>Week</a:t>
            </a:r>
            <a:r>
              <a:rPr spc="-15" dirty="0"/>
              <a:t> </a:t>
            </a:r>
            <a:r>
              <a:rPr lang="en-IN" spc="-15" dirty="0"/>
              <a:t>6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876790" y="6444488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C2EF6-E9CF-4645-8A4D-1E3E83139CF0}"/>
              </a:ext>
            </a:extLst>
          </p:cNvPr>
          <p:cNvSpPr txBox="1"/>
          <p:nvPr/>
        </p:nvSpPr>
        <p:spPr>
          <a:xfrm>
            <a:off x="2546953" y="3136254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-30" dirty="0"/>
              <a:t>&gt; </a:t>
            </a:r>
            <a:r>
              <a:rPr lang="en-IN" sz="1800" spc="-30" dirty="0"/>
              <a:t>Shared memory</a:t>
            </a:r>
          </a:p>
          <a:p>
            <a:r>
              <a:rPr lang="en-IN" sz="1800" spc="-30" dirty="0"/>
              <a:t>&gt; Reentrant vs Threadsafe</a:t>
            </a:r>
            <a:endParaRPr lang="en-IN" sz="1800" spc="-5" dirty="0"/>
          </a:p>
          <a:p>
            <a:r>
              <a:rPr lang="en-IN" sz="1800" dirty="0"/>
              <a:t>&gt; </a:t>
            </a:r>
            <a:r>
              <a:rPr lang="en-IN" sz="1800" b="1" dirty="0"/>
              <a:t>PA2 questions</a:t>
            </a:r>
          </a:p>
        </p:txBody>
      </p:sp>
    </p:spTree>
    <p:extLst>
      <p:ext uri="{BB962C8B-B14F-4D97-AF65-F5344CB8AC3E}">
        <p14:creationId xmlns:p14="http://schemas.microsoft.com/office/powerpoint/2010/main" val="139231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317170"/>
            <a:ext cx="346519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20" dirty="0"/>
              <a:t>Week </a:t>
            </a:r>
            <a:r>
              <a:rPr lang="en-IN" sz="3500" spc="50" dirty="0"/>
              <a:t>6</a:t>
            </a:r>
            <a:r>
              <a:rPr sz="3500" spc="50" dirty="0"/>
              <a:t> </a:t>
            </a:r>
            <a:r>
              <a:rPr sz="3500" spc="45" dirty="0"/>
              <a:t>–</a:t>
            </a:r>
            <a:r>
              <a:rPr sz="3500" spc="-85" dirty="0"/>
              <a:t> </a:t>
            </a:r>
            <a:r>
              <a:rPr sz="3500" spc="35" dirty="0"/>
              <a:t>Checklist</a:t>
            </a:r>
            <a:endParaRPr sz="3500" dirty="0"/>
          </a:p>
        </p:txBody>
      </p:sp>
      <p:sp>
        <p:nvSpPr>
          <p:cNvPr id="5" name="object 5"/>
          <p:cNvSpPr txBox="1"/>
          <p:nvPr/>
        </p:nvSpPr>
        <p:spPr>
          <a:xfrm>
            <a:off x="9819640" y="6449957"/>
            <a:ext cx="1397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389" y="1241045"/>
            <a:ext cx="5288205" cy="24019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IN" sz="2800" dirty="0">
                <a:latin typeface="Calibri"/>
                <a:cs typeface="Calibri"/>
              </a:rPr>
              <a:t>Complete this week’s quiz</a:t>
            </a:r>
          </a:p>
          <a:p>
            <a:pPr marL="410845" indent="-398780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IN" sz="2800" dirty="0">
                <a:latin typeface="Calibri"/>
                <a:cs typeface="Calibri"/>
              </a:rPr>
              <a:t>Sign up for Interview grading slots</a:t>
            </a:r>
          </a:p>
          <a:p>
            <a:pPr marL="410845" indent="-398780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IN" sz="2800" dirty="0">
                <a:latin typeface="Calibri"/>
                <a:cs typeface="Calibri"/>
              </a:rPr>
              <a:t>Finish PA2</a:t>
            </a:r>
          </a:p>
          <a:p>
            <a:pPr marL="410845" indent="-398780">
              <a:lnSpc>
                <a:spcPct val="100000"/>
              </a:lnSpc>
              <a:spcBef>
                <a:spcPts val="4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US" sz="2800" spc="-5" dirty="0">
                <a:latin typeface="Calibri"/>
                <a:cs typeface="Calibri"/>
              </a:rPr>
              <a:t>Have a great weekend!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3634FB5-62FC-4B48-A086-5F6BFE7D77F2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  <p:pic>
        <p:nvPicPr>
          <p:cNvPr id="1026" name="Picture 2" descr="you do not exist GIF">
            <a:extLst>
              <a:ext uri="{FF2B5EF4-FFF2-40B4-BE49-F238E27FC236}">
                <a16:creationId xmlns:a16="http://schemas.microsoft.com/office/drawing/2014/main" id="{456D887B-450E-4A69-99EE-0050417730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18" y="3832053"/>
            <a:ext cx="4572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85800"/>
            <a:ext cx="2833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300" spc="-10" dirty="0"/>
              <a:t>Shared memory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6312172" y="2438401"/>
            <a:ext cx="3611245" cy="211788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lang="en-IN" sz="2100" spc="-5" dirty="0">
                <a:solidFill>
                  <a:srgbClr val="2F5597"/>
                </a:solidFill>
                <a:latin typeface="Calibri"/>
                <a:cs typeface="Calibri"/>
              </a:rPr>
              <a:t>Read</a:t>
            </a:r>
            <a:r>
              <a:rPr sz="2100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/ </a:t>
            </a:r>
            <a:r>
              <a:rPr lang="en-IN" sz="2100" spc="-10" dirty="0">
                <a:solidFill>
                  <a:srgbClr val="2F5597"/>
                </a:solidFill>
                <a:latin typeface="Calibri"/>
                <a:cs typeface="Calibri"/>
              </a:rPr>
              <a:t>Write </a:t>
            </a:r>
            <a:r>
              <a:rPr lang="en-IN" sz="2100" spc="-5" dirty="0">
                <a:solidFill>
                  <a:srgbClr val="548235"/>
                </a:solidFill>
                <a:latin typeface="Calibri"/>
                <a:cs typeface="Calibri"/>
              </a:rPr>
              <a:t>to Shared Memory</a:t>
            </a:r>
            <a:endParaRPr sz="2100" dirty="0">
              <a:latin typeface="Calibri"/>
              <a:cs typeface="Calibri"/>
            </a:endParaRPr>
          </a:p>
          <a:p>
            <a:pPr marL="184150" marR="502284" indent="-171450">
              <a:lnSpc>
                <a:spcPts val="2300"/>
              </a:lnSpc>
              <a:spcBef>
                <a:spcPts val="83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OS </a:t>
            </a:r>
            <a:r>
              <a:rPr lang="en-IN" sz="2100" spc="-15" dirty="0">
                <a:latin typeface="Calibri"/>
                <a:cs typeface="Calibri"/>
              </a:rPr>
              <a:t>establishes the channel</a:t>
            </a:r>
          </a:p>
          <a:p>
            <a:pPr marL="184150" marR="502284" indent="-171450">
              <a:lnSpc>
                <a:spcPts val="2300"/>
              </a:lnSpc>
              <a:spcBef>
                <a:spcPts val="835"/>
              </a:spcBef>
              <a:buFont typeface="Arial"/>
              <a:buChar char="•"/>
              <a:tabLst>
                <a:tab pos="184150" algn="l"/>
              </a:tabLst>
            </a:pPr>
            <a:r>
              <a:rPr lang="en-IN" sz="2100" spc="-15" dirty="0">
                <a:latin typeface="Calibri"/>
                <a:cs typeface="Calibri"/>
              </a:rPr>
              <a:t>Different virtual addresses mapped to the same physical address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F0F1A-12F9-4711-880A-F89513B2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544515"/>
            <a:ext cx="3200400" cy="1768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979990-EDE3-493E-BB8A-F6F606E54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53" y="2309636"/>
            <a:ext cx="3547879" cy="2003864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5FE70B9F-1EDB-4DCD-A73B-F784B7FE6D3F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79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85800"/>
            <a:ext cx="2833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300" spc="-10" dirty="0"/>
              <a:t>Shared memory</a:t>
            </a:r>
            <a:endParaRPr sz="3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DDA713F-67BC-4E4B-A654-6BA41C338F08}"/>
              </a:ext>
            </a:extLst>
          </p:cNvPr>
          <p:cNvSpPr/>
          <p:nvPr/>
        </p:nvSpPr>
        <p:spPr>
          <a:xfrm>
            <a:off x="6113725" y="2057400"/>
            <a:ext cx="1106424" cy="108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3DD6C50-24BE-47B2-B850-128DBA4D6857}"/>
              </a:ext>
            </a:extLst>
          </p:cNvPr>
          <p:cNvSpPr/>
          <p:nvPr/>
        </p:nvSpPr>
        <p:spPr>
          <a:xfrm>
            <a:off x="6089343" y="4184904"/>
            <a:ext cx="984503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74EF0D7E-C3C8-4331-A34D-AAE55CB49C91}"/>
              </a:ext>
            </a:extLst>
          </p:cNvPr>
          <p:cNvSpPr txBox="1"/>
          <p:nvPr/>
        </p:nvSpPr>
        <p:spPr>
          <a:xfrm>
            <a:off x="7696201" y="1774184"/>
            <a:ext cx="2679577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12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FF0000"/>
                </a:solidFill>
                <a:latin typeface="Calibri"/>
                <a:cs typeface="Calibri"/>
              </a:rPr>
              <a:t>Explicit synchronization</a:t>
            </a:r>
          </a:p>
          <a:p>
            <a:pPr marL="298450" indent="-285750">
              <a:lnSpc>
                <a:spcPts val="212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FF0000"/>
                </a:solidFill>
                <a:latin typeface="Calibri"/>
                <a:cs typeface="Calibri"/>
              </a:rPr>
              <a:t>Shared buffer management and communication protocol is programmer’s responsibility</a:t>
            </a:r>
            <a:endParaRPr sz="1800" spc="-5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CEEACC26-04C1-4D34-BC71-C3A8271D37D0}"/>
              </a:ext>
            </a:extLst>
          </p:cNvPr>
          <p:cNvSpPr txBox="1"/>
          <p:nvPr/>
        </p:nvSpPr>
        <p:spPr>
          <a:xfrm>
            <a:off x="7782216" y="4232296"/>
            <a:ext cx="2127885" cy="14010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8450" marR="5080" indent="-285750">
              <a:lnSpc>
                <a:spcPts val="209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48235"/>
                </a:solidFill>
                <a:latin typeface="Calibri"/>
                <a:cs typeface="Calibri"/>
              </a:rPr>
              <a:t>System calls only for setup</a:t>
            </a:r>
          </a:p>
          <a:p>
            <a:pPr marL="298450" marR="5080" indent="-285750">
              <a:lnSpc>
                <a:spcPts val="209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48235"/>
                </a:solidFill>
                <a:latin typeface="Calibri"/>
                <a:cs typeface="Calibri"/>
              </a:rPr>
              <a:t>Large amounts of data can be exchanged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BD70A9-8426-4D3C-9D09-17398D89B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136" y="2413726"/>
            <a:ext cx="3547879" cy="2003864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323519F1-23D8-424C-BFF3-FD274EBB1FC2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80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317170"/>
            <a:ext cx="297751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35" dirty="0"/>
              <a:t>Shared</a:t>
            </a:r>
            <a:r>
              <a:rPr sz="3500" spc="-45" dirty="0"/>
              <a:t> </a:t>
            </a:r>
            <a:r>
              <a:rPr sz="3500" spc="55" dirty="0"/>
              <a:t>Memory</a:t>
            </a:r>
            <a:endParaRPr sz="3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72388" y="1295909"/>
            <a:ext cx="8606155" cy="468846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7359" marR="553085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467995" algn="l"/>
              </a:tabLst>
            </a:pPr>
            <a:r>
              <a:rPr sz="2800" spc="-25" dirty="0">
                <a:latin typeface="Calibri"/>
                <a:cs typeface="Calibri"/>
              </a:rPr>
              <a:t>Create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segment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get </a:t>
            </a:r>
            <a:r>
              <a:rPr sz="2800" spc="-5" dirty="0">
                <a:latin typeface="Calibri"/>
                <a:cs typeface="Calibri"/>
              </a:rPr>
              <a:t>the ID of an  </a:t>
            </a:r>
            <a:r>
              <a:rPr sz="2800" spc="-15" dirty="0">
                <a:latin typeface="Calibri"/>
                <a:cs typeface="Calibri"/>
              </a:rPr>
              <a:t>existing </a:t>
            </a:r>
            <a:r>
              <a:rPr sz="2800" spc="-10" dirty="0">
                <a:latin typeface="Calibri"/>
                <a:cs typeface="Calibri"/>
              </a:rPr>
              <a:t>shared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00" dirty="0">
              <a:latin typeface="Calibri"/>
              <a:cs typeface="Calibri"/>
            </a:endParaRPr>
          </a:p>
          <a:p>
            <a:pPr marL="179705" algn="ctr"/>
            <a:r>
              <a:rPr sz="2400" b="1" spc="-5" dirty="0">
                <a:solidFill>
                  <a:srgbClr val="2E75B6"/>
                </a:solidFill>
                <a:latin typeface="Courier New"/>
                <a:cs typeface="Courier New"/>
              </a:rPr>
              <a:t>int shmget(key_t key, size_t size, int shmflg);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Courier New"/>
              <a:cs typeface="Courier New"/>
            </a:endParaRPr>
          </a:p>
          <a:p>
            <a:pPr marL="467359" indent="-172085">
              <a:lnSpc>
                <a:spcPct val="100000"/>
              </a:lnSpc>
              <a:buFont typeface="Arial"/>
              <a:buChar char="•"/>
              <a:tabLst>
                <a:tab pos="467995" algn="l"/>
              </a:tabLst>
            </a:pP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10" dirty="0">
                <a:latin typeface="Calibri"/>
                <a:cs typeface="Calibri"/>
              </a:rPr>
              <a:t>processes </a:t>
            </a:r>
            <a:r>
              <a:rPr sz="2800" spc="-5" dirty="0">
                <a:latin typeface="Calibri"/>
                <a:cs typeface="Calibri"/>
              </a:rPr>
              <a:t>(if </a:t>
            </a:r>
            <a:r>
              <a:rPr sz="2800" spc="-15" dirty="0">
                <a:latin typeface="Calibri"/>
                <a:cs typeface="Calibri"/>
              </a:rPr>
              <a:t>permitted)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access.</a:t>
            </a:r>
            <a:endParaRPr sz="2800" dirty="0">
              <a:latin typeface="Calibri"/>
              <a:cs typeface="Calibri"/>
            </a:endParaRPr>
          </a:p>
          <a:p>
            <a:pPr marL="467359" indent="-17208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67995" algn="l"/>
              </a:tabLst>
            </a:pPr>
            <a:r>
              <a:rPr sz="2800" spc="-10" dirty="0">
                <a:latin typeface="Calibri"/>
                <a:cs typeface="Calibri"/>
              </a:rPr>
              <a:t>Library: </a:t>
            </a:r>
            <a:r>
              <a:rPr sz="2800" i="1" spc="-10" dirty="0">
                <a:solidFill>
                  <a:srgbClr val="0070C0"/>
                </a:solidFill>
                <a:latin typeface="Calibri"/>
                <a:cs typeface="Calibri"/>
              </a:rPr>
              <a:t>sys/ipc.h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0070C0"/>
                </a:solidFill>
                <a:latin typeface="Calibri"/>
                <a:cs typeface="Calibri"/>
              </a:rPr>
              <a:t>sys/shm.h</a:t>
            </a:r>
            <a:endParaRPr sz="2800" dirty="0">
              <a:latin typeface="Calibri"/>
              <a:cs typeface="Calibri"/>
            </a:endParaRPr>
          </a:p>
          <a:p>
            <a:pPr marL="810260" lvl="1" indent="-1720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810895" algn="l"/>
              </a:tabLst>
            </a:pPr>
            <a:r>
              <a:rPr sz="2800" i="1" spc="-30" dirty="0">
                <a:solidFill>
                  <a:srgbClr val="0070C0"/>
                </a:solidFill>
                <a:latin typeface="Calibri"/>
                <a:cs typeface="Calibri"/>
              </a:rPr>
              <a:t>key</a:t>
            </a:r>
            <a:r>
              <a:rPr sz="2800" spc="-30" dirty="0">
                <a:latin typeface="Calibri"/>
                <a:cs typeface="Calibri"/>
              </a:rPr>
              <a:t>: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value </a:t>
            </a:r>
            <a:r>
              <a:rPr sz="2800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share between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810260" lvl="1" indent="-17208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0895" algn="l"/>
              </a:tabLst>
            </a:pPr>
            <a:r>
              <a:rPr sz="2800" i="1" spc="-15" dirty="0">
                <a:solidFill>
                  <a:srgbClr val="0070C0"/>
                </a:solidFill>
                <a:latin typeface="Calibri"/>
                <a:cs typeface="Calibri"/>
              </a:rPr>
              <a:t>size</a:t>
            </a:r>
            <a:r>
              <a:rPr sz="2800" spc="-15" dirty="0">
                <a:latin typeface="Calibri"/>
                <a:cs typeface="Calibri"/>
              </a:rPr>
              <a:t>: </a:t>
            </a:r>
            <a:r>
              <a:rPr sz="2800" spc="-20" dirty="0">
                <a:latin typeface="Calibri"/>
                <a:cs typeface="Calibri"/>
              </a:rPr>
              <a:t>size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endParaRPr sz="2800" dirty="0">
              <a:latin typeface="Calibri"/>
              <a:cs typeface="Calibri"/>
            </a:endParaRPr>
          </a:p>
          <a:p>
            <a:pPr marL="810260" lvl="1" indent="-17208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810895" algn="l"/>
              </a:tabLst>
            </a:pPr>
            <a:r>
              <a:rPr sz="2800" i="1" spc="-5" dirty="0">
                <a:solidFill>
                  <a:srgbClr val="0070C0"/>
                </a:solidFill>
                <a:latin typeface="Calibri"/>
                <a:cs typeface="Calibri"/>
              </a:rPr>
              <a:t>shmflg</a:t>
            </a:r>
            <a:r>
              <a:rPr sz="2800" spc="-5" dirty="0">
                <a:latin typeface="Calibri"/>
                <a:cs typeface="Calibri"/>
              </a:rPr>
              <a:t>: options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segment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91D5637-41E4-4C93-913D-003537A39A18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5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317170"/>
            <a:ext cx="297751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35" dirty="0"/>
              <a:t>Shared</a:t>
            </a:r>
            <a:r>
              <a:rPr sz="3500" spc="-45" dirty="0"/>
              <a:t> </a:t>
            </a:r>
            <a:r>
              <a:rPr sz="3500" spc="55" dirty="0"/>
              <a:t>Memory</a:t>
            </a:r>
            <a:endParaRPr sz="3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08150" y="1295908"/>
            <a:ext cx="8524875" cy="44884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675" indent="-1720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8309" algn="l"/>
              </a:tabLst>
            </a:pPr>
            <a:r>
              <a:rPr sz="2800" spc="-25" dirty="0">
                <a:latin typeface="Calibri"/>
                <a:cs typeface="Calibri"/>
              </a:rPr>
              <a:t>Attach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shared segment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process address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</a:p>
          <a:p>
            <a:pPr marL="179705" algn="ctr">
              <a:lnSpc>
                <a:spcPct val="100000"/>
              </a:lnSpc>
              <a:spcBef>
                <a:spcPts val="2485"/>
              </a:spcBef>
            </a:pPr>
            <a:r>
              <a:rPr sz="2400" b="1" spc="-5" dirty="0">
                <a:solidFill>
                  <a:srgbClr val="2E75B6"/>
                </a:solidFill>
                <a:latin typeface="Courier New"/>
                <a:cs typeface="Courier New"/>
              </a:rPr>
              <a:t>void *shmat(int shmid, const void *shmaddr,…</a:t>
            </a:r>
          </a:p>
          <a:p>
            <a:pPr marL="179705" algn="ctr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2E75B6"/>
                </a:solidFill>
                <a:latin typeface="Courier New"/>
                <a:cs typeface="Courier New"/>
              </a:rPr>
              <a:t>int shmflg);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ourier New"/>
              <a:cs typeface="Courier New"/>
            </a:endParaRPr>
          </a:p>
          <a:p>
            <a:pPr marL="447675" marR="880110" indent="-171450">
              <a:lnSpc>
                <a:spcPts val="3000"/>
              </a:lnSpc>
              <a:buFont typeface="Arial"/>
              <a:buChar char="•"/>
              <a:tabLst>
                <a:tab pos="528955" algn="l"/>
              </a:tabLst>
            </a:pPr>
            <a:r>
              <a:rPr sz="1800" dirty="0"/>
              <a:t>	</a:t>
            </a:r>
            <a:r>
              <a:rPr sz="2800" spc="-5" dirty="0">
                <a:latin typeface="Calibri"/>
                <a:cs typeface="Calibri"/>
              </a:rPr>
              <a:t>Once </a:t>
            </a:r>
            <a:r>
              <a:rPr sz="2800" spc="-15" dirty="0">
                <a:latin typeface="Calibri"/>
                <a:cs typeface="Calibri"/>
              </a:rPr>
              <a:t>attached,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process can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segment.</a:t>
            </a:r>
            <a:endParaRPr sz="2800" dirty="0">
              <a:latin typeface="Calibri"/>
              <a:cs typeface="Calibri"/>
            </a:endParaRPr>
          </a:p>
          <a:p>
            <a:pPr marL="447675" indent="-17208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448309" algn="l"/>
              </a:tabLst>
            </a:pPr>
            <a:r>
              <a:rPr sz="2800" spc="-10" dirty="0">
                <a:latin typeface="Calibri"/>
                <a:cs typeface="Calibri"/>
              </a:rPr>
              <a:t>Library: </a:t>
            </a:r>
            <a:r>
              <a:rPr sz="2800" i="1" spc="-10" dirty="0">
                <a:solidFill>
                  <a:srgbClr val="0070C0"/>
                </a:solidFill>
                <a:latin typeface="Calibri"/>
                <a:cs typeface="Calibri"/>
              </a:rPr>
              <a:t>sys/types.h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0070C0"/>
                </a:solidFill>
                <a:latin typeface="Calibri"/>
                <a:cs typeface="Calibri"/>
              </a:rPr>
              <a:t>sys/shm.h</a:t>
            </a:r>
            <a:endParaRPr sz="2800" dirty="0">
              <a:latin typeface="Calibri"/>
              <a:cs typeface="Calibri"/>
            </a:endParaRPr>
          </a:p>
          <a:p>
            <a:pPr marL="790575" lvl="1" indent="-17208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791210" algn="l"/>
              </a:tabLst>
            </a:pPr>
            <a:r>
              <a:rPr sz="2800" i="1" spc="-5" dirty="0">
                <a:solidFill>
                  <a:srgbClr val="0070C0"/>
                </a:solidFill>
                <a:latin typeface="Calibri"/>
                <a:cs typeface="Calibri"/>
              </a:rPr>
              <a:t>shmid</a:t>
            </a:r>
            <a:r>
              <a:rPr sz="2800" spc="-5" dirty="0">
                <a:latin typeface="Calibri"/>
                <a:cs typeface="Calibri"/>
              </a:rPr>
              <a:t>: id 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endParaRPr sz="2800" dirty="0">
              <a:latin typeface="Calibri"/>
              <a:cs typeface="Calibri"/>
            </a:endParaRPr>
          </a:p>
          <a:p>
            <a:pPr marL="790575" lvl="1" indent="-1720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791210" algn="l"/>
              </a:tabLst>
            </a:pPr>
            <a:r>
              <a:rPr sz="2800" i="1" spc="-5" dirty="0">
                <a:solidFill>
                  <a:srgbClr val="0070C0"/>
                </a:solidFill>
                <a:latin typeface="Calibri"/>
                <a:cs typeface="Calibri"/>
              </a:rPr>
              <a:t>shmaddr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</a:p>
          <a:p>
            <a:pPr marL="790575" lvl="1" indent="-1720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791210" algn="l"/>
              </a:tabLst>
            </a:pPr>
            <a:r>
              <a:rPr sz="2800" i="1" spc="-5" dirty="0">
                <a:solidFill>
                  <a:srgbClr val="0070C0"/>
                </a:solidFill>
                <a:latin typeface="Calibri"/>
                <a:cs typeface="Calibri"/>
              </a:rPr>
              <a:t>shmflg</a:t>
            </a:r>
            <a:r>
              <a:rPr sz="2800" spc="-5" dirty="0">
                <a:latin typeface="Calibri"/>
                <a:cs typeface="Calibri"/>
              </a:rPr>
              <a:t>: options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permission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BC0C246-E3BB-4C88-936A-10756B5FD0C5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12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317170"/>
            <a:ext cx="297751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35" dirty="0"/>
              <a:t>Shared</a:t>
            </a:r>
            <a:r>
              <a:rPr sz="3500" spc="-45" dirty="0"/>
              <a:t> </a:t>
            </a:r>
            <a:r>
              <a:rPr sz="3500" spc="55" dirty="0"/>
              <a:t>Memory</a:t>
            </a:r>
            <a:endParaRPr sz="3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31390" y="1295908"/>
            <a:ext cx="7538720" cy="277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318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Detach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segment </a:t>
            </a:r>
            <a:r>
              <a:rPr sz="2800" spc="-20" dirty="0">
                <a:latin typeface="Calibri"/>
                <a:cs typeface="Calibri"/>
              </a:rPr>
              <a:t>located at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</a:p>
          <a:p>
            <a:pPr marL="184150">
              <a:lnSpc>
                <a:spcPts val="3180"/>
              </a:lnSpc>
            </a:pP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shmaddr</a:t>
            </a:r>
            <a:r>
              <a:rPr sz="2800" spc="-105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endParaRPr sz="2800" dirty="0">
              <a:latin typeface="Calibri"/>
              <a:cs typeface="Calibri"/>
            </a:endParaRPr>
          </a:p>
          <a:p>
            <a:pPr marL="179705" marR="42545" algn="ctr">
              <a:spcBef>
                <a:spcPts val="2560"/>
              </a:spcBef>
            </a:pPr>
            <a:r>
              <a:rPr sz="2400" b="1" spc="-5" dirty="0">
                <a:solidFill>
                  <a:srgbClr val="2E75B6"/>
                </a:solidFill>
                <a:latin typeface="Courier New"/>
                <a:cs typeface="Courier New"/>
              </a:rPr>
              <a:t>int shmdt(const void *shmaddr);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alibri"/>
                <a:cs typeface="Calibri"/>
              </a:rPr>
              <a:t>Library: </a:t>
            </a:r>
            <a:r>
              <a:rPr sz="2800" i="1" spc="-10" dirty="0">
                <a:solidFill>
                  <a:srgbClr val="0070C0"/>
                </a:solidFill>
                <a:latin typeface="Calibri"/>
                <a:cs typeface="Calibri"/>
              </a:rPr>
              <a:t>sys/types.h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0070C0"/>
                </a:solidFill>
                <a:latin typeface="Calibri"/>
                <a:cs typeface="Calibri"/>
              </a:rPr>
              <a:t>sys/shm.h</a:t>
            </a:r>
            <a:endParaRPr sz="28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527050" algn="l"/>
              </a:tabLst>
            </a:pPr>
            <a:r>
              <a:rPr sz="2800" i="1" spc="-5" dirty="0">
                <a:solidFill>
                  <a:srgbClr val="0070C0"/>
                </a:solidFill>
                <a:latin typeface="Calibri"/>
                <a:cs typeface="Calibri"/>
              </a:rPr>
              <a:t>shmaddr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-15" dirty="0">
                <a:latin typeface="Calibri"/>
                <a:cs typeface="Calibri"/>
              </a:rPr>
              <a:t>attaching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17C3BFB-BFBA-4913-8057-51E51F54CEEC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82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317170"/>
            <a:ext cx="463105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35" dirty="0"/>
              <a:t>Shared </a:t>
            </a:r>
            <a:r>
              <a:rPr sz="3500" spc="55" dirty="0"/>
              <a:t>Memory</a:t>
            </a:r>
            <a:r>
              <a:rPr sz="3500" spc="-60" dirty="0"/>
              <a:t> </a:t>
            </a:r>
            <a:r>
              <a:rPr sz="3500" spc="40" dirty="0"/>
              <a:t>Example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>
            <a:off x="2215302" y="1826174"/>
            <a:ext cx="1205865" cy="3895725"/>
            <a:chOff x="691301" y="1826173"/>
            <a:chExt cx="1205865" cy="3895725"/>
          </a:xfrm>
        </p:grpSpPr>
        <p:sp>
          <p:nvSpPr>
            <p:cNvPr id="4" name="object 4"/>
            <p:cNvSpPr/>
            <p:nvPr/>
          </p:nvSpPr>
          <p:spPr>
            <a:xfrm>
              <a:off x="696064" y="1830936"/>
              <a:ext cx="1196340" cy="3886200"/>
            </a:xfrm>
            <a:custGeom>
              <a:avLst/>
              <a:gdLst/>
              <a:ahLst/>
              <a:cxnLst/>
              <a:rect l="l" t="t" r="r" b="b"/>
              <a:pathLst>
                <a:path w="1196339" h="3886200">
                  <a:moveTo>
                    <a:pt x="1195719" y="0"/>
                  </a:moveTo>
                  <a:lnTo>
                    <a:pt x="0" y="0"/>
                  </a:lnTo>
                  <a:lnTo>
                    <a:pt x="0" y="3886199"/>
                  </a:lnTo>
                  <a:lnTo>
                    <a:pt x="1195719" y="3886199"/>
                  </a:lnTo>
                  <a:lnTo>
                    <a:pt x="119571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" name="object 5"/>
            <p:cNvSpPr/>
            <p:nvPr/>
          </p:nvSpPr>
          <p:spPr>
            <a:xfrm>
              <a:off x="696064" y="1830936"/>
              <a:ext cx="1196340" cy="3886200"/>
            </a:xfrm>
            <a:custGeom>
              <a:avLst/>
              <a:gdLst/>
              <a:ahLst/>
              <a:cxnLst/>
              <a:rect l="l" t="t" r="r" b="b"/>
              <a:pathLst>
                <a:path w="1196339" h="3886200">
                  <a:moveTo>
                    <a:pt x="0" y="0"/>
                  </a:moveTo>
                  <a:lnTo>
                    <a:pt x="1195719" y="0"/>
                  </a:lnTo>
                  <a:lnTo>
                    <a:pt x="1195719" y="3886200"/>
                  </a:lnTo>
                  <a:lnTo>
                    <a:pt x="0" y="3886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19706" y="1907136"/>
            <a:ext cx="996950" cy="4180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62466" y="2434186"/>
            <a:ext cx="511175" cy="698500"/>
            <a:chOff x="1038465" y="2434186"/>
            <a:chExt cx="511175" cy="698500"/>
          </a:xfrm>
        </p:grpSpPr>
        <p:sp>
          <p:nvSpPr>
            <p:cNvPr id="8" name="object 8"/>
            <p:cNvSpPr/>
            <p:nvPr/>
          </p:nvSpPr>
          <p:spPr>
            <a:xfrm>
              <a:off x="1044815" y="24405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9"/>
            <p:cNvSpPr/>
            <p:nvPr/>
          </p:nvSpPr>
          <p:spPr>
            <a:xfrm>
              <a:off x="1044815" y="261198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4815" y="27834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4815" y="295488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4815" y="31263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19706" y="3431136"/>
            <a:ext cx="996950" cy="471924"/>
          </a:xfrm>
          <a:prstGeom prst="rect">
            <a:avLst/>
          </a:prstGeom>
          <a:solidFill>
            <a:srgbClr val="5B9BD5"/>
          </a:solidFill>
          <a:ln w="9525">
            <a:solidFill>
              <a:srgbClr val="000000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520"/>
              </a:spcBef>
            </a:pPr>
            <a:r>
              <a:rPr sz="1800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0777" y="1145136"/>
            <a:ext cx="1594485" cy="4724400"/>
          </a:xfrm>
          <a:custGeom>
            <a:avLst/>
            <a:gdLst/>
            <a:ahLst/>
            <a:cxnLst/>
            <a:rect l="l" t="t" r="r" b="b"/>
            <a:pathLst>
              <a:path w="1594485" h="4724400">
                <a:moveTo>
                  <a:pt x="0" y="0"/>
                </a:moveTo>
                <a:lnTo>
                  <a:pt x="1594292" y="0"/>
                </a:lnTo>
                <a:lnTo>
                  <a:pt x="1594292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" name="object 15"/>
          <p:cNvSpPr txBox="1"/>
          <p:nvPr/>
        </p:nvSpPr>
        <p:spPr>
          <a:xfrm>
            <a:off x="2358977" y="1165859"/>
            <a:ext cx="981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419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Process  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16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9706" y="4269336"/>
            <a:ext cx="996950" cy="609600"/>
          </a:xfrm>
          <a:custGeom>
            <a:avLst/>
            <a:gdLst/>
            <a:ahLst/>
            <a:cxnLst/>
            <a:rect l="l" t="t" r="r" b="b"/>
            <a:pathLst>
              <a:path w="996950" h="609600">
                <a:moveTo>
                  <a:pt x="0" y="0"/>
                </a:moveTo>
                <a:lnTo>
                  <a:pt x="996432" y="0"/>
                </a:lnTo>
                <a:lnTo>
                  <a:pt x="99643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object 17"/>
          <p:cNvSpPr txBox="1"/>
          <p:nvPr/>
        </p:nvSpPr>
        <p:spPr>
          <a:xfrm>
            <a:off x="2561542" y="4412995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19706" y="5031336"/>
            <a:ext cx="996950" cy="533400"/>
          </a:xfrm>
          <a:custGeom>
            <a:avLst/>
            <a:gdLst/>
            <a:ahLst/>
            <a:cxnLst/>
            <a:rect l="l" t="t" r="r" b="b"/>
            <a:pathLst>
              <a:path w="996950" h="533400">
                <a:moveTo>
                  <a:pt x="0" y="0"/>
                </a:moveTo>
                <a:lnTo>
                  <a:pt x="996432" y="0"/>
                </a:lnTo>
                <a:lnTo>
                  <a:pt x="996432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object 19"/>
          <p:cNvSpPr txBox="1"/>
          <p:nvPr/>
        </p:nvSpPr>
        <p:spPr>
          <a:xfrm>
            <a:off x="2561351" y="5135371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71456" y="1902374"/>
            <a:ext cx="1205865" cy="3895725"/>
            <a:chOff x="7247455" y="1902373"/>
            <a:chExt cx="1205865" cy="3895725"/>
          </a:xfrm>
        </p:grpSpPr>
        <p:sp>
          <p:nvSpPr>
            <p:cNvPr id="21" name="object 21"/>
            <p:cNvSpPr/>
            <p:nvPr/>
          </p:nvSpPr>
          <p:spPr>
            <a:xfrm>
              <a:off x="7252217" y="1907136"/>
              <a:ext cx="1196340" cy="3886200"/>
            </a:xfrm>
            <a:custGeom>
              <a:avLst/>
              <a:gdLst/>
              <a:ahLst/>
              <a:cxnLst/>
              <a:rect l="l" t="t" r="r" b="b"/>
              <a:pathLst>
                <a:path w="1196340" h="3886200">
                  <a:moveTo>
                    <a:pt x="1195718" y="0"/>
                  </a:moveTo>
                  <a:lnTo>
                    <a:pt x="0" y="0"/>
                  </a:lnTo>
                  <a:lnTo>
                    <a:pt x="0" y="3886199"/>
                  </a:lnTo>
                  <a:lnTo>
                    <a:pt x="1195718" y="3886199"/>
                  </a:lnTo>
                  <a:lnTo>
                    <a:pt x="119571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252217" y="1907136"/>
              <a:ext cx="1196340" cy="3886200"/>
            </a:xfrm>
            <a:custGeom>
              <a:avLst/>
              <a:gdLst/>
              <a:ahLst/>
              <a:cxnLst/>
              <a:rect l="l" t="t" r="r" b="b"/>
              <a:pathLst>
                <a:path w="1196340" h="3886200">
                  <a:moveTo>
                    <a:pt x="0" y="0"/>
                  </a:moveTo>
                  <a:lnTo>
                    <a:pt x="1195719" y="0"/>
                  </a:lnTo>
                  <a:lnTo>
                    <a:pt x="1195719" y="3886200"/>
                  </a:lnTo>
                  <a:lnTo>
                    <a:pt x="0" y="3886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875861" y="1983336"/>
            <a:ext cx="996950" cy="418063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solidFill>
                  <a:srgbClr val="D9D9D9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118620" y="2510386"/>
            <a:ext cx="511175" cy="698500"/>
            <a:chOff x="7594619" y="2510386"/>
            <a:chExt cx="511175" cy="698500"/>
          </a:xfrm>
        </p:grpSpPr>
        <p:sp>
          <p:nvSpPr>
            <p:cNvPr id="25" name="object 25"/>
            <p:cNvSpPr/>
            <p:nvPr/>
          </p:nvSpPr>
          <p:spPr>
            <a:xfrm>
              <a:off x="7600969" y="25167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600969" y="268818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600969" y="28596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600969" y="303108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600969" y="3202536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216" y="1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875861" y="3507336"/>
            <a:ext cx="996950" cy="471924"/>
          </a:xfrm>
          <a:prstGeom prst="rect">
            <a:avLst/>
          </a:prstGeom>
          <a:solidFill>
            <a:srgbClr val="5B9BD5"/>
          </a:solidFill>
          <a:ln w="9525">
            <a:solidFill>
              <a:srgbClr val="000000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520"/>
              </a:spcBef>
            </a:pPr>
            <a:r>
              <a:rPr sz="1800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76931" y="1221336"/>
            <a:ext cx="1594485" cy="4724400"/>
          </a:xfrm>
          <a:custGeom>
            <a:avLst/>
            <a:gdLst/>
            <a:ahLst/>
            <a:cxnLst/>
            <a:rect l="l" t="t" r="r" b="b"/>
            <a:pathLst>
              <a:path w="1594484" h="4724400">
                <a:moveTo>
                  <a:pt x="0" y="0"/>
                </a:moveTo>
                <a:lnTo>
                  <a:pt x="1594292" y="0"/>
                </a:lnTo>
                <a:lnTo>
                  <a:pt x="1594292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" name="object 32"/>
          <p:cNvSpPr txBox="1"/>
          <p:nvPr/>
        </p:nvSpPr>
        <p:spPr>
          <a:xfrm>
            <a:off x="8940690" y="1242059"/>
            <a:ext cx="930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Process  </a:t>
            </a:r>
            <a:r>
              <a:rPr sz="2000" dirty="0">
                <a:latin typeface="Times New Roman"/>
                <a:cs typeface="Times New Roman"/>
              </a:rPr>
              <a:t>CL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75861" y="4345536"/>
            <a:ext cx="996950" cy="609600"/>
          </a:xfrm>
          <a:custGeom>
            <a:avLst/>
            <a:gdLst/>
            <a:ahLst/>
            <a:cxnLst/>
            <a:rect l="l" t="t" r="r" b="b"/>
            <a:pathLst>
              <a:path w="996950" h="609600">
                <a:moveTo>
                  <a:pt x="0" y="0"/>
                </a:moveTo>
                <a:lnTo>
                  <a:pt x="996432" y="0"/>
                </a:lnTo>
                <a:lnTo>
                  <a:pt x="99643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" name="object 34"/>
          <p:cNvSpPr txBox="1"/>
          <p:nvPr/>
        </p:nvSpPr>
        <p:spPr>
          <a:xfrm>
            <a:off x="9117696" y="4489195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Heap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875861" y="5107536"/>
            <a:ext cx="996950" cy="533400"/>
          </a:xfrm>
          <a:custGeom>
            <a:avLst/>
            <a:gdLst/>
            <a:ahLst/>
            <a:cxnLst/>
            <a:rect l="l" t="t" r="r" b="b"/>
            <a:pathLst>
              <a:path w="996950" h="533400">
                <a:moveTo>
                  <a:pt x="0" y="0"/>
                </a:moveTo>
                <a:lnTo>
                  <a:pt x="996432" y="0"/>
                </a:lnTo>
                <a:lnTo>
                  <a:pt x="996432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" name="object 36"/>
          <p:cNvSpPr txBox="1"/>
          <p:nvPr/>
        </p:nvSpPr>
        <p:spPr>
          <a:xfrm>
            <a:off x="9117505" y="5211571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76088" y="5221224"/>
            <a:ext cx="1639824" cy="688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" name="object 38"/>
          <p:cNvSpPr txBox="1"/>
          <p:nvPr/>
        </p:nvSpPr>
        <p:spPr>
          <a:xfrm>
            <a:off x="5277294" y="5221836"/>
            <a:ext cx="1638300" cy="612988"/>
          </a:xfrm>
          <a:prstGeom prst="rect">
            <a:avLst/>
          </a:prstGeom>
          <a:ln w="6350">
            <a:solidFill>
              <a:srgbClr val="5B9BD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420370" marR="412750" indent="74930">
              <a:lnSpc>
                <a:spcPts val="2090"/>
              </a:lnSpc>
              <a:spcBef>
                <a:spcPts val="580"/>
              </a:spcBef>
            </a:pPr>
            <a:r>
              <a:rPr sz="1800" spc="-5" dirty="0">
                <a:latin typeface="Calibri"/>
                <a:cs typeface="Calibri"/>
              </a:rPr>
              <a:t>Shared  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177161" y="4202084"/>
            <a:ext cx="5805805" cy="1588135"/>
            <a:chOff x="1653160" y="4202083"/>
            <a:chExt cx="5805805" cy="1588135"/>
          </a:xfrm>
        </p:grpSpPr>
        <p:sp>
          <p:nvSpPr>
            <p:cNvPr id="40" name="object 40"/>
            <p:cNvSpPr/>
            <p:nvPr/>
          </p:nvSpPr>
          <p:spPr>
            <a:xfrm>
              <a:off x="1709927" y="5178552"/>
              <a:ext cx="1895855" cy="6065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1711067" y="5178623"/>
              <a:ext cx="1894205" cy="605155"/>
            </a:xfrm>
            <a:custGeom>
              <a:avLst/>
              <a:gdLst/>
              <a:ahLst/>
              <a:cxnLst/>
              <a:rect l="l" t="t" r="r" b="b"/>
              <a:pathLst>
                <a:path w="1894204" h="605154">
                  <a:moveTo>
                    <a:pt x="0" y="133905"/>
                  </a:moveTo>
                  <a:lnTo>
                    <a:pt x="203377" y="0"/>
                  </a:lnTo>
                  <a:lnTo>
                    <a:pt x="186009" y="84320"/>
                  </a:lnTo>
                  <a:lnTo>
                    <a:pt x="1894037" y="436135"/>
                  </a:lnTo>
                  <a:lnTo>
                    <a:pt x="1859301" y="604776"/>
                  </a:lnTo>
                  <a:lnTo>
                    <a:pt x="151273" y="252962"/>
                  </a:lnTo>
                  <a:lnTo>
                    <a:pt x="133905" y="337283"/>
                  </a:lnTo>
                  <a:lnTo>
                    <a:pt x="0" y="13390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1655063" y="4203192"/>
              <a:ext cx="1898904" cy="990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656335" y="4205258"/>
              <a:ext cx="1897380" cy="988694"/>
            </a:xfrm>
            <a:custGeom>
              <a:avLst/>
              <a:gdLst/>
              <a:ahLst/>
              <a:cxnLst/>
              <a:rect l="l" t="t" r="r" b="b"/>
              <a:pathLst>
                <a:path w="1897379" h="988695">
                  <a:moveTo>
                    <a:pt x="495906" y="0"/>
                  </a:moveTo>
                  <a:lnTo>
                    <a:pt x="729391" y="0"/>
                  </a:lnTo>
                  <a:lnTo>
                    <a:pt x="1079618" y="0"/>
                  </a:lnTo>
                  <a:lnTo>
                    <a:pt x="1896814" y="0"/>
                  </a:lnTo>
                  <a:lnTo>
                    <a:pt x="1896814" y="246361"/>
                  </a:lnTo>
                  <a:lnTo>
                    <a:pt x="1896814" y="351944"/>
                  </a:lnTo>
                  <a:lnTo>
                    <a:pt x="1896814" y="422333"/>
                  </a:lnTo>
                  <a:lnTo>
                    <a:pt x="1079618" y="422333"/>
                  </a:lnTo>
                  <a:lnTo>
                    <a:pt x="0" y="988237"/>
                  </a:lnTo>
                  <a:lnTo>
                    <a:pt x="729391" y="422333"/>
                  </a:lnTo>
                  <a:lnTo>
                    <a:pt x="495906" y="422333"/>
                  </a:lnTo>
                  <a:lnTo>
                    <a:pt x="495906" y="351944"/>
                  </a:lnTo>
                  <a:lnTo>
                    <a:pt x="495906" y="246361"/>
                  </a:lnTo>
                  <a:lnTo>
                    <a:pt x="495906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5559551" y="5181600"/>
              <a:ext cx="1895855" cy="606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561330" y="5181960"/>
              <a:ext cx="1894205" cy="605155"/>
            </a:xfrm>
            <a:custGeom>
              <a:avLst/>
              <a:gdLst/>
              <a:ahLst/>
              <a:cxnLst/>
              <a:rect l="l" t="t" r="r" b="b"/>
              <a:pathLst>
                <a:path w="1894204" h="605154">
                  <a:moveTo>
                    <a:pt x="1894037" y="133905"/>
                  </a:moveTo>
                  <a:lnTo>
                    <a:pt x="1690659" y="0"/>
                  </a:lnTo>
                  <a:lnTo>
                    <a:pt x="1708027" y="84320"/>
                  </a:lnTo>
                  <a:lnTo>
                    <a:pt x="0" y="436135"/>
                  </a:lnTo>
                  <a:lnTo>
                    <a:pt x="34736" y="604776"/>
                  </a:lnTo>
                  <a:lnTo>
                    <a:pt x="1742764" y="252962"/>
                  </a:lnTo>
                  <a:lnTo>
                    <a:pt x="1760132" y="337283"/>
                  </a:lnTo>
                  <a:lnTo>
                    <a:pt x="1894037" y="13390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952834" y="4254500"/>
            <a:ext cx="84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shmaddr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412607" y="1566320"/>
            <a:ext cx="5429250" cy="3658870"/>
            <a:chOff x="1888607" y="1566320"/>
            <a:chExt cx="5429250" cy="3658870"/>
          </a:xfrm>
        </p:grpSpPr>
        <p:sp>
          <p:nvSpPr>
            <p:cNvPr id="48" name="object 48"/>
            <p:cNvSpPr/>
            <p:nvPr/>
          </p:nvSpPr>
          <p:spPr>
            <a:xfrm>
              <a:off x="1891783" y="1569496"/>
              <a:ext cx="2093362" cy="36523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1891782" y="1569496"/>
              <a:ext cx="2093595" cy="3652520"/>
            </a:xfrm>
            <a:custGeom>
              <a:avLst/>
              <a:gdLst/>
              <a:ahLst/>
              <a:cxnLst/>
              <a:rect l="l" t="t" r="r" b="b"/>
              <a:pathLst>
                <a:path w="2093595" h="3652520">
                  <a:moveTo>
                    <a:pt x="0" y="0"/>
                  </a:moveTo>
                  <a:lnTo>
                    <a:pt x="1030752" y="0"/>
                  </a:lnTo>
                  <a:lnTo>
                    <a:pt x="1078471" y="1170"/>
                  </a:lnTo>
                  <a:lnTo>
                    <a:pt x="1125584" y="4643"/>
                  </a:lnTo>
                  <a:lnTo>
                    <a:pt x="1172037" y="10366"/>
                  </a:lnTo>
                  <a:lnTo>
                    <a:pt x="1217775" y="18283"/>
                  </a:lnTo>
                  <a:lnTo>
                    <a:pt x="1262743" y="28339"/>
                  </a:lnTo>
                  <a:lnTo>
                    <a:pt x="1306886" y="40480"/>
                  </a:lnTo>
                  <a:lnTo>
                    <a:pt x="1350150" y="54650"/>
                  </a:lnTo>
                  <a:lnTo>
                    <a:pt x="1392479" y="70796"/>
                  </a:lnTo>
                  <a:lnTo>
                    <a:pt x="1433819" y="88862"/>
                  </a:lnTo>
                  <a:lnTo>
                    <a:pt x="1474116" y="108793"/>
                  </a:lnTo>
                  <a:lnTo>
                    <a:pt x="1513314" y="130535"/>
                  </a:lnTo>
                  <a:lnTo>
                    <a:pt x="1551358" y="154033"/>
                  </a:lnTo>
                  <a:lnTo>
                    <a:pt x="1588195" y="179232"/>
                  </a:lnTo>
                  <a:lnTo>
                    <a:pt x="1623768" y="206077"/>
                  </a:lnTo>
                  <a:lnTo>
                    <a:pt x="1658024" y="234514"/>
                  </a:lnTo>
                  <a:lnTo>
                    <a:pt x="1690907" y="264488"/>
                  </a:lnTo>
                  <a:lnTo>
                    <a:pt x="1722363" y="295944"/>
                  </a:lnTo>
                  <a:lnTo>
                    <a:pt x="1752337" y="328827"/>
                  </a:lnTo>
                  <a:lnTo>
                    <a:pt x="1780774" y="363083"/>
                  </a:lnTo>
                  <a:lnTo>
                    <a:pt x="1807619" y="398656"/>
                  </a:lnTo>
                  <a:lnTo>
                    <a:pt x="1832818" y="435492"/>
                  </a:lnTo>
                  <a:lnTo>
                    <a:pt x="1856316" y="473537"/>
                  </a:lnTo>
                  <a:lnTo>
                    <a:pt x="1878058" y="512735"/>
                  </a:lnTo>
                  <a:lnTo>
                    <a:pt x="1897989" y="553031"/>
                  </a:lnTo>
                  <a:lnTo>
                    <a:pt x="1916055" y="594371"/>
                  </a:lnTo>
                  <a:lnTo>
                    <a:pt x="1932201" y="636701"/>
                  </a:lnTo>
                  <a:lnTo>
                    <a:pt x="1946371" y="679964"/>
                  </a:lnTo>
                  <a:lnTo>
                    <a:pt x="1958512" y="724107"/>
                  </a:lnTo>
                  <a:lnTo>
                    <a:pt x="1968568" y="769075"/>
                  </a:lnTo>
                  <a:lnTo>
                    <a:pt x="1976485" y="814813"/>
                  </a:lnTo>
                  <a:lnTo>
                    <a:pt x="1982208" y="861266"/>
                  </a:lnTo>
                  <a:lnTo>
                    <a:pt x="1985682" y="908379"/>
                  </a:lnTo>
                  <a:lnTo>
                    <a:pt x="1986852" y="956098"/>
                  </a:lnTo>
                  <a:lnTo>
                    <a:pt x="1986852" y="3446372"/>
                  </a:lnTo>
                  <a:lnTo>
                    <a:pt x="2093363" y="3446372"/>
                  </a:lnTo>
                  <a:lnTo>
                    <a:pt x="1931148" y="3652339"/>
                  </a:lnTo>
                  <a:lnTo>
                    <a:pt x="1768934" y="3446372"/>
                  </a:lnTo>
                  <a:lnTo>
                    <a:pt x="1875444" y="3446372"/>
                  </a:lnTo>
                  <a:lnTo>
                    <a:pt x="1875444" y="956098"/>
                  </a:lnTo>
                  <a:lnTo>
                    <a:pt x="1874107" y="908166"/>
                  </a:lnTo>
                  <a:lnTo>
                    <a:pt x="1870143" y="860934"/>
                  </a:lnTo>
                  <a:lnTo>
                    <a:pt x="1863624" y="814476"/>
                  </a:lnTo>
                  <a:lnTo>
                    <a:pt x="1854620" y="768862"/>
                  </a:lnTo>
                  <a:lnTo>
                    <a:pt x="1843204" y="724163"/>
                  </a:lnTo>
                  <a:lnTo>
                    <a:pt x="1829446" y="680450"/>
                  </a:lnTo>
                  <a:lnTo>
                    <a:pt x="1813418" y="637796"/>
                  </a:lnTo>
                  <a:lnTo>
                    <a:pt x="1795190" y="596271"/>
                  </a:lnTo>
                  <a:lnTo>
                    <a:pt x="1774836" y="555947"/>
                  </a:lnTo>
                  <a:lnTo>
                    <a:pt x="1752424" y="516895"/>
                  </a:lnTo>
                  <a:lnTo>
                    <a:pt x="1728028" y="479186"/>
                  </a:lnTo>
                  <a:lnTo>
                    <a:pt x="1701719" y="442891"/>
                  </a:lnTo>
                  <a:lnTo>
                    <a:pt x="1673566" y="408082"/>
                  </a:lnTo>
                  <a:lnTo>
                    <a:pt x="1643643" y="374831"/>
                  </a:lnTo>
                  <a:lnTo>
                    <a:pt x="1612020" y="343208"/>
                  </a:lnTo>
                  <a:lnTo>
                    <a:pt x="1578768" y="313285"/>
                  </a:lnTo>
                  <a:lnTo>
                    <a:pt x="1543960" y="285132"/>
                  </a:lnTo>
                  <a:lnTo>
                    <a:pt x="1507665" y="258823"/>
                  </a:lnTo>
                  <a:lnTo>
                    <a:pt x="1469956" y="234427"/>
                  </a:lnTo>
                  <a:lnTo>
                    <a:pt x="1430903" y="212015"/>
                  </a:lnTo>
                  <a:lnTo>
                    <a:pt x="1390579" y="191661"/>
                  </a:lnTo>
                  <a:lnTo>
                    <a:pt x="1349054" y="173434"/>
                  </a:lnTo>
                  <a:lnTo>
                    <a:pt x="1306400" y="157405"/>
                  </a:lnTo>
                  <a:lnTo>
                    <a:pt x="1262688" y="143647"/>
                  </a:lnTo>
                  <a:lnTo>
                    <a:pt x="1217989" y="132231"/>
                  </a:lnTo>
                  <a:lnTo>
                    <a:pt x="1172374" y="123227"/>
                  </a:lnTo>
                  <a:lnTo>
                    <a:pt x="1125916" y="116708"/>
                  </a:lnTo>
                  <a:lnTo>
                    <a:pt x="1078684" y="112744"/>
                  </a:lnTo>
                  <a:lnTo>
                    <a:pt x="1030752" y="111407"/>
                  </a:lnTo>
                  <a:lnTo>
                    <a:pt x="0" y="11140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214518" y="1569494"/>
              <a:ext cx="2099976" cy="36523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214518" y="1569495"/>
              <a:ext cx="2100580" cy="3652520"/>
            </a:xfrm>
            <a:custGeom>
              <a:avLst/>
              <a:gdLst/>
              <a:ahLst/>
              <a:cxnLst/>
              <a:rect l="l" t="t" r="r" b="b"/>
              <a:pathLst>
                <a:path w="2100579" h="3652520">
                  <a:moveTo>
                    <a:pt x="0" y="3652339"/>
                  </a:moveTo>
                  <a:lnTo>
                    <a:pt x="0" y="1074452"/>
                  </a:lnTo>
                  <a:lnTo>
                    <a:pt x="1173" y="1026582"/>
                  </a:lnTo>
                  <a:lnTo>
                    <a:pt x="4658" y="979319"/>
                  </a:lnTo>
                  <a:lnTo>
                    <a:pt x="10399" y="932720"/>
                  </a:lnTo>
                  <a:lnTo>
                    <a:pt x="18341" y="886837"/>
                  </a:lnTo>
                  <a:lnTo>
                    <a:pt x="28429" y="841727"/>
                  </a:lnTo>
                  <a:lnTo>
                    <a:pt x="40608" y="797444"/>
                  </a:lnTo>
                  <a:lnTo>
                    <a:pt x="54823" y="754044"/>
                  </a:lnTo>
                  <a:lnTo>
                    <a:pt x="71020" y="711581"/>
                  </a:lnTo>
                  <a:lnTo>
                    <a:pt x="89143" y="670110"/>
                  </a:lnTo>
                  <a:lnTo>
                    <a:pt x="109137" y="629686"/>
                  </a:lnTo>
                  <a:lnTo>
                    <a:pt x="130948" y="590364"/>
                  </a:lnTo>
                  <a:lnTo>
                    <a:pt x="154520" y="552200"/>
                  </a:lnTo>
                  <a:lnTo>
                    <a:pt x="179799" y="515247"/>
                  </a:lnTo>
                  <a:lnTo>
                    <a:pt x="206729" y="479561"/>
                  </a:lnTo>
                  <a:lnTo>
                    <a:pt x="235256" y="445197"/>
                  </a:lnTo>
                  <a:lnTo>
                    <a:pt x="265325" y="412210"/>
                  </a:lnTo>
                  <a:lnTo>
                    <a:pt x="296880" y="380655"/>
                  </a:lnTo>
                  <a:lnTo>
                    <a:pt x="329867" y="350586"/>
                  </a:lnTo>
                  <a:lnTo>
                    <a:pt x="364231" y="322059"/>
                  </a:lnTo>
                  <a:lnTo>
                    <a:pt x="399917" y="295129"/>
                  </a:lnTo>
                  <a:lnTo>
                    <a:pt x="436870" y="269850"/>
                  </a:lnTo>
                  <a:lnTo>
                    <a:pt x="475035" y="246278"/>
                  </a:lnTo>
                  <a:lnTo>
                    <a:pt x="514356" y="224467"/>
                  </a:lnTo>
                  <a:lnTo>
                    <a:pt x="554780" y="204473"/>
                  </a:lnTo>
                  <a:lnTo>
                    <a:pt x="596251" y="186350"/>
                  </a:lnTo>
                  <a:lnTo>
                    <a:pt x="638715" y="170153"/>
                  </a:lnTo>
                  <a:lnTo>
                    <a:pt x="682115" y="155938"/>
                  </a:lnTo>
                  <a:lnTo>
                    <a:pt x="726398" y="143759"/>
                  </a:lnTo>
                  <a:lnTo>
                    <a:pt x="771508" y="133671"/>
                  </a:lnTo>
                  <a:lnTo>
                    <a:pt x="817390" y="125729"/>
                  </a:lnTo>
                  <a:lnTo>
                    <a:pt x="863990" y="119988"/>
                  </a:lnTo>
                  <a:lnTo>
                    <a:pt x="911252" y="116503"/>
                  </a:lnTo>
                  <a:lnTo>
                    <a:pt x="959122" y="115329"/>
                  </a:lnTo>
                  <a:lnTo>
                    <a:pt x="1917299" y="115329"/>
                  </a:lnTo>
                  <a:lnTo>
                    <a:pt x="1917299" y="0"/>
                  </a:lnTo>
                  <a:lnTo>
                    <a:pt x="2099976" y="175095"/>
                  </a:lnTo>
                  <a:lnTo>
                    <a:pt x="1917299" y="350191"/>
                  </a:lnTo>
                  <a:lnTo>
                    <a:pt x="1917299" y="234861"/>
                  </a:lnTo>
                  <a:lnTo>
                    <a:pt x="959122" y="234861"/>
                  </a:lnTo>
                  <a:lnTo>
                    <a:pt x="911479" y="236190"/>
                  </a:lnTo>
                  <a:lnTo>
                    <a:pt x="864533" y="240130"/>
                  </a:lnTo>
                  <a:lnTo>
                    <a:pt x="818355" y="246610"/>
                  </a:lnTo>
                  <a:lnTo>
                    <a:pt x="773016" y="255560"/>
                  </a:lnTo>
                  <a:lnTo>
                    <a:pt x="728587" y="266907"/>
                  </a:lnTo>
                  <a:lnTo>
                    <a:pt x="685139" y="280582"/>
                  </a:lnTo>
                  <a:lnTo>
                    <a:pt x="642742" y="296513"/>
                  </a:lnTo>
                  <a:lnTo>
                    <a:pt x="601468" y="314630"/>
                  </a:lnTo>
                  <a:lnTo>
                    <a:pt x="561387" y="334862"/>
                  </a:lnTo>
                  <a:lnTo>
                    <a:pt x="522571" y="357138"/>
                  </a:lnTo>
                  <a:lnTo>
                    <a:pt x="485089" y="381387"/>
                  </a:lnTo>
                  <a:lnTo>
                    <a:pt x="449014" y="407538"/>
                  </a:lnTo>
                  <a:lnTo>
                    <a:pt x="414415" y="435520"/>
                  </a:lnTo>
                  <a:lnTo>
                    <a:pt x="381365" y="465262"/>
                  </a:lnTo>
                  <a:lnTo>
                    <a:pt x="349933" y="496694"/>
                  </a:lnTo>
                  <a:lnTo>
                    <a:pt x="320190" y="529745"/>
                  </a:lnTo>
                  <a:lnTo>
                    <a:pt x="292208" y="564344"/>
                  </a:lnTo>
                  <a:lnTo>
                    <a:pt x="266057" y="600419"/>
                  </a:lnTo>
                  <a:lnTo>
                    <a:pt x="241808" y="637900"/>
                  </a:lnTo>
                  <a:lnTo>
                    <a:pt x="219532" y="676717"/>
                  </a:lnTo>
                  <a:lnTo>
                    <a:pt x="199301" y="716798"/>
                  </a:lnTo>
                  <a:lnTo>
                    <a:pt x="181183" y="758072"/>
                  </a:lnTo>
                  <a:lnTo>
                    <a:pt x="165252" y="800468"/>
                  </a:lnTo>
                  <a:lnTo>
                    <a:pt x="151577" y="843917"/>
                  </a:lnTo>
                  <a:lnTo>
                    <a:pt x="140230" y="888346"/>
                  </a:lnTo>
                  <a:lnTo>
                    <a:pt x="131281" y="933684"/>
                  </a:lnTo>
                  <a:lnTo>
                    <a:pt x="124800" y="979862"/>
                  </a:lnTo>
                  <a:lnTo>
                    <a:pt x="120860" y="1026808"/>
                  </a:lnTo>
                  <a:lnTo>
                    <a:pt x="119531" y="1074452"/>
                  </a:lnTo>
                  <a:lnTo>
                    <a:pt x="119531" y="3652339"/>
                  </a:lnTo>
                  <a:lnTo>
                    <a:pt x="0" y="3652339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897854" y="1243076"/>
            <a:ext cx="541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93992" y="1349755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91215" y="4976876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Key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5678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20911" y="4979923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Key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5678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073206" y="4202083"/>
            <a:ext cx="1953895" cy="1008380"/>
            <a:chOff x="5549205" y="4202083"/>
            <a:chExt cx="1953895" cy="1008380"/>
          </a:xfrm>
        </p:grpSpPr>
        <p:sp>
          <p:nvSpPr>
            <p:cNvPr id="57" name="object 57"/>
            <p:cNvSpPr/>
            <p:nvPr/>
          </p:nvSpPr>
          <p:spPr>
            <a:xfrm>
              <a:off x="5550408" y="4203192"/>
              <a:ext cx="1950719" cy="1005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552380" y="4205258"/>
              <a:ext cx="1947545" cy="1002030"/>
            </a:xfrm>
            <a:custGeom>
              <a:avLst/>
              <a:gdLst/>
              <a:ahLst/>
              <a:cxnLst/>
              <a:rect l="l" t="t" r="r" b="b"/>
              <a:pathLst>
                <a:path w="1947545" h="1002029">
                  <a:moveTo>
                    <a:pt x="0" y="0"/>
                  </a:moveTo>
                  <a:lnTo>
                    <a:pt x="817196" y="0"/>
                  </a:lnTo>
                  <a:lnTo>
                    <a:pt x="1167423" y="0"/>
                  </a:lnTo>
                  <a:lnTo>
                    <a:pt x="1400908" y="0"/>
                  </a:lnTo>
                  <a:lnTo>
                    <a:pt x="1400908" y="246361"/>
                  </a:lnTo>
                  <a:lnTo>
                    <a:pt x="1400908" y="351944"/>
                  </a:lnTo>
                  <a:lnTo>
                    <a:pt x="1400908" y="422333"/>
                  </a:lnTo>
                  <a:lnTo>
                    <a:pt x="1167423" y="422333"/>
                  </a:lnTo>
                  <a:lnTo>
                    <a:pt x="1947038" y="1001888"/>
                  </a:lnTo>
                  <a:lnTo>
                    <a:pt x="817196" y="422333"/>
                  </a:lnTo>
                  <a:lnTo>
                    <a:pt x="0" y="422333"/>
                  </a:lnTo>
                  <a:lnTo>
                    <a:pt x="0" y="351944"/>
                  </a:lnTo>
                  <a:lnTo>
                    <a:pt x="0" y="246361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352970" y="4254500"/>
            <a:ext cx="84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shmaddr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578062" y="4087781"/>
            <a:ext cx="1036319" cy="657860"/>
            <a:chOff x="4054061" y="4087781"/>
            <a:chExt cx="1036319" cy="657860"/>
          </a:xfrm>
        </p:grpSpPr>
        <p:sp>
          <p:nvSpPr>
            <p:cNvPr id="61" name="object 61"/>
            <p:cNvSpPr/>
            <p:nvPr/>
          </p:nvSpPr>
          <p:spPr>
            <a:xfrm>
              <a:off x="4056888" y="4090415"/>
              <a:ext cx="1030224" cy="6522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4057236" y="4090956"/>
              <a:ext cx="1029969" cy="651510"/>
            </a:xfrm>
            <a:custGeom>
              <a:avLst/>
              <a:gdLst/>
              <a:ahLst/>
              <a:cxnLst/>
              <a:rect l="l" t="t" r="r" b="b"/>
              <a:pathLst>
                <a:path w="1029970" h="651510">
                  <a:moveTo>
                    <a:pt x="0" y="134091"/>
                  </a:moveTo>
                  <a:lnTo>
                    <a:pt x="502955" y="134091"/>
                  </a:lnTo>
                  <a:lnTo>
                    <a:pt x="551760" y="0"/>
                  </a:lnTo>
                  <a:lnTo>
                    <a:pt x="695626" y="52362"/>
                  </a:lnTo>
                  <a:lnTo>
                    <a:pt x="665880" y="134091"/>
                  </a:lnTo>
                  <a:lnTo>
                    <a:pt x="1029526" y="134091"/>
                  </a:lnTo>
                  <a:lnTo>
                    <a:pt x="1029526" y="287191"/>
                  </a:lnTo>
                  <a:lnTo>
                    <a:pt x="610156" y="287191"/>
                  </a:lnTo>
                  <a:lnTo>
                    <a:pt x="582294" y="363741"/>
                  </a:lnTo>
                  <a:lnTo>
                    <a:pt x="1029526" y="363741"/>
                  </a:lnTo>
                  <a:lnTo>
                    <a:pt x="1029526" y="516841"/>
                  </a:lnTo>
                  <a:lnTo>
                    <a:pt x="526570" y="516841"/>
                  </a:lnTo>
                  <a:lnTo>
                    <a:pt x="477765" y="650933"/>
                  </a:lnTo>
                  <a:lnTo>
                    <a:pt x="333899" y="598570"/>
                  </a:lnTo>
                  <a:lnTo>
                    <a:pt x="363646" y="516841"/>
                  </a:lnTo>
                  <a:lnTo>
                    <a:pt x="0" y="516841"/>
                  </a:lnTo>
                  <a:lnTo>
                    <a:pt x="0" y="363741"/>
                  </a:lnTo>
                  <a:lnTo>
                    <a:pt x="419370" y="363741"/>
                  </a:lnTo>
                  <a:lnTo>
                    <a:pt x="447231" y="287191"/>
                  </a:lnTo>
                  <a:lnTo>
                    <a:pt x="0" y="287191"/>
                  </a:lnTo>
                  <a:lnTo>
                    <a:pt x="0" y="134091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dirty="0"/>
          </a:p>
        </p:txBody>
      </p:sp>
      <p:sp>
        <p:nvSpPr>
          <p:cNvPr id="65" name="object 4">
            <a:extLst>
              <a:ext uri="{FF2B5EF4-FFF2-40B4-BE49-F238E27FC236}">
                <a16:creationId xmlns:a16="http://schemas.microsoft.com/office/drawing/2014/main" id="{B07E9D16-5F07-44B6-B4E0-BA1D88FDF311}"/>
              </a:ext>
            </a:extLst>
          </p:cNvPr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46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953" y="2131568"/>
            <a:ext cx="7098092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l">
              <a:lnSpc>
                <a:spcPts val="5145"/>
              </a:lnSpc>
              <a:spcBef>
                <a:spcPts val="100"/>
              </a:spcBef>
            </a:pPr>
            <a:r>
              <a:rPr spc="-45" dirty="0"/>
              <a:t>Week</a:t>
            </a:r>
            <a:r>
              <a:rPr spc="-1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6790" y="6444488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8951" y="6444489"/>
            <a:ext cx="10547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IN" sz="900" spc="-10" dirty="0">
                <a:solidFill>
                  <a:srgbClr val="898989"/>
                </a:solidFill>
                <a:latin typeface="Calibri"/>
                <a:cs typeface="Calibri"/>
              </a:rPr>
              <a:t>2021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C2EF6-E9CF-4645-8A4D-1E3E83139CF0}"/>
              </a:ext>
            </a:extLst>
          </p:cNvPr>
          <p:cNvSpPr txBox="1"/>
          <p:nvPr/>
        </p:nvSpPr>
        <p:spPr>
          <a:xfrm>
            <a:off x="2546953" y="3136254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-30" dirty="0"/>
              <a:t>&gt; </a:t>
            </a:r>
            <a:r>
              <a:rPr lang="en-IN" sz="1800" spc="-30" dirty="0"/>
              <a:t>Shared memory</a:t>
            </a:r>
          </a:p>
          <a:p>
            <a:r>
              <a:rPr lang="en-IN" sz="1800" spc="-30" dirty="0"/>
              <a:t>&gt; </a:t>
            </a:r>
            <a:r>
              <a:rPr lang="en-IN" sz="1800" b="1" spc="-30" dirty="0"/>
              <a:t>Reentrant vs Threadsafe</a:t>
            </a:r>
            <a:endParaRPr lang="en-IN" sz="1800" b="1" spc="-5" dirty="0"/>
          </a:p>
          <a:p>
            <a:r>
              <a:rPr lang="en-IN" sz="1800" dirty="0"/>
              <a:t>&gt; PA2 questions</a:t>
            </a:r>
          </a:p>
        </p:txBody>
      </p:sp>
    </p:spTree>
    <p:extLst>
      <p:ext uri="{BB962C8B-B14F-4D97-AF65-F5344CB8AC3E}">
        <p14:creationId xmlns:p14="http://schemas.microsoft.com/office/powerpoint/2010/main" val="170543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696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Office Theme</vt:lpstr>
      <vt:lpstr>CSCI-3753: Operating Systems  Spring 2021</vt:lpstr>
      <vt:lpstr>Week 6</vt:lpstr>
      <vt:lpstr>Shared memory</vt:lpstr>
      <vt:lpstr>Shared memory</vt:lpstr>
      <vt:lpstr>Shared Memory</vt:lpstr>
      <vt:lpstr>Shared Memory</vt:lpstr>
      <vt:lpstr>Shared Memory</vt:lpstr>
      <vt:lpstr>Shared Memory Example</vt:lpstr>
      <vt:lpstr>Week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6</vt:lpstr>
      <vt:lpstr>Week 6 –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CSCI-3753: Operating Systems  Spring 2021</dc:title>
  <dc:creator>Biljith Thadichi</dc:creator>
  <cp:lastModifiedBy>Biljith Thadichi</cp:lastModifiedBy>
  <cp:revision>7</cp:revision>
  <dcterms:created xsi:type="dcterms:W3CDTF">2021-02-27T00:03:07Z</dcterms:created>
  <dcterms:modified xsi:type="dcterms:W3CDTF">2021-02-26T19:42:25Z</dcterms:modified>
</cp:coreProperties>
</file>