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13"/>
  </p:notesMasterIdLst>
  <p:sldIdLst>
    <p:sldId id="257" r:id="rId3"/>
    <p:sldId id="258" r:id="rId4"/>
    <p:sldId id="259" r:id="rId5"/>
    <p:sldId id="260" r:id="rId6"/>
    <p:sldId id="264" r:id="rId7"/>
    <p:sldId id="266" r:id="rId8"/>
    <p:sldId id="267" r:id="rId9"/>
    <p:sldId id="265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2FB38-EB18-4400-8AB8-9EF86AC6C4AC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13CA7-8835-4379-9B18-CBE72D133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38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5E8C3-C69C-3347-A5A0-1449B30F5BA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95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5E8C3-C69C-3347-A5A0-1449B30F5BA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5E8C3-C69C-3347-A5A0-1449B30F5BA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00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5E8C3-C69C-3347-A5A0-1449B30F5BA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3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5E8C3-C69C-3347-A5A0-1449B30F5BA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52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5E8C3-C69C-3347-A5A0-1449B30F5BA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3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5E8C3-C69C-3347-A5A0-1449B30F5BA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59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5E8C3-C69C-3347-A5A0-1449B30F5BA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5E8C3-C69C-3347-A5A0-1449B30F5B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0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9432-0872-3949-BE56-7E7039F6720A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3753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5E14-2C19-C342-9F0C-593EE7A628BE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3753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8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1FCE-85F1-5D41-9F0C-E77DEBFA7114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3753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7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82E4-D8BA-0348-A9F3-9AB285022D20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3753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8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30FF-6FCE-FA4C-83EA-AE4CEC423DDA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3753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2837D-1B5D-5B40-B76E-E47D4E4E5EFA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3753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04903-AE13-E248-9036-55F6353DE04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0" y="6096000"/>
            <a:ext cx="10972800" cy="158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Boulder FL master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172200"/>
            <a:ext cx="2844800" cy="43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3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0609B-C3ED-AE45-A7C7-2766425BDE1C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CSCI 3753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04903-AE13-E248-9036-55F6353DE04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0" y="6096000"/>
            <a:ext cx="10972800" cy="158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Boulder FL maste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172200"/>
            <a:ext cx="2844800" cy="43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jvek/matrix-rain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swcarpentry.github.io/shell-novic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6910" y="2338341"/>
            <a:ext cx="8298180" cy="1194897"/>
          </a:xfrm>
        </p:spPr>
        <p:txBody>
          <a:bodyPr>
            <a:normAutofit/>
          </a:bodyPr>
          <a:lstStyle/>
          <a:p>
            <a:r>
              <a:rPr lang="en-US" sz="3883" b="1" dirty="0">
                <a:solidFill>
                  <a:srgbClr val="002060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CSCI-3753: Operating Systems</a:t>
            </a:r>
            <a:br>
              <a:rPr lang="en-US" sz="3883" b="1" dirty="0">
                <a:solidFill>
                  <a:srgbClr val="002060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</a:br>
            <a:r>
              <a:rPr lang="en-US" sz="3883" b="1" dirty="0">
                <a:solidFill>
                  <a:srgbClr val="002060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Spring 2021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9731" y="4168589"/>
            <a:ext cx="6212541" cy="1701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330" b="1" dirty="0">
              <a:solidFill>
                <a:srgbClr val="002060"/>
              </a:solidFill>
              <a:latin typeface="Calibri" panose="020F0502020204030204" pitchFamily="34" charset="0"/>
              <a:ea typeface="Times New Roman" charset="0"/>
              <a:cs typeface="Calibri" panose="020F0502020204030204" pitchFamily="34" charset="0"/>
            </a:endParaRPr>
          </a:p>
          <a:p>
            <a:r>
              <a:rPr lang="en-US" sz="2300" b="1" dirty="0" err="1">
                <a:solidFill>
                  <a:srgbClr val="002060"/>
                </a:solidFill>
                <a:latin typeface="Calibri"/>
                <a:ea typeface="Times New Roman" charset="0"/>
                <a:cs typeface="Calibri"/>
              </a:rPr>
              <a:t>Biljith</a:t>
            </a:r>
            <a:r>
              <a:rPr lang="en-US" sz="2300" b="1" dirty="0">
                <a:solidFill>
                  <a:srgbClr val="002060"/>
                </a:solidFill>
                <a:latin typeface="Calibri"/>
                <a:ea typeface="Times New Roman" charset="0"/>
                <a:cs typeface="Calibri"/>
              </a:rPr>
              <a:t> </a:t>
            </a:r>
            <a:r>
              <a:rPr lang="en-US" sz="2300" b="1" dirty="0" err="1">
                <a:solidFill>
                  <a:srgbClr val="002060"/>
                </a:solidFill>
                <a:latin typeface="Calibri"/>
                <a:ea typeface="Times New Roman" charset="0"/>
                <a:cs typeface="Calibri"/>
              </a:rPr>
              <a:t>Thadichi</a:t>
            </a:r>
            <a:endParaRPr lang="en-US" sz="1747" b="1" dirty="0" err="1">
              <a:solidFill>
                <a:srgbClr val="002060"/>
              </a:solidFill>
              <a:latin typeface="Calibri" panose="020F0502020204030204" pitchFamily="34" charset="0"/>
              <a:ea typeface="Times New Roman" charset="0"/>
              <a:cs typeface="Calibri" panose="020F0502020204030204" pitchFamily="34" charset="0"/>
            </a:endParaRPr>
          </a:p>
          <a:p>
            <a:r>
              <a:rPr lang="en-US" sz="1747" b="1" dirty="0">
                <a:solidFill>
                  <a:srgbClr val="002060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Department of Computer Science </a:t>
            </a:r>
          </a:p>
          <a:p>
            <a:r>
              <a:rPr lang="en-US" sz="1747" b="1" dirty="0">
                <a:solidFill>
                  <a:srgbClr val="002060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University of Colorado Boulder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783" y="358174"/>
            <a:ext cx="1567905" cy="114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46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68CA8-6C21-0E4F-B908-48D16FB9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8" name="Picture 4" descr="Image result for debugging meme">
            <a:extLst>
              <a:ext uri="{FF2B5EF4-FFF2-40B4-BE49-F238E27FC236}">
                <a16:creationId xmlns:a16="http://schemas.microsoft.com/office/drawing/2014/main" id="{F5BBE6B3-1FD7-834E-8A6B-173DEAC70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933" y="1066802"/>
            <a:ext cx="4138610" cy="413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31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F5E6-823A-7346-AB4E-D3D6577F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888" y="1709740"/>
            <a:ext cx="7886700" cy="2852737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Week 1</a:t>
            </a:r>
            <a:br>
              <a:rPr lang="en-US" dirty="0"/>
            </a:br>
            <a:r>
              <a:rPr lang="en-US" dirty="0"/>
              <a:t>&gt; </a:t>
            </a:r>
            <a:r>
              <a:rPr lang="en-US" b="1" dirty="0"/>
              <a:t>Bash Basics</a:t>
            </a:r>
            <a:br>
              <a:rPr lang="en-US" b="1" dirty="0"/>
            </a:br>
            <a:r>
              <a:rPr lang="en-US" dirty="0"/>
              <a:t>&gt; Pointers in C</a:t>
            </a:r>
            <a:br>
              <a:rPr lang="en-US" dirty="0"/>
            </a:br>
            <a:r>
              <a:rPr lang="en-US" b="1" dirty="0"/>
              <a:t>&gt; </a:t>
            </a:r>
            <a:r>
              <a:rPr lang="en-US" dirty="0"/>
              <a:t>PA1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EEBF8-D1A2-1949-8CB1-38C6F036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6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A608-623E-4781-95FE-27E97808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Bash basics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58C01-9255-4D06-A3DD-25DFA4729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2804"/>
            <a:ext cx="10515600" cy="4351338"/>
          </a:xfrm>
        </p:spPr>
        <p:txBody>
          <a:bodyPr/>
          <a:lstStyle/>
          <a:p>
            <a:r>
              <a:rPr lang="en-US" dirty="0"/>
              <a:t>Demo!</a:t>
            </a:r>
          </a:p>
          <a:p>
            <a:pPr lvl="1"/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BE4F9-6CF2-4EAC-88E4-EA68F7C1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Vertical Matrix">
            <a:extLst>
              <a:ext uri="{FF2B5EF4-FFF2-40B4-BE49-F238E27FC236}">
                <a16:creationId xmlns:a16="http://schemas.microsoft.com/office/drawing/2014/main" id="{697524FA-DA97-4AEB-9CF6-86E0F79D9EA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784" y="1602804"/>
            <a:ext cx="45720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82AE64-4547-4A65-9BBF-C854AF0EB594}"/>
              </a:ext>
            </a:extLst>
          </p:cNvPr>
          <p:cNvSpPr txBox="1"/>
          <p:nvPr/>
        </p:nvSpPr>
        <p:spPr>
          <a:xfrm>
            <a:off x="6538783" y="5354317"/>
            <a:ext cx="5141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 source: </a:t>
            </a:r>
            <a:r>
              <a:rPr lang="en-IN" dirty="0">
                <a:hlinkClick r:id="rId3"/>
              </a:rPr>
              <a:t>https://github.com/nojvek/matrix-rain</a:t>
            </a:r>
            <a:endParaRPr lang="en-IN" dirty="0"/>
          </a:p>
          <a:p>
            <a:r>
              <a:rPr lang="en-IN" dirty="0"/>
              <a:t>The cool matrix rain effect on your terminal!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204682-F53D-4617-845E-1A972A930AE0}"/>
              </a:ext>
            </a:extLst>
          </p:cNvPr>
          <p:cNvSpPr txBox="1"/>
          <p:nvPr/>
        </p:nvSpPr>
        <p:spPr>
          <a:xfrm>
            <a:off x="526192" y="271349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See </a:t>
            </a:r>
            <a:r>
              <a:rPr lang="en-IN" dirty="0">
                <a:hlinkClick r:id="rId4"/>
              </a:rPr>
              <a:t>http://swcarpentry.github.io/shell-novice/</a:t>
            </a:r>
            <a:r>
              <a:rPr lang="en-IN" dirty="0"/>
              <a:t> for an in depth</a:t>
            </a:r>
          </a:p>
          <a:p>
            <a:r>
              <a:rPr lang="en-IN" dirty="0"/>
              <a:t>tutorial</a:t>
            </a:r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90385B-F215-4E9C-BBE9-2192A901BBBA}"/>
              </a:ext>
            </a:extLst>
          </p:cNvPr>
          <p:cNvSpPr/>
          <p:nvPr/>
        </p:nvSpPr>
        <p:spPr>
          <a:xfrm>
            <a:off x="526192" y="2625607"/>
            <a:ext cx="5867400" cy="691201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813A78-8961-435A-9B82-CFD51EBF9C0A}"/>
              </a:ext>
            </a:extLst>
          </p:cNvPr>
          <p:cNvSpPr/>
          <p:nvPr/>
        </p:nvSpPr>
        <p:spPr>
          <a:xfrm>
            <a:off x="6538783" y="5288545"/>
            <a:ext cx="5141938" cy="691201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0733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F5E6-823A-7346-AB4E-D3D6577F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888" y="1709740"/>
            <a:ext cx="7886700" cy="2852737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Week 1</a:t>
            </a:r>
            <a:br>
              <a:rPr lang="en-US" dirty="0"/>
            </a:br>
            <a:r>
              <a:rPr lang="en-US" dirty="0"/>
              <a:t>&gt; Bash Basics</a:t>
            </a:r>
            <a:br>
              <a:rPr lang="en-US" b="1" dirty="0"/>
            </a:br>
            <a:r>
              <a:rPr lang="en-US" dirty="0"/>
              <a:t>&gt; </a:t>
            </a:r>
            <a:r>
              <a:rPr lang="en-US" b="1" dirty="0"/>
              <a:t>Pointers in C</a:t>
            </a:r>
            <a:br>
              <a:rPr lang="en-US" dirty="0"/>
            </a:br>
            <a:r>
              <a:rPr lang="en-US" b="1" dirty="0"/>
              <a:t>&gt; </a:t>
            </a:r>
            <a:r>
              <a:rPr lang="en-US" dirty="0"/>
              <a:t>PA1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EEBF8-D1A2-1949-8CB1-38C6F036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5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11BB8-8407-9544-ADD9-96322B7A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3941F-3C9E-4116-9C98-360DD1170620}"/>
              </a:ext>
            </a:extLst>
          </p:cNvPr>
          <p:cNvSpPr txBox="1"/>
          <p:nvPr/>
        </p:nvSpPr>
        <p:spPr>
          <a:xfrm>
            <a:off x="6120658" y="2778910"/>
            <a:ext cx="2821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  <a:cs typeface="Courier New" panose="02070309020205020404" pitchFamily="49" charset="0"/>
              </a:rPr>
              <a:t>Declaring a pointer in C. Just boring C syntax. A pointer stores addresses.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A70B5-7C9B-414B-84A8-4E7C71767E6C}"/>
              </a:ext>
            </a:extLst>
          </p:cNvPr>
          <p:cNvSpPr/>
          <p:nvPr/>
        </p:nvSpPr>
        <p:spPr>
          <a:xfrm>
            <a:off x="6213527" y="1283109"/>
            <a:ext cx="2603090" cy="115037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A62982-4587-4CF8-B9A0-92889EBC9DF1}"/>
              </a:ext>
            </a:extLst>
          </p:cNvPr>
          <p:cNvSpPr txBox="1"/>
          <p:nvPr/>
        </p:nvSpPr>
        <p:spPr>
          <a:xfrm>
            <a:off x="6387624" y="839672"/>
            <a:ext cx="201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E4843-ECF4-4E90-9F8A-58FD0D1DFE25}"/>
              </a:ext>
            </a:extLst>
          </p:cNvPr>
          <p:cNvSpPr/>
          <p:nvPr/>
        </p:nvSpPr>
        <p:spPr>
          <a:xfrm>
            <a:off x="7872720" y="1427824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344E2-D024-43C0-B63E-86DEA259D1F3}"/>
              </a:ext>
            </a:extLst>
          </p:cNvPr>
          <p:cNvSpPr txBox="1"/>
          <p:nvPr/>
        </p:nvSpPr>
        <p:spPr>
          <a:xfrm>
            <a:off x="8057228" y="1405390"/>
            <a:ext cx="28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0FFB4-CCAA-41D4-8AB2-CEBD1EA5A715}"/>
              </a:ext>
            </a:extLst>
          </p:cNvPr>
          <p:cNvSpPr txBox="1"/>
          <p:nvPr/>
        </p:nvSpPr>
        <p:spPr>
          <a:xfrm flipH="1">
            <a:off x="7817260" y="1815887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0x7ffe80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C88B15-4FFC-4DCD-9C20-1D09B5DB55C5}"/>
              </a:ext>
            </a:extLst>
          </p:cNvPr>
          <p:cNvSpPr txBox="1"/>
          <p:nvPr/>
        </p:nvSpPr>
        <p:spPr>
          <a:xfrm>
            <a:off x="1100752" y="2939845"/>
            <a:ext cx="285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aPointer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DBC9B4-308E-450C-BE29-BD82B250928C}"/>
              </a:ext>
            </a:extLst>
          </p:cNvPr>
          <p:cNvSpPr/>
          <p:nvPr/>
        </p:nvSpPr>
        <p:spPr>
          <a:xfrm>
            <a:off x="975393" y="1624296"/>
            <a:ext cx="2976716" cy="691201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362B917-4A16-45CD-8F44-CED9965B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14" y="7584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Pointers in C</a:t>
            </a:r>
            <a:endParaRPr lang="en-IN" sz="36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EE7414-024E-42F4-B136-174757D3E364}"/>
              </a:ext>
            </a:extLst>
          </p:cNvPr>
          <p:cNvSpPr/>
          <p:nvPr/>
        </p:nvSpPr>
        <p:spPr>
          <a:xfrm>
            <a:off x="975392" y="2778910"/>
            <a:ext cx="2976716" cy="691201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DB457-1C3E-4920-ACD7-B8E25B5BE665}"/>
              </a:ext>
            </a:extLst>
          </p:cNvPr>
          <p:cNvCxnSpPr>
            <a:cxnSpLocks/>
          </p:cNvCxnSpPr>
          <p:nvPr/>
        </p:nvCxnSpPr>
        <p:spPr>
          <a:xfrm flipH="1">
            <a:off x="3952109" y="3124510"/>
            <a:ext cx="212376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5E7A432-421D-420D-A990-B152CD983A96}"/>
              </a:ext>
            </a:extLst>
          </p:cNvPr>
          <p:cNvSpPr txBox="1"/>
          <p:nvPr/>
        </p:nvSpPr>
        <p:spPr>
          <a:xfrm>
            <a:off x="1253152" y="1927122"/>
            <a:ext cx="201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int x = 5;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07F8C2-C83A-490B-B7EC-E81835C21E32}"/>
              </a:ext>
            </a:extLst>
          </p:cNvPr>
          <p:cNvSpPr/>
          <p:nvPr/>
        </p:nvSpPr>
        <p:spPr>
          <a:xfrm>
            <a:off x="6164365" y="2665387"/>
            <a:ext cx="2743199" cy="103685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104C5A-102B-4419-AF6F-7691C733F9DD}"/>
              </a:ext>
            </a:extLst>
          </p:cNvPr>
          <p:cNvSpPr txBox="1"/>
          <p:nvPr/>
        </p:nvSpPr>
        <p:spPr>
          <a:xfrm>
            <a:off x="1100752" y="3980987"/>
            <a:ext cx="285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aPointer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655D8D-F295-430B-B051-760FBD183375}"/>
              </a:ext>
            </a:extLst>
          </p:cNvPr>
          <p:cNvSpPr/>
          <p:nvPr/>
        </p:nvSpPr>
        <p:spPr>
          <a:xfrm>
            <a:off x="975392" y="3820052"/>
            <a:ext cx="2976716" cy="691201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6A7A816-C3B9-404D-8758-BFCFCA4A413A}"/>
              </a:ext>
            </a:extLst>
          </p:cNvPr>
          <p:cNvCxnSpPr>
            <a:cxnSpLocks/>
          </p:cNvCxnSpPr>
          <p:nvPr/>
        </p:nvCxnSpPr>
        <p:spPr>
          <a:xfrm>
            <a:off x="2751494" y="4265814"/>
            <a:ext cx="3377918" cy="373405"/>
          </a:xfrm>
          <a:prstGeom prst="bentConnector3">
            <a:avLst>
              <a:gd name="adj1" fmla="val 51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FD0B624-62F0-4644-A9EE-F5629A3C828A}"/>
              </a:ext>
            </a:extLst>
          </p:cNvPr>
          <p:cNvSpPr txBox="1"/>
          <p:nvPr/>
        </p:nvSpPr>
        <p:spPr>
          <a:xfrm>
            <a:off x="6120658" y="4004953"/>
            <a:ext cx="2821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  <a:cs typeface="Courier New" panose="02070309020205020404" pitchFamily="49" charset="0"/>
              </a:rPr>
              <a:t>The </a:t>
            </a:r>
            <a:r>
              <a:rPr lang="en-IN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&amp; </a:t>
            </a:r>
            <a:r>
              <a:rPr lang="en-IN" dirty="0">
                <a:latin typeface="+mj-lt"/>
                <a:cs typeface="Courier New" panose="02070309020205020404" pitchFamily="49" charset="0"/>
              </a:rPr>
              <a:t>is the address of operator. Here it gives us the address of x.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0C7412-D489-4816-9DEF-80E4B1F8B70C}"/>
              </a:ext>
            </a:extLst>
          </p:cNvPr>
          <p:cNvSpPr/>
          <p:nvPr/>
        </p:nvSpPr>
        <p:spPr>
          <a:xfrm>
            <a:off x="6164365" y="3891430"/>
            <a:ext cx="2743199" cy="103685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B508E8-0C3D-4885-8D24-CCCA4BCE14C6}"/>
              </a:ext>
            </a:extLst>
          </p:cNvPr>
          <p:cNvSpPr txBox="1"/>
          <p:nvPr/>
        </p:nvSpPr>
        <p:spPr>
          <a:xfrm>
            <a:off x="1098489" y="4971053"/>
            <a:ext cx="285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x == *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aPointer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FC38FA-A287-4D03-9517-D4F365D45F86}"/>
              </a:ext>
            </a:extLst>
          </p:cNvPr>
          <p:cNvSpPr/>
          <p:nvPr/>
        </p:nvSpPr>
        <p:spPr>
          <a:xfrm>
            <a:off x="973129" y="4780465"/>
            <a:ext cx="2976716" cy="691201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F05B6FF-2B68-4456-9484-BEBDBEBA5A64}"/>
              </a:ext>
            </a:extLst>
          </p:cNvPr>
          <p:cNvCxnSpPr>
            <a:cxnSpLocks/>
          </p:cNvCxnSpPr>
          <p:nvPr/>
        </p:nvCxnSpPr>
        <p:spPr>
          <a:xfrm>
            <a:off x="1946765" y="5203776"/>
            <a:ext cx="4173893" cy="136609"/>
          </a:xfrm>
          <a:prstGeom prst="bentConnector3">
            <a:avLst>
              <a:gd name="adj1" fmla="val -1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10FB1B3-A681-416E-9ACE-6985CBF33774}"/>
              </a:ext>
            </a:extLst>
          </p:cNvPr>
          <p:cNvSpPr txBox="1"/>
          <p:nvPr/>
        </p:nvSpPr>
        <p:spPr>
          <a:xfrm>
            <a:off x="6129412" y="4988648"/>
            <a:ext cx="2976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  <a:cs typeface="Courier New" panose="02070309020205020404" pitchFamily="49" charset="0"/>
              </a:rPr>
              <a:t>The </a:t>
            </a:r>
            <a:r>
              <a:rPr lang="en-IN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* </a:t>
            </a:r>
            <a:r>
              <a:rPr lang="en-IN" dirty="0">
                <a:latin typeface="+mj-lt"/>
                <a:cs typeface="Courier New" panose="02070309020205020404" pitchFamily="49" charset="0"/>
              </a:rPr>
              <a:t>is the dereference operator. Here it gives us the value at the address in </a:t>
            </a:r>
            <a:r>
              <a:rPr lang="en-IN" dirty="0" err="1">
                <a:latin typeface="+mj-lt"/>
                <a:cs typeface="Courier New" panose="02070309020205020404" pitchFamily="49" charset="0"/>
              </a:rPr>
              <a:t>aPointer</a:t>
            </a:r>
            <a:r>
              <a:rPr lang="en-IN" dirty="0">
                <a:latin typeface="+mj-lt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C90FE7-10FE-4CFB-907D-414F925E9272}"/>
              </a:ext>
            </a:extLst>
          </p:cNvPr>
          <p:cNvSpPr/>
          <p:nvPr/>
        </p:nvSpPr>
        <p:spPr>
          <a:xfrm>
            <a:off x="6167727" y="5052336"/>
            <a:ext cx="2743199" cy="103685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46BC84-021F-4AF8-B886-0142304B3CF3}"/>
              </a:ext>
            </a:extLst>
          </p:cNvPr>
          <p:cNvSpPr/>
          <p:nvPr/>
        </p:nvSpPr>
        <p:spPr>
          <a:xfrm>
            <a:off x="6487909" y="1450257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666763-0503-4267-BA31-E1C7443815FA}"/>
              </a:ext>
            </a:extLst>
          </p:cNvPr>
          <p:cNvSpPr txBox="1"/>
          <p:nvPr/>
        </p:nvSpPr>
        <p:spPr>
          <a:xfrm>
            <a:off x="6672417" y="1427823"/>
            <a:ext cx="281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>
                <a:solidFill>
                  <a:schemeClr val="accent5">
                    <a:lumMod val="75000"/>
                  </a:schemeClr>
                </a:solidFill>
              </a:rPr>
              <a:t>0x7ffe80</a:t>
            </a:r>
            <a:endParaRPr lang="en-IN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89D427-1974-43FC-BA7C-0B710ADFDDCB}"/>
              </a:ext>
            </a:extLst>
          </p:cNvPr>
          <p:cNvSpPr txBox="1"/>
          <p:nvPr/>
        </p:nvSpPr>
        <p:spPr>
          <a:xfrm flipH="1">
            <a:off x="6432449" y="1838320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0x7ffabc</a:t>
            </a:r>
          </a:p>
        </p:txBody>
      </p:sp>
    </p:spTree>
    <p:extLst>
      <p:ext uri="{BB962C8B-B14F-4D97-AF65-F5344CB8AC3E}">
        <p14:creationId xmlns:p14="http://schemas.microsoft.com/office/powerpoint/2010/main" val="155459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11BB8-8407-9544-ADD9-96322B7A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A70B5-7C9B-414B-84A8-4E7C71767E6C}"/>
              </a:ext>
            </a:extLst>
          </p:cNvPr>
          <p:cNvSpPr/>
          <p:nvPr/>
        </p:nvSpPr>
        <p:spPr>
          <a:xfrm>
            <a:off x="6145160" y="1844734"/>
            <a:ext cx="2737748" cy="103926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A62982-4587-4CF8-B9A0-92889EBC9DF1}"/>
              </a:ext>
            </a:extLst>
          </p:cNvPr>
          <p:cNvSpPr txBox="1"/>
          <p:nvPr/>
        </p:nvSpPr>
        <p:spPr>
          <a:xfrm>
            <a:off x="6438899" y="1283109"/>
            <a:ext cx="201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E4843-ECF4-4E90-9F8A-58FD0D1DFE25}"/>
              </a:ext>
            </a:extLst>
          </p:cNvPr>
          <p:cNvSpPr/>
          <p:nvPr/>
        </p:nvSpPr>
        <p:spPr>
          <a:xfrm>
            <a:off x="6291749" y="1930794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344E2-D024-43C0-B63E-86DEA259D1F3}"/>
              </a:ext>
            </a:extLst>
          </p:cNvPr>
          <p:cNvSpPr txBox="1"/>
          <p:nvPr/>
        </p:nvSpPr>
        <p:spPr>
          <a:xfrm>
            <a:off x="6476257" y="1908360"/>
            <a:ext cx="28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0FFB4-CCAA-41D4-8AB2-CEBD1EA5A715}"/>
              </a:ext>
            </a:extLst>
          </p:cNvPr>
          <p:cNvSpPr txBox="1"/>
          <p:nvPr/>
        </p:nvSpPr>
        <p:spPr>
          <a:xfrm flipH="1">
            <a:off x="6236289" y="2318857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0x7ffe80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C88B15-4FFC-4DCD-9C20-1D09B5DB55C5}"/>
              </a:ext>
            </a:extLst>
          </p:cNvPr>
          <p:cNvSpPr txBox="1"/>
          <p:nvPr/>
        </p:nvSpPr>
        <p:spPr>
          <a:xfrm>
            <a:off x="1009996" y="3296318"/>
            <a:ext cx="285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int add(int a, int b, int sum) {…}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DBC9B4-308E-450C-BE29-BD82B250928C}"/>
              </a:ext>
            </a:extLst>
          </p:cNvPr>
          <p:cNvSpPr/>
          <p:nvPr/>
        </p:nvSpPr>
        <p:spPr>
          <a:xfrm>
            <a:off x="907027" y="2101160"/>
            <a:ext cx="2976716" cy="691201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362B917-4A16-45CD-8F44-CED9965B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43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Why pointers?</a:t>
            </a:r>
            <a:endParaRPr lang="en-IN" sz="36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EE7414-024E-42F4-B136-174757D3E364}"/>
              </a:ext>
            </a:extLst>
          </p:cNvPr>
          <p:cNvSpPr/>
          <p:nvPr/>
        </p:nvSpPr>
        <p:spPr>
          <a:xfrm>
            <a:off x="907026" y="3255774"/>
            <a:ext cx="2976716" cy="691201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DB457-1C3E-4920-ACD7-B8E25B5BE665}"/>
              </a:ext>
            </a:extLst>
          </p:cNvPr>
          <p:cNvCxnSpPr>
            <a:cxnSpLocks/>
          </p:cNvCxnSpPr>
          <p:nvPr/>
        </p:nvCxnSpPr>
        <p:spPr>
          <a:xfrm flipH="1">
            <a:off x="3883743" y="3601374"/>
            <a:ext cx="212376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5E7A432-421D-420D-A990-B152CD983A96}"/>
              </a:ext>
            </a:extLst>
          </p:cNvPr>
          <p:cNvSpPr txBox="1"/>
          <p:nvPr/>
        </p:nvSpPr>
        <p:spPr>
          <a:xfrm>
            <a:off x="1236061" y="2127380"/>
            <a:ext cx="2344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errorCode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= add(a, b, sum);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104C5A-102B-4419-AF6F-7691C733F9DD}"/>
              </a:ext>
            </a:extLst>
          </p:cNvPr>
          <p:cNvSpPr txBox="1"/>
          <p:nvPr/>
        </p:nvSpPr>
        <p:spPr>
          <a:xfrm>
            <a:off x="1009996" y="4592512"/>
            <a:ext cx="2851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int add(…){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a + b;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655D8D-F295-430B-B051-760FBD183375}"/>
              </a:ext>
            </a:extLst>
          </p:cNvPr>
          <p:cNvSpPr/>
          <p:nvPr/>
        </p:nvSpPr>
        <p:spPr>
          <a:xfrm>
            <a:off x="907027" y="4509387"/>
            <a:ext cx="2954326" cy="1343945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0B2D57-2712-405D-A9C1-4040183A16CB}"/>
              </a:ext>
            </a:extLst>
          </p:cNvPr>
          <p:cNvSpPr txBox="1"/>
          <p:nvPr/>
        </p:nvSpPr>
        <p:spPr>
          <a:xfrm flipH="1">
            <a:off x="6236289" y="2195096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3BA24B-0268-49DE-B10A-F1B57DB3A80C}"/>
              </a:ext>
            </a:extLst>
          </p:cNvPr>
          <p:cNvSpPr/>
          <p:nvPr/>
        </p:nvSpPr>
        <p:spPr>
          <a:xfrm>
            <a:off x="7105112" y="1930794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C81BD7-5C84-4849-BBBE-7AF3A314C98E}"/>
              </a:ext>
            </a:extLst>
          </p:cNvPr>
          <p:cNvSpPr txBox="1"/>
          <p:nvPr/>
        </p:nvSpPr>
        <p:spPr>
          <a:xfrm>
            <a:off x="7289620" y="1908360"/>
            <a:ext cx="28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204883-7E7A-44C1-981C-A0EF346641D3}"/>
              </a:ext>
            </a:extLst>
          </p:cNvPr>
          <p:cNvSpPr txBox="1"/>
          <p:nvPr/>
        </p:nvSpPr>
        <p:spPr>
          <a:xfrm flipH="1">
            <a:off x="7049652" y="2318857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0x7ffe84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5CF8C2-732A-4282-8645-4DB1B57248FA}"/>
              </a:ext>
            </a:extLst>
          </p:cNvPr>
          <p:cNvSpPr txBox="1"/>
          <p:nvPr/>
        </p:nvSpPr>
        <p:spPr>
          <a:xfrm flipH="1">
            <a:off x="7049652" y="2195096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E00213-7B1F-4163-B3FF-8720FE2FE23E}"/>
              </a:ext>
            </a:extLst>
          </p:cNvPr>
          <p:cNvSpPr/>
          <p:nvPr/>
        </p:nvSpPr>
        <p:spPr>
          <a:xfrm>
            <a:off x="7936513" y="1930799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D6B215-50D3-43BC-AAA0-E458FB2F8AD4}"/>
              </a:ext>
            </a:extLst>
          </p:cNvPr>
          <p:cNvSpPr txBox="1"/>
          <p:nvPr/>
        </p:nvSpPr>
        <p:spPr>
          <a:xfrm>
            <a:off x="8121020" y="1908365"/>
            <a:ext cx="46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3A9DB0-9E3E-4912-8037-D16DE0B2857B}"/>
              </a:ext>
            </a:extLst>
          </p:cNvPr>
          <p:cNvSpPr txBox="1"/>
          <p:nvPr/>
        </p:nvSpPr>
        <p:spPr>
          <a:xfrm flipH="1">
            <a:off x="7881053" y="2318862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0x7ffe88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71FD66-2F48-47D5-B159-D0B5E4415C8E}"/>
              </a:ext>
            </a:extLst>
          </p:cNvPr>
          <p:cNvSpPr txBox="1"/>
          <p:nvPr/>
        </p:nvSpPr>
        <p:spPr>
          <a:xfrm flipH="1">
            <a:off x="7881053" y="2195101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rgbClr val="00B050"/>
                </a:solidFill>
              </a:rPr>
              <a:t>sum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C061A1A-91BE-4CCE-B1AB-3A487FE0CF79}"/>
              </a:ext>
            </a:extLst>
          </p:cNvPr>
          <p:cNvSpPr/>
          <p:nvPr/>
        </p:nvSpPr>
        <p:spPr>
          <a:xfrm>
            <a:off x="6139710" y="3030599"/>
            <a:ext cx="2743198" cy="147463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7F833A-FFE5-4660-86D6-DC92C584667B}"/>
              </a:ext>
            </a:extLst>
          </p:cNvPr>
          <p:cNvSpPr/>
          <p:nvPr/>
        </p:nvSpPr>
        <p:spPr>
          <a:xfrm>
            <a:off x="6286298" y="3245073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36F358-DF65-4F1C-92A0-1EE457209E0D}"/>
              </a:ext>
            </a:extLst>
          </p:cNvPr>
          <p:cNvSpPr txBox="1"/>
          <p:nvPr/>
        </p:nvSpPr>
        <p:spPr>
          <a:xfrm>
            <a:off x="6470806" y="3222639"/>
            <a:ext cx="28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57E06B-237A-41B6-854F-7D348FF59351}"/>
              </a:ext>
            </a:extLst>
          </p:cNvPr>
          <p:cNvSpPr txBox="1"/>
          <p:nvPr/>
        </p:nvSpPr>
        <p:spPr>
          <a:xfrm flipH="1">
            <a:off x="6230838" y="3633136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0x7ffe80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1435C2-A7D2-4488-8F6C-E30B1883BA8A}"/>
              </a:ext>
            </a:extLst>
          </p:cNvPr>
          <p:cNvSpPr txBox="1"/>
          <p:nvPr/>
        </p:nvSpPr>
        <p:spPr>
          <a:xfrm flipH="1">
            <a:off x="6230838" y="3509375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AF3DA7-FA54-486A-A2DC-0361D7A18F60}"/>
              </a:ext>
            </a:extLst>
          </p:cNvPr>
          <p:cNvSpPr/>
          <p:nvPr/>
        </p:nvSpPr>
        <p:spPr>
          <a:xfrm>
            <a:off x="7099661" y="3245073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73F5C3-90F0-4CBA-B277-754B88F4D99E}"/>
              </a:ext>
            </a:extLst>
          </p:cNvPr>
          <p:cNvSpPr txBox="1"/>
          <p:nvPr/>
        </p:nvSpPr>
        <p:spPr>
          <a:xfrm>
            <a:off x="7284169" y="3222639"/>
            <a:ext cx="28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5D2880-CEDA-4471-B534-C141E90E7EB6}"/>
              </a:ext>
            </a:extLst>
          </p:cNvPr>
          <p:cNvSpPr txBox="1"/>
          <p:nvPr/>
        </p:nvSpPr>
        <p:spPr>
          <a:xfrm flipH="1">
            <a:off x="7044201" y="3633136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0x7ffe84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481F6B-17F8-41C5-BA01-C9B4E1A6905E}"/>
              </a:ext>
            </a:extLst>
          </p:cNvPr>
          <p:cNvSpPr txBox="1"/>
          <p:nvPr/>
        </p:nvSpPr>
        <p:spPr>
          <a:xfrm flipH="1">
            <a:off x="7044201" y="3509375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87DB949-DBCE-478D-A13D-787A6BD760AF}"/>
              </a:ext>
            </a:extLst>
          </p:cNvPr>
          <p:cNvSpPr/>
          <p:nvPr/>
        </p:nvSpPr>
        <p:spPr>
          <a:xfrm>
            <a:off x="7931062" y="3245078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87F5E7-FF6A-42DB-BFA2-9A964A6F1EB0}"/>
              </a:ext>
            </a:extLst>
          </p:cNvPr>
          <p:cNvSpPr txBox="1"/>
          <p:nvPr/>
        </p:nvSpPr>
        <p:spPr>
          <a:xfrm>
            <a:off x="8022408" y="3222644"/>
            <a:ext cx="55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D2A6AD-9C2C-4688-839C-BD7E1FB80B33}"/>
              </a:ext>
            </a:extLst>
          </p:cNvPr>
          <p:cNvSpPr txBox="1"/>
          <p:nvPr/>
        </p:nvSpPr>
        <p:spPr>
          <a:xfrm flipH="1">
            <a:off x="7875602" y="3633141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0x7ffe8c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32B455-E67A-4128-ADD3-841EA32FD699}"/>
              </a:ext>
            </a:extLst>
          </p:cNvPr>
          <p:cNvSpPr txBox="1"/>
          <p:nvPr/>
        </p:nvSpPr>
        <p:spPr>
          <a:xfrm flipH="1">
            <a:off x="7875602" y="3509380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rgbClr val="00B050"/>
                </a:solidFill>
              </a:rPr>
              <a:t>sum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74C31EB-1DB4-475D-9DA3-83364A8A8950}"/>
              </a:ext>
            </a:extLst>
          </p:cNvPr>
          <p:cNvSpPr/>
          <p:nvPr/>
        </p:nvSpPr>
        <p:spPr>
          <a:xfrm>
            <a:off x="6289267" y="3912033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B96E00-4709-4E2D-800C-19F2A63FD3F5}"/>
              </a:ext>
            </a:extLst>
          </p:cNvPr>
          <p:cNvSpPr txBox="1"/>
          <p:nvPr/>
        </p:nvSpPr>
        <p:spPr>
          <a:xfrm>
            <a:off x="6473775" y="3889599"/>
            <a:ext cx="28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982217-7427-4BFC-B4CD-0581B68A3E78}"/>
              </a:ext>
            </a:extLst>
          </p:cNvPr>
          <p:cNvSpPr txBox="1"/>
          <p:nvPr/>
        </p:nvSpPr>
        <p:spPr>
          <a:xfrm flipH="1">
            <a:off x="6233807" y="4300096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0x7ffe94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5A943E-A0A0-4A69-B7E3-6A89253EC74A}"/>
              </a:ext>
            </a:extLst>
          </p:cNvPr>
          <p:cNvSpPr txBox="1"/>
          <p:nvPr/>
        </p:nvSpPr>
        <p:spPr>
          <a:xfrm flipH="1">
            <a:off x="6233807" y="4176335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33A53C-F5B3-4763-8A1C-71AE4E8F2D98}"/>
              </a:ext>
            </a:extLst>
          </p:cNvPr>
          <p:cNvSpPr/>
          <p:nvPr/>
        </p:nvSpPr>
        <p:spPr>
          <a:xfrm>
            <a:off x="7102630" y="3912033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3709FD-C32C-498D-B378-5A20184D6B90}"/>
              </a:ext>
            </a:extLst>
          </p:cNvPr>
          <p:cNvSpPr txBox="1"/>
          <p:nvPr/>
        </p:nvSpPr>
        <p:spPr>
          <a:xfrm>
            <a:off x="7287138" y="3889599"/>
            <a:ext cx="28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C3E849-3BF5-4A43-8069-E61B0ACEDA7D}"/>
              </a:ext>
            </a:extLst>
          </p:cNvPr>
          <p:cNvSpPr txBox="1"/>
          <p:nvPr/>
        </p:nvSpPr>
        <p:spPr>
          <a:xfrm flipH="1">
            <a:off x="7047170" y="4300096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0x7ffe98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0931DB-2939-447B-80B3-61B11A8C4998}"/>
              </a:ext>
            </a:extLst>
          </p:cNvPr>
          <p:cNvSpPr txBox="1"/>
          <p:nvPr/>
        </p:nvSpPr>
        <p:spPr>
          <a:xfrm flipH="1">
            <a:off x="7047170" y="4176335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5C539B0-DDB6-42CB-9408-42C6526FE50B}"/>
              </a:ext>
            </a:extLst>
          </p:cNvPr>
          <p:cNvSpPr/>
          <p:nvPr/>
        </p:nvSpPr>
        <p:spPr>
          <a:xfrm>
            <a:off x="7934031" y="3912038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A2AF47-2EF9-4A9A-90B9-1F13977CC58F}"/>
              </a:ext>
            </a:extLst>
          </p:cNvPr>
          <p:cNvSpPr txBox="1"/>
          <p:nvPr/>
        </p:nvSpPr>
        <p:spPr>
          <a:xfrm>
            <a:off x="8045111" y="3889599"/>
            <a:ext cx="44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ADA6ED-281D-4979-B520-D48F63A82454}"/>
              </a:ext>
            </a:extLst>
          </p:cNvPr>
          <p:cNvSpPr txBox="1"/>
          <p:nvPr/>
        </p:nvSpPr>
        <p:spPr>
          <a:xfrm flipH="1">
            <a:off x="7878571" y="4300101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0x7ffe9c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EBE1122-E256-4692-97AE-E0ED9EA1D550}"/>
              </a:ext>
            </a:extLst>
          </p:cNvPr>
          <p:cNvSpPr txBox="1"/>
          <p:nvPr/>
        </p:nvSpPr>
        <p:spPr>
          <a:xfrm flipH="1">
            <a:off x="7878571" y="4176340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rgbClr val="00B050"/>
                </a:solidFill>
              </a:rPr>
              <a:t>sum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204C93B-257D-4A7B-8B8E-E2ACFB6E8430}"/>
              </a:ext>
            </a:extLst>
          </p:cNvPr>
          <p:cNvCxnSpPr>
            <a:cxnSpLocks/>
          </p:cNvCxnSpPr>
          <p:nvPr/>
        </p:nvCxnSpPr>
        <p:spPr>
          <a:xfrm flipH="1">
            <a:off x="8566778" y="4094971"/>
            <a:ext cx="11458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C3981ED-DC7B-4A3A-A940-B5B1A2C29C7A}"/>
              </a:ext>
            </a:extLst>
          </p:cNvPr>
          <p:cNvSpPr txBox="1"/>
          <p:nvPr/>
        </p:nvSpPr>
        <p:spPr>
          <a:xfrm>
            <a:off x="9712670" y="3705530"/>
            <a:ext cx="2294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  <a:cs typeface="Courier New" panose="02070309020205020404" pitchFamily="49" charset="0"/>
              </a:rPr>
              <a:t>Pass by value. All the values are copied for the new function call.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C2DDA1-1BBE-4C77-868F-5D4DD1C96584}"/>
              </a:ext>
            </a:extLst>
          </p:cNvPr>
          <p:cNvSpPr/>
          <p:nvPr/>
        </p:nvSpPr>
        <p:spPr>
          <a:xfrm>
            <a:off x="9696272" y="3668358"/>
            <a:ext cx="2230498" cy="99767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50E4FF-38AD-4A59-9806-6B0CDC94959B}"/>
              </a:ext>
            </a:extLst>
          </p:cNvPr>
          <p:cNvSpPr/>
          <p:nvPr/>
        </p:nvSpPr>
        <p:spPr>
          <a:xfrm>
            <a:off x="6127544" y="4560368"/>
            <a:ext cx="2743198" cy="147463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729432-D920-4ED2-ACD4-F550E6ACD283}"/>
              </a:ext>
            </a:extLst>
          </p:cNvPr>
          <p:cNvSpPr/>
          <p:nvPr/>
        </p:nvSpPr>
        <p:spPr>
          <a:xfrm>
            <a:off x="6274132" y="4646429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3BCBAB-DFDA-495B-93F1-3FCDFA017DF7}"/>
              </a:ext>
            </a:extLst>
          </p:cNvPr>
          <p:cNvSpPr txBox="1"/>
          <p:nvPr/>
        </p:nvSpPr>
        <p:spPr>
          <a:xfrm>
            <a:off x="6458640" y="4623995"/>
            <a:ext cx="28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0184092-0008-4B87-9537-010BFB604CC1}"/>
              </a:ext>
            </a:extLst>
          </p:cNvPr>
          <p:cNvSpPr txBox="1"/>
          <p:nvPr/>
        </p:nvSpPr>
        <p:spPr>
          <a:xfrm flipH="1">
            <a:off x="6218672" y="5034492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0x7ffe80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09B953-C9DB-4024-A69E-877C3C55C8F9}"/>
              </a:ext>
            </a:extLst>
          </p:cNvPr>
          <p:cNvSpPr txBox="1"/>
          <p:nvPr/>
        </p:nvSpPr>
        <p:spPr>
          <a:xfrm flipH="1">
            <a:off x="6218672" y="4910731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B774368-E943-48AF-B060-B8875E3F02EB}"/>
              </a:ext>
            </a:extLst>
          </p:cNvPr>
          <p:cNvSpPr/>
          <p:nvPr/>
        </p:nvSpPr>
        <p:spPr>
          <a:xfrm>
            <a:off x="7087495" y="4646429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FC35AB-3D23-417C-84C4-0E407D579115}"/>
              </a:ext>
            </a:extLst>
          </p:cNvPr>
          <p:cNvSpPr txBox="1"/>
          <p:nvPr/>
        </p:nvSpPr>
        <p:spPr>
          <a:xfrm>
            <a:off x="7272003" y="4623995"/>
            <a:ext cx="28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DC2608-05AD-46B4-84CE-CD34E3846FB6}"/>
              </a:ext>
            </a:extLst>
          </p:cNvPr>
          <p:cNvSpPr txBox="1"/>
          <p:nvPr/>
        </p:nvSpPr>
        <p:spPr>
          <a:xfrm flipH="1">
            <a:off x="7032035" y="5034492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0x7ffe84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C880772-72A6-4C7A-8412-924E7BE6694C}"/>
              </a:ext>
            </a:extLst>
          </p:cNvPr>
          <p:cNvSpPr txBox="1"/>
          <p:nvPr/>
        </p:nvSpPr>
        <p:spPr>
          <a:xfrm flipH="1">
            <a:off x="7032035" y="4910731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01B8FF-F61D-4379-9878-0997B5FADC0A}"/>
              </a:ext>
            </a:extLst>
          </p:cNvPr>
          <p:cNvSpPr/>
          <p:nvPr/>
        </p:nvSpPr>
        <p:spPr>
          <a:xfrm>
            <a:off x="7918896" y="4646434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31AC898-9152-4065-A82E-25F6D98D8B26}"/>
              </a:ext>
            </a:extLst>
          </p:cNvPr>
          <p:cNvSpPr txBox="1"/>
          <p:nvPr/>
        </p:nvSpPr>
        <p:spPr>
          <a:xfrm>
            <a:off x="8010242" y="4624000"/>
            <a:ext cx="55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06CE8D-4D58-4546-BE2F-98ED52A8EF89}"/>
              </a:ext>
            </a:extLst>
          </p:cNvPr>
          <p:cNvSpPr txBox="1"/>
          <p:nvPr/>
        </p:nvSpPr>
        <p:spPr>
          <a:xfrm flipH="1">
            <a:off x="7863436" y="5034497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0x7ffe8c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FDB968-FD76-4A13-B1BC-B0AD7BF92FC3}"/>
              </a:ext>
            </a:extLst>
          </p:cNvPr>
          <p:cNvSpPr txBox="1"/>
          <p:nvPr/>
        </p:nvSpPr>
        <p:spPr>
          <a:xfrm flipH="1">
            <a:off x="7863436" y="4910736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rgbClr val="00B050"/>
                </a:solidFill>
              </a:rPr>
              <a:t>sum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57735CB-B810-4DCB-9DC1-70C09605BFCA}"/>
              </a:ext>
            </a:extLst>
          </p:cNvPr>
          <p:cNvSpPr/>
          <p:nvPr/>
        </p:nvSpPr>
        <p:spPr>
          <a:xfrm>
            <a:off x="6277101" y="5313389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00646B-0DED-4C0D-8D3E-831A3580AB11}"/>
              </a:ext>
            </a:extLst>
          </p:cNvPr>
          <p:cNvSpPr txBox="1"/>
          <p:nvPr/>
        </p:nvSpPr>
        <p:spPr>
          <a:xfrm>
            <a:off x="6461609" y="5290955"/>
            <a:ext cx="28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005B819-B0F1-476B-A647-1B7C8C783606}"/>
              </a:ext>
            </a:extLst>
          </p:cNvPr>
          <p:cNvSpPr txBox="1"/>
          <p:nvPr/>
        </p:nvSpPr>
        <p:spPr>
          <a:xfrm flipH="1">
            <a:off x="6221641" y="5701452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0x7ffe94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904C2E6-9CC1-4711-8A0A-321B3FAE9E4B}"/>
              </a:ext>
            </a:extLst>
          </p:cNvPr>
          <p:cNvSpPr txBox="1"/>
          <p:nvPr/>
        </p:nvSpPr>
        <p:spPr>
          <a:xfrm flipH="1">
            <a:off x="6221641" y="5577691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257A36-2965-4BF2-9C51-3E4D332A647B}"/>
              </a:ext>
            </a:extLst>
          </p:cNvPr>
          <p:cNvSpPr/>
          <p:nvPr/>
        </p:nvSpPr>
        <p:spPr>
          <a:xfrm>
            <a:off x="7090464" y="5313389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9810FFD-78DE-406E-BCBD-C8C5C95E7CE7}"/>
              </a:ext>
            </a:extLst>
          </p:cNvPr>
          <p:cNvSpPr txBox="1"/>
          <p:nvPr/>
        </p:nvSpPr>
        <p:spPr>
          <a:xfrm>
            <a:off x="7274972" y="5290955"/>
            <a:ext cx="28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772C41-B8D1-44EA-AA1E-D7DE536843CF}"/>
              </a:ext>
            </a:extLst>
          </p:cNvPr>
          <p:cNvSpPr txBox="1"/>
          <p:nvPr/>
        </p:nvSpPr>
        <p:spPr>
          <a:xfrm flipH="1">
            <a:off x="7035004" y="5701452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0x7ffe98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0FD3F47-490C-4CBC-B311-04C3B661B671}"/>
              </a:ext>
            </a:extLst>
          </p:cNvPr>
          <p:cNvSpPr txBox="1"/>
          <p:nvPr/>
        </p:nvSpPr>
        <p:spPr>
          <a:xfrm flipH="1">
            <a:off x="7035004" y="5577691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F008D45-FC34-404D-8B3C-AEC2936E41A9}"/>
              </a:ext>
            </a:extLst>
          </p:cNvPr>
          <p:cNvSpPr/>
          <p:nvPr/>
        </p:nvSpPr>
        <p:spPr>
          <a:xfrm>
            <a:off x="7921865" y="5313394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CAEE23-6663-40CE-A893-434CD6569350}"/>
              </a:ext>
            </a:extLst>
          </p:cNvPr>
          <p:cNvSpPr txBox="1"/>
          <p:nvPr/>
        </p:nvSpPr>
        <p:spPr>
          <a:xfrm>
            <a:off x="8032945" y="5290955"/>
            <a:ext cx="44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CE4EB25-DFC2-4FD5-A371-31EE1CFA9943}"/>
              </a:ext>
            </a:extLst>
          </p:cNvPr>
          <p:cNvSpPr txBox="1"/>
          <p:nvPr/>
        </p:nvSpPr>
        <p:spPr>
          <a:xfrm flipH="1">
            <a:off x="7866405" y="5701457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0x7ffe9c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57B357F-E7E7-42F5-970F-79203603D98B}"/>
              </a:ext>
            </a:extLst>
          </p:cNvPr>
          <p:cNvSpPr txBox="1"/>
          <p:nvPr/>
        </p:nvSpPr>
        <p:spPr>
          <a:xfrm flipH="1">
            <a:off x="7866405" y="5577696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rgbClr val="00B050"/>
                </a:solidFill>
              </a:rPr>
              <a:t>sum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B3C726-BA93-4737-B962-3C59A656B79B}"/>
              </a:ext>
            </a:extLst>
          </p:cNvPr>
          <p:cNvCxnSpPr>
            <a:cxnSpLocks/>
          </p:cNvCxnSpPr>
          <p:nvPr/>
        </p:nvCxnSpPr>
        <p:spPr>
          <a:xfrm>
            <a:off x="5541384" y="2960910"/>
            <a:ext cx="4154888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697EED2-2152-4DA4-BF73-656FF250F303}"/>
              </a:ext>
            </a:extLst>
          </p:cNvPr>
          <p:cNvCxnSpPr/>
          <p:nvPr/>
        </p:nvCxnSpPr>
        <p:spPr>
          <a:xfrm>
            <a:off x="5303734" y="4560368"/>
            <a:ext cx="4392538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03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11BB8-8407-9544-ADD9-96322B7A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A70B5-7C9B-414B-84A8-4E7C71767E6C}"/>
              </a:ext>
            </a:extLst>
          </p:cNvPr>
          <p:cNvSpPr/>
          <p:nvPr/>
        </p:nvSpPr>
        <p:spPr>
          <a:xfrm>
            <a:off x="6145159" y="1844734"/>
            <a:ext cx="3451767" cy="103926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A62982-4587-4CF8-B9A0-92889EBC9DF1}"/>
              </a:ext>
            </a:extLst>
          </p:cNvPr>
          <p:cNvSpPr txBox="1"/>
          <p:nvPr/>
        </p:nvSpPr>
        <p:spPr>
          <a:xfrm>
            <a:off x="6438899" y="1283109"/>
            <a:ext cx="201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E4843-ECF4-4E90-9F8A-58FD0D1DFE25}"/>
              </a:ext>
            </a:extLst>
          </p:cNvPr>
          <p:cNvSpPr/>
          <p:nvPr/>
        </p:nvSpPr>
        <p:spPr>
          <a:xfrm>
            <a:off x="6291749" y="1930794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344E2-D024-43C0-B63E-86DEA259D1F3}"/>
              </a:ext>
            </a:extLst>
          </p:cNvPr>
          <p:cNvSpPr txBox="1"/>
          <p:nvPr/>
        </p:nvSpPr>
        <p:spPr>
          <a:xfrm>
            <a:off x="6476257" y="1908360"/>
            <a:ext cx="28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0FFB4-CCAA-41D4-8AB2-CEBD1EA5A715}"/>
              </a:ext>
            </a:extLst>
          </p:cNvPr>
          <p:cNvSpPr txBox="1"/>
          <p:nvPr/>
        </p:nvSpPr>
        <p:spPr>
          <a:xfrm flipH="1">
            <a:off x="6236289" y="2318857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0x7ffe80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C88B15-4FFC-4DCD-9C20-1D09B5DB55C5}"/>
              </a:ext>
            </a:extLst>
          </p:cNvPr>
          <p:cNvSpPr txBox="1"/>
          <p:nvPr/>
        </p:nvSpPr>
        <p:spPr>
          <a:xfrm>
            <a:off x="1009996" y="3296318"/>
            <a:ext cx="285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int add(int a, int b, int* sum) {…}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DBC9B4-308E-450C-BE29-BD82B250928C}"/>
              </a:ext>
            </a:extLst>
          </p:cNvPr>
          <p:cNvSpPr/>
          <p:nvPr/>
        </p:nvSpPr>
        <p:spPr>
          <a:xfrm>
            <a:off x="907027" y="2101160"/>
            <a:ext cx="2976716" cy="691201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362B917-4A16-45CD-8F44-CED9965B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43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Why pointers?</a:t>
            </a:r>
            <a:endParaRPr lang="en-IN" sz="36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EE7414-024E-42F4-B136-174757D3E364}"/>
              </a:ext>
            </a:extLst>
          </p:cNvPr>
          <p:cNvSpPr/>
          <p:nvPr/>
        </p:nvSpPr>
        <p:spPr>
          <a:xfrm>
            <a:off x="907026" y="3255774"/>
            <a:ext cx="2976716" cy="691201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DB457-1C3E-4920-ACD7-B8E25B5BE665}"/>
              </a:ext>
            </a:extLst>
          </p:cNvPr>
          <p:cNvCxnSpPr>
            <a:cxnSpLocks/>
          </p:cNvCxnSpPr>
          <p:nvPr/>
        </p:nvCxnSpPr>
        <p:spPr>
          <a:xfrm flipH="1">
            <a:off x="3883743" y="3601374"/>
            <a:ext cx="212376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5E7A432-421D-420D-A990-B152CD983A96}"/>
              </a:ext>
            </a:extLst>
          </p:cNvPr>
          <p:cNvSpPr txBox="1"/>
          <p:nvPr/>
        </p:nvSpPr>
        <p:spPr>
          <a:xfrm>
            <a:off x="1236061" y="2127380"/>
            <a:ext cx="2489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errorCode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= add(a, b, &amp;sum);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104C5A-102B-4419-AF6F-7691C733F9DD}"/>
              </a:ext>
            </a:extLst>
          </p:cNvPr>
          <p:cNvSpPr txBox="1"/>
          <p:nvPr/>
        </p:nvSpPr>
        <p:spPr>
          <a:xfrm>
            <a:off x="1009996" y="4592512"/>
            <a:ext cx="2851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int add(…){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*sum = a + b;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655D8D-F295-430B-B051-760FBD183375}"/>
              </a:ext>
            </a:extLst>
          </p:cNvPr>
          <p:cNvSpPr/>
          <p:nvPr/>
        </p:nvSpPr>
        <p:spPr>
          <a:xfrm>
            <a:off x="907027" y="4509387"/>
            <a:ext cx="2954326" cy="1343945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0B2D57-2712-405D-A9C1-4040183A16CB}"/>
              </a:ext>
            </a:extLst>
          </p:cNvPr>
          <p:cNvSpPr txBox="1"/>
          <p:nvPr/>
        </p:nvSpPr>
        <p:spPr>
          <a:xfrm flipH="1">
            <a:off x="6236289" y="2195096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3BA24B-0268-49DE-B10A-F1B57DB3A80C}"/>
              </a:ext>
            </a:extLst>
          </p:cNvPr>
          <p:cNvSpPr/>
          <p:nvPr/>
        </p:nvSpPr>
        <p:spPr>
          <a:xfrm>
            <a:off x="7105112" y="1930794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C81BD7-5C84-4849-BBBE-7AF3A314C98E}"/>
              </a:ext>
            </a:extLst>
          </p:cNvPr>
          <p:cNvSpPr txBox="1"/>
          <p:nvPr/>
        </p:nvSpPr>
        <p:spPr>
          <a:xfrm>
            <a:off x="7289620" y="1908360"/>
            <a:ext cx="28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204883-7E7A-44C1-981C-A0EF346641D3}"/>
              </a:ext>
            </a:extLst>
          </p:cNvPr>
          <p:cNvSpPr txBox="1"/>
          <p:nvPr/>
        </p:nvSpPr>
        <p:spPr>
          <a:xfrm flipH="1">
            <a:off x="7049652" y="2318857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0x7ffe84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5CF8C2-732A-4282-8645-4DB1B57248FA}"/>
              </a:ext>
            </a:extLst>
          </p:cNvPr>
          <p:cNvSpPr txBox="1"/>
          <p:nvPr/>
        </p:nvSpPr>
        <p:spPr>
          <a:xfrm flipH="1">
            <a:off x="7049652" y="2195096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E00213-7B1F-4163-B3FF-8720FE2FE23E}"/>
              </a:ext>
            </a:extLst>
          </p:cNvPr>
          <p:cNvSpPr/>
          <p:nvPr/>
        </p:nvSpPr>
        <p:spPr>
          <a:xfrm>
            <a:off x="7936513" y="1930799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D6B215-50D3-43BC-AAA0-E458FB2F8AD4}"/>
              </a:ext>
            </a:extLst>
          </p:cNvPr>
          <p:cNvSpPr txBox="1"/>
          <p:nvPr/>
        </p:nvSpPr>
        <p:spPr>
          <a:xfrm>
            <a:off x="8121020" y="1908365"/>
            <a:ext cx="46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3A9DB0-9E3E-4912-8037-D16DE0B2857B}"/>
              </a:ext>
            </a:extLst>
          </p:cNvPr>
          <p:cNvSpPr txBox="1"/>
          <p:nvPr/>
        </p:nvSpPr>
        <p:spPr>
          <a:xfrm flipH="1">
            <a:off x="7881053" y="2318862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0x7ffe88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71FD66-2F48-47D5-B159-D0B5E4415C8E}"/>
              </a:ext>
            </a:extLst>
          </p:cNvPr>
          <p:cNvSpPr txBox="1"/>
          <p:nvPr/>
        </p:nvSpPr>
        <p:spPr>
          <a:xfrm flipH="1">
            <a:off x="7881053" y="2195101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rgbClr val="00B050"/>
                </a:solidFill>
              </a:rPr>
              <a:t>sum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C061A1A-91BE-4CCE-B1AB-3A487FE0CF79}"/>
              </a:ext>
            </a:extLst>
          </p:cNvPr>
          <p:cNvSpPr/>
          <p:nvPr/>
        </p:nvSpPr>
        <p:spPr>
          <a:xfrm>
            <a:off x="6139710" y="3030599"/>
            <a:ext cx="3457216" cy="147463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7F833A-FFE5-4660-86D6-DC92C584667B}"/>
              </a:ext>
            </a:extLst>
          </p:cNvPr>
          <p:cNvSpPr/>
          <p:nvPr/>
        </p:nvSpPr>
        <p:spPr>
          <a:xfrm>
            <a:off x="6286298" y="3245073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36F358-DF65-4F1C-92A0-1EE457209E0D}"/>
              </a:ext>
            </a:extLst>
          </p:cNvPr>
          <p:cNvSpPr txBox="1"/>
          <p:nvPr/>
        </p:nvSpPr>
        <p:spPr>
          <a:xfrm>
            <a:off x="6470806" y="3222639"/>
            <a:ext cx="28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57E06B-237A-41B6-854F-7D348FF59351}"/>
              </a:ext>
            </a:extLst>
          </p:cNvPr>
          <p:cNvSpPr txBox="1"/>
          <p:nvPr/>
        </p:nvSpPr>
        <p:spPr>
          <a:xfrm flipH="1">
            <a:off x="6230838" y="3633136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0x7ffe80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1435C2-A7D2-4488-8F6C-E30B1883BA8A}"/>
              </a:ext>
            </a:extLst>
          </p:cNvPr>
          <p:cNvSpPr txBox="1"/>
          <p:nvPr/>
        </p:nvSpPr>
        <p:spPr>
          <a:xfrm flipH="1">
            <a:off x="6230838" y="3509375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AF3DA7-FA54-486A-A2DC-0361D7A18F60}"/>
              </a:ext>
            </a:extLst>
          </p:cNvPr>
          <p:cNvSpPr/>
          <p:nvPr/>
        </p:nvSpPr>
        <p:spPr>
          <a:xfrm>
            <a:off x="7099661" y="3245073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73F5C3-90F0-4CBA-B277-754B88F4D99E}"/>
              </a:ext>
            </a:extLst>
          </p:cNvPr>
          <p:cNvSpPr txBox="1"/>
          <p:nvPr/>
        </p:nvSpPr>
        <p:spPr>
          <a:xfrm>
            <a:off x="7284169" y="3222639"/>
            <a:ext cx="28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5D2880-CEDA-4471-B534-C141E90E7EB6}"/>
              </a:ext>
            </a:extLst>
          </p:cNvPr>
          <p:cNvSpPr txBox="1"/>
          <p:nvPr/>
        </p:nvSpPr>
        <p:spPr>
          <a:xfrm flipH="1">
            <a:off x="7044201" y="3633136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0x7ffe84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481F6B-17F8-41C5-BA01-C9B4E1A6905E}"/>
              </a:ext>
            </a:extLst>
          </p:cNvPr>
          <p:cNvSpPr txBox="1"/>
          <p:nvPr/>
        </p:nvSpPr>
        <p:spPr>
          <a:xfrm flipH="1">
            <a:off x="7044201" y="3509375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87DB949-DBCE-478D-A13D-787A6BD760AF}"/>
              </a:ext>
            </a:extLst>
          </p:cNvPr>
          <p:cNvSpPr/>
          <p:nvPr/>
        </p:nvSpPr>
        <p:spPr>
          <a:xfrm>
            <a:off x="7931062" y="3245078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87F5E7-FF6A-42DB-BFA2-9A964A6F1EB0}"/>
              </a:ext>
            </a:extLst>
          </p:cNvPr>
          <p:cNvSpPr txBox="1"/>
          <p:nvPr/>
        </p:nvSpPr>
        <p:spPr>
          <a:xfrm>
            <a:off x="8022408" y="3222644"/>
            <a:ext cx="55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D2A6AD-9C2C-4688-839C-BD7E1FB80B33}"/>
              </a:ext>
            </a:extLst>
          </p:cNvPr>
          <p:cNvSpPr txBox="1"/>
          <p:nvPr/>
        </p:nvSpPr>
        <p:spPr>
          <a:xfrm flipH="1">
            <a:off x="7875602" y="3633141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0x7ffe88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32B455-E67A-4128-ADD3-841EA32FD699}"/>
              </a:ext>
            </a:extLst>
          </p:cNvPr>
          <p:cNvSpPr txBox="1"/>
          <p:nvPr/>
        </p:nvSpPr>
        <p:spPr>
          <a:xfrm flipH="1">
            <a:off x="7875602" y="3509380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rgbClr val="00B050"/>
                </a:solidFill>
              </a:rPr>
              <a:t>sum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74C31EB-1DB4-475D-9DA3-83364A8A8950}"/>
              </a:ext>
            </a:extLst>
          </p:cNvPr>
          <p:cNvSpPr/>
          <p:nvPr/>
        </p:nvSpPr>
        <p:spPr>
          <a:xfrm>
            <a:off x="6289267" y="3912033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B96E00-4709-4E2D-800C-19F2A63FD3F5}"/>
              </a:ext>
            </a:extLst>
          </p:cNvPr>
          <p:cNvSpPr txBox="1"/>
          <p:nvPr/>
        </p:nvSpPr>
        <p:spPr>
          <a:xfrm>
            <a:off x="6473775" y="3889599"/>
            <a:ext cx="28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982217-7427-4BFC-B4CD-0581B68A3E78}"/>
              </a:ext>
            </a:extLst>
          </p:cNvPr>
          <p:cNvSpPr txBox="1"/>
          <p:nvPr/>
        </p:nvSpPr>
        <p:spPr>
          <a:xfrm flipH="1">
            <a:off x="6233807" y="4300096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0x7ffe94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5A943E-A0A0-4A69-B7E3-6A89253EC74A}"/>
              </a:ext>
            </a:extLst>
          </p:cNvPr>
          <p:cNvSpPr txBox="1"/>
          <p:nvPr/>
        </p:nvSpPr>
        <p:spPr>
          <a:xfrm flipH="1">
            <a:off x="6233807" y="4176335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33A53C-F5B3-4763-8A1C-71AE4E8F2D98}"/>
              </a:ext>
            </a:extLst>
          </p:cNvPr>
          <p:cNvSpPr/>
          <p:nvPr/>
        </p:nvSpPr>
        <p:spPr>
          <a:xfrm>
            <a:off x="7102630" y="3912033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3709FD-C32C-498D-B378-5A20184D6B90}"/>
              </a:ext>
            </a:extLst>
          </p:cNvPr>
          <p:cNvSpPr txBox="1"/>
          <p:nvPr/>
        </p:nvSpPr>
        <p:spPr>
          <a:xfrm>
            <a:off x="7287138" y="3889599"/>
            <a:ext cx="28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C3E849-3BF5-4A43-8069-E61B0ACEDA7D}"/>
              </a:ext>
            </a:extLst>
          </p:cNvPr>
          <p:cNvSpPr txBox="1"/>
          <p:nvPr/>
        </p:nvSpPr>
        <p:spPr>
          <a:xfrm flipH="1">
            <a:off x="7047170" y="4300096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0x7ffe98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0931DB-2939-447B-80B3-61B11A8C4998}"/>
              </a:ext>
            </a:extLst>
          </p:cNvPr>
          <p:cNvSpPr txBox="1"/>
          <p:nvPr/>
        </p:nvSpPr>
        <p:spPr>
          <a:xfrm flipH="1">
            <a:off x="7047170" y="4176335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5C539B0-DDB6-42CB-9408-42C6526FE50B}"/>
              </a:ext>
            </a:extLst>
          </p:cNvPr>
          <p:cNvSpPr/>
          <p:nvPr/>
        </p:nvSpPr>
        <p:spPr>
          <a:xfrm>
            <a:off x="7934031" y="3912038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A2AF47-2EF9-4A9A-90B9-1F13977CC58F}"/>
              </a:ext>
            </a:extLst>
          </p:cNvPr>
          <p:cNvSpPr txBox="1"/>
          <p:nvPr/>
        </p:nvSpPr>
        <p:spPr>
          <a:xfrm>
            <a:off x="8045111" y="3889599"/>
            <a:ext cx="44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ADA6ED-281D-4979-B520-D48F63A82454}"/>
              </a:ext>
            </a:extLst>
          </p:cNvPr>
          <p:cNvSpPr txBox="1"/>
          <p:nvPr/>
        </p:nvSpPr>
        <p:spPr>
          <a:xfrm flipH="1">
            <a:off x="7878571" y="4300101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0x7ffe9c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EBE1122-E256-4692-97AE-E0ED9EA1D550}"/>
              </a:ext>
            </a:extLst>
          </p:cNvPr>
          <p:cNvSpPr txBox="1"/>
          <p:nvPr/>
        </p:nvSpPr>
        <p:spPr>
          <a:xfrm flipH="1">
            <a:off x="7878571" y="4176340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rgbClr val="00B050"/>
                </a:solidFill>
              </a:rPr>
              <a:t>sum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204C93B-257D-4A7B-8B8E-E2ACFB6E8430}"/>
              </a:ext>
            </a:extLst>
          </p:cNvPr>
          <p:cNvCxnSpPr>
            <a:cxnSpLocks/>
          </p:cNvCxnSpPr>
          <p:nvPr/>
        </p:nvCxnSpPr>
        <p:spPr>
          <a:xfrm flipH="1">
            <a:off x="3846589" y="624722"/>
            <a:ext cx="11458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C3981ED-DC7B-4A3A-A940-B5B1A2C29C7A}"/>
              </a:ext>
            </a:extLst>
          </p:cNvPr>
          <p:cNvSpPr txBox="1"/>
          <p:nvPr/>
        </p:nvSpPr>
        <p:spPr>
          <a:xfrm>
            <a:off x="4992481" y="235281"/>
            <a:ext cx="2294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  <a:cs typeface="Courier New" panose="02070309020205020404" pitchFamily="49" charset="0"/>
              </a:rPr>
              <a:t>Pass by value. All the values are copied for the new function call.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C2DDA1-1BBE-4C77-868F-5D4DD1C96584}"/>
              </a:ext>
            </a:extLst>
          </p:cNvPr>
          <p:cNvSpPr/>
          <p:nvPr/>
        </p:nvSpPr>
        <p:spPr>
          <a:xfrm>
            <a:off x="4976083" y="198109"/>
            <a:ext cx="2230498" cy="99767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50E4FF-38AD-4A59-9806-6B0CDC94959B}"/>
              </a:ext>
            </a:extLst>
          </p:cNvPr>
          <p:cNvSpPr/>
          <p:nvPr/>
        </p:nvSpPr>
        <p:spPr>
          <a:xfrm>
            <a:off x="6127544" y="4560368"/>
            <a:ext cx="3469382" cy="147463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729432-D920-4ED2-ACD4-F550E6ACD283}"/>
              </a:ext>
            </a:extLst>
          </p:cNvPr>
          <p:cNvSpPr/>
          <p:nvPr/>
        </p:nvSpPr>
        <p:spPr>
          <a:xfrm>
            <a:off x="6274132" y="4646429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3BCBAB-DFDA-495B-93F1-3FCDFA017DF7}"/>
              </a:ext>
            </a:extLst>
          </p:cNvPr>
          <p:cNvSpPr txBox="1"/>
          <p:nvPr/>
        </p:nvSpPr>
        <p:spPr>
          <a:xfrm>
            <a:off x="6458640" y="4623995"/>
            <a:ext cx="28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0184092-0008-4B87-9537-010BFB604CC1}"/>
              </a:ext>
            </a:extLst>
          </p:cNvPr>
          <p:cNvSpPr txBox="1"/>
          <p:nvPr/>
        </p:nvSpPr>
        <p:spPr>
          <a:xfrm flipH="1">
            <a:off x="6218672" y="5034492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0x7ffe80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09B953-C9DB-4024-A69E-877C3C55C8F9}"/>
              </a:ext>
            </a:extLst>
          </p:cNvPr>
          <p:cNvSpPr txBox="1"/>
          <p:nvPr/>
        </p:nvSpPr>
        <p:spPr>
          <a:xfrm flipH="1">
            <a:off x="6218672" y="4910731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B774368-E943-48AF-B060-B8875E3F02EB}"/>
              </a:ext>
            </a:extLst>
          </p:cNvPr>
          <p:cNvSpPr/>
          <p:nvPr/>
        </p:nvSpPr>
        <p:spPr>
          <a:xfrm>
            <a:off x="7087495" y="4646429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FC35AB-3D23-417C-84C4-0E407D579115}"/>
              </a:ext>
            </a:extLst>
          </p:cNvPr>
          <p:cNvSpPr txBox="1"/>
          <p:nvPr/>
        </p:nvSpPr>
        <p:spPr>
          <a:xfrm>
            <a:off x="7272003" y="4623995"/>
            <a:ext cx="28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DC2608-05AD-46B4-84CE-CD34E3846FB6}"/>
              </a:ext>
            </a:extLst>
          </p:cNvPr>
          <p:cNvSpPr txBox="1"/>
          <p:nvPr/>
        </p:nvSpPr>
        <p:spPr>
          <a:xfrm flipH="1">
            <a:off x="7032035" y="5034492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0x7ffe84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C880772-72A6-4C7A-8412-924E7BE6694C}"/>
              </a:ext>
            </a:extLst>
          </p:cNvPr>
          <p:cNvSpPr txBox="1"/>
          <p:nvPr/>
        </p:nvSpPr>
        <p:spPr>
          <a:xfrm flipH="1">
            <a:off x="7032035" y="4910731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01B8FF-F61D-4379-9878-0997B5FADC0A}"/>
              </a:ext>
            </a:extLst>
          </p:cNvPr>
          <p:cNvSpPr/>
          <p:nvPr/>
        </p:nvSpPr>
        <p:spPr>
          <a:xfrm>
            <a:off x="7918896" y="4646434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31AC898-9152-4065-A82E-25F6D98D8B26}"/>
              </a:ext>
            </a:extLst>
          </p:cNvPr>
          <p:cNvSpPr txBox="1"/>
          <p:nvPr/>
        </p:nvSpPr>
        <p:spPr>
          <a:xfrm>
            <a:off x="8010242" y="4624000"/>
            <a:ext cx="55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06CE8D-4D58-4546-BE2F-98ED52A8EF89}"/>
              </a:ext>
            </a:extLst>
          </p:cNvPr>
          <p:cNvSpPr txBox="1"/>
          <p:nvPr/>
        </p:nvSpPr>
        <p:spPr>
          <a:xfrm flipH="1">
            <a:off x="7863436" y="5034497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0x7ffe88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FDB968-FD76-4A13-B1BC-B0AD7BF92FC3}"/>
              </a:ext>
            </a:extLst>
          </p:cNvPr>
          <p:cNvSpPr txBox="1"/>
          <p:nvPr/>
        </p:nvSpPr>
        <p:spPr>
          <a:xfrm flipH="1">
            <a:off x="7863436" y="4910736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rgbClr val="00B050"/>
                </a:solidFill>
              </a:rPr>
              <a:t>sum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57735CB-B810-4DCB-9DC1-70C09605BFCA}"/>
              </a:ext>
            </a:extLst>
          </p:cNvPr>
          <p:cNvSpPr/>
          <p:nvPr/>
        </p:nvSpPr>
        <p:spPr>
          <a:xfrm>
            <a:off x="6277101" y="5313389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00646B-0DED-4C0D-8D3E-831A3580AB11}"/>
              </a:ext>
            </a:extLst>
          </p:cNvPr>
          <p:cNvSpPr txBox="1"/>
          <p:nvPr/>
        </p:nvSpPr>
        <p:spPr>
          <a:xfrm>
            <a:off x="6461609" y="5290955"/>
            <a:ext cx="28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005B819-B0F1-476B-A647-1B7C8C783606}"/>
              </a:ext>
            </a:extLst>
          </p:cNvPr>
          <p:cNvSpPr txBox="1"/>
          <p:nvPr/>
        </p:nvSpPr>
        <p:spPr>
          <a:xfrm flipH="1">
            <a:off x="6221641" y="5701452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0x7ffe94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904C2E6-9CC1-4711-8A0A-321B3FAE9E4B}"/>
              </a:ext>
            </a:extLst>
          </p:cNvPr>
          <p:cNvSpPr txBox="1"/>
          <p:nvPr/>
        </p:nvSpPr>
        <p:spPr>
          <a:xfrm flipH="1">
            <a:off x="6221641" y="5577691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257A36-2965-4BF2-9C51-3E4D332A647B}"/>
              </a:ext>
            </a:extLst>
          </p:cNvPr>
          <p:cNvSpPr/>
          <p:nvPr/>
        </p:nvSpPr>
        <p:spPr>
          <a:xfrm>
            <a:off x="7090464" y="5313389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9810FFD-78DE-406E-BCBD-C8C5C95E7CE7}"/>
              </a:ext>
            </a:extLst>
          </p:cNvPr>
          <p:cNvSpPr txBox="1"/>
          <p:nvPr/>
        </p:nvSpPr>
        <p:spPr>
          <a:xfrm>
            <a:off x="7274972" y="5290955"/>
            <a:ext cx="28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772C41-B8D1-44EA-AA1E-D7DE536843CF}"/>
              </a:ext>
            </a:extLst>
          </p:cNvPr>
          <p:cNvSpPr txBox="1"/>
          <p:nvPr/>
        </p:nvSpPr>
        <p:spPr>
          <a:xfrm flipH="1">
            <a:off x="7035004" y="5701452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0x7ffe98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0FD3F47-490C-4CBC-B311-04C3B661B671}"/>
              </a:ext>
            </a:extLst>
          </p:cNvPr>
          <p:cNvSpPr txBox="1"/>
          <p:nvPr/>
        </p:nvSpPr>
        <p:spPr>
          <a:xfrm flipH="1">
            <a:off x="7035004" y="5577691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F008D45-FC34-404D-8B3C-AEC2936E41A9}"/>
              </a:ext>
            </a:extLst>
          </p:cNvPr>
          <p:cNvSpPr/>
          <p:nvPr/>
        </p:nvSpPr>
        <p:spPr>
          <a:xfrm>
            <a:off x="7921865" y="5313394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CAEE23-6663-40CE-A893-434CD6569350}"/>
              </a:ext>
            </a:extLst>
          </p:cNvPr>
          <p:cNvSpPr txBox="1"/>
          <p:nvPr/>
        </p:nvSpPr>
        <p:spPr>
          <a:xfrm>
            <a:off x="8032945" y="5290955"/>
            <a:ext cx="44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CE4EB25-DFC2-4FD5-A371-31EE1CFA9943}"/>
              </a:ext>
            </a:extLst>
          </p:cNvPr>
          <p:cNvSpPr txBox="1"/>
          <p:nvPr/>
        </p:nvSpPr>
        <p:spPr>
          <a:xfrm flipH="1">
            <a:off x="7866405" y="5701457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0x7ffe9c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57B357F-E7E7-42F5-970F-79203603D98B}"/>
              </a:ext>
            </a:extLst>
          </p:cNvPr>
          <p:cNvSpPr txBox="1"/>
          <p:nvPr/>
        </p:nvSpPr>
        <p:spPr>
          <a:xfrm flipH="1">
            <a:off x="7866405" y="5577696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rgbClr val="00B050"/>
                </a:solidFill>
              </a:rPr>
              <a:t>sum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B3C726-BA93-4737-B962-3C59A656B79B}"/>
              </a:ext>
            </a:extLst>
          </p:cNvPr>
          <p:cNvCxnSpPr>
            <a:cxnSpLocks/>
          </p:cNvCxnSpPr>
          <p:nvPr/>
        </p:nvCxnSpPr>
        <p:spPr>
          <a:xfrm>
            <a:off x="5541384" y="2960910"/>
            <a:ext cx="4154888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697EED2-2152-4DA4-BF73-656FF250F303}"/>
              </a:ext>
            </a:extLst>
          </p:cNvPr>
          <p:cNvCxnSpPr/>
          <p:nvPr/>
        </p:nvCxnSpPr>
        <p:spPr>
          <a:xfrm>
            <a:off x="5303734" y="4560368"/>
            <a:ext cx="4392538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CA5FA87-0E01-48D9-95F4-30553A832A44}"/>
              </a:ext>
            </a:extLst>
          </p:cNvPr>
          <p:cNvSpPr/>
          <p:nvPr/>
        </p:nvSpPr>
        <p:spPr>
          <a:xfrm>
            <a:off x="8777544" y="1938517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9D4D7AB-D629-4DA8-B11A-9F68578DE75C}"/>
              </a:ext>
            </a:extLst>
          </p:cNvPr>
          <p:cNvSpPr txBox="1"/>
          <p:nvPr/>
        </p:nvSpPr>
        <p:spPr>
          <a:xfrm>
            <a:off x="8722084" y="1936590"/>
            <a:ext cx="7967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5">
                    <a:lumMod val="75000"/>
                  </a:schemeClr>
                </a:solidFill>
              </a:rPr>
              <a:t>0x7ffe88</a:t>
            </a:r>
          </a:p>
          <a:p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A73A1C8-727E-4307-9C95-B36EEB8882C7}"/>
              </a:ext>
            </a:extLst>
          </p:cNvPr>
          <p:cNvSpPr txBox="1"/>
          <p:nvPr/>
        </p:nvSpPr>
        <p:spPr>
          <a:xfrm flipH="1">
            <a:off x="8722084" y="2326580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0x7ffe8c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3812011-ECD1-4F86-BA2D-79F258F530DE}"/>
              </a:ext>
            </a:extLst>
          </p:cNvPr>
          <p:cNvSpPr txBox="1"/>
          <p:nvPr/>
        </p:nvSpPr>
        <p:spPr>
          <a:xfrm flipH="1">
            <a:off x="8722084" y="2202819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rgbClr val="00B050"/>
                </a:solidFill>
              </a:rPr>
              <a:t>&amp;sum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52AE632-FC50-4E60-B340-46892EC981C0}"/>
              </a:ext>
            </a:extLst>
          </p:cNvPr>
          <p:cNvSpPr txBox="1"/>
          <p:nvPr/>
        </p:nvSpPr>
        <p:spPr>
          <a:xfrm>
            <a:off x="8703789" y="3232797"/>
            <a:ext cx="7967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5">
                    <a:lumMod val="75000"/>
                  </a:schemeClr>
                </a:solidFill>
              </a:rPr>
              <a:t>0x7ffe88</a:t>
            </a:r>
          </a:p>
          <a:p>
            <a:endParaRPr lang="en-IN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F97C3B7-6245-4F1A-95EE-797C96B3CE01}"/>
              </a:ext>
            </a:extLst>
          </p:cNvPr>
          <p:cNvSpPr txBox="1"/>
          <p:nvPr/>
        </p:nvSpPr>
        <p:spPr>
          <a:xfrm flipH="1">
            <a:off x="8703789" y="3622787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0x7ffe8c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20AD912-BA27-48C1-8B1D-79FB00C02BF7}"/>
              </a:ext>
            </a:extLst>
          </p:cNvPr>
          <p:cNvSpPr txBox="1"/>
          <p:nvPr/>
        </p:nvSpPr>
        <p:spPr>
          <a:xfrm flipH="1">
            <a:off x="8703789" y="3499026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rgbClr val="00B050"/>
                </a:solidFill>
              </a:rPr>
              <a:t>&amp;sum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D4F7D4B-D175-4DEB-B0B1-6FE5FA7AB383}"/>
              </a:ext>
            </a:extLst>
          </p:cNvPr>
          <p:cNvSpPr/>
          <p:nvPr/>
        </p:nvSpPr>
        <p:spPr>
          <a:xfrm>
            <a:off x="8767816" y="3226502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B2A138A-3762-4795-9C80-5212D575BD76}"/>
              </a:ext>
            </a:extLst>
          </p:cNvPr>
          <p:cNvSpPr txBox="1"/>
          <p:nvPr/>
        </p:nvSpPr>
        <p:spPr>
          <a:xfrm>
            <a:off x="8713517" y="3897086"/>
            <a:ext cx="7967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5">
                    <a:lumMod val="75000"/>
                  </a:schemeClr>
                </a:solidFill>
              </a:rPr>
              <a:t>0x7ffe88</a:t>
            </a:r>
          </a:p>
          <a:p>
            <a:endParaRPr lang="en-IN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2DFD8A7-C671-4681-8A74-CFC460758486}"/>
              </a:ext>
            </a:extLst>
          </p:cNvPr>
          <p:cNvSpPr txBox="1"/>
          <p:nvPr/>
        </p:nvSpPr>
        <p:spPr>
          <a:xfrm flipH="1">
            <a:off x="8713517" y="4287076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0x7ffe9f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BB535DB-AEAA-4B68-9237-C9AA1FEADBBD}"/>
              </a:ext>
            </a:extLst>
          </p:cNvPr>
          <p:cNvSpPr txBox="1"/>
          <p:nvPr/>
        </p:nvSpPr>
        <p:spPr>
          <a:xfrm flipH="1">
            <a:off x="8713517" y="4163315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rgbClr val="00B050"/>
                </a:solidFill>
              </a:rPr>
              <a:t>&amp;sum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95FA078-389D-4F2E-87DE-FFB32740C980}"/>
              </a:ext>
            </a:extLst>
          </p:cNvPr>
          <p:cNvSpPr/>
          <p:nvPr/>
        </p:nvSpPr>
        <p:spPr>
          <a:xfrm>
            <a:off x="8777544" y="3890791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FE9CD63-5508-46C6-BB78-B05D417799FF}"/>
              </a:ext>
            </a:extLst>
          </p:cNvPr>
          <p:cNvSpPr txBox="1"/>
          <p:nvPr/>
        </p:nvSpPr>
        <p:spPr>
          <a:xfrm>
            <a:off x="8729955" y="4642249"/>
            <a:ext cx="7967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5">
                    <a:lumMod val="75000"/>
                  </a:schemeClr>
                </a:solidFill>
              </a:rPr>
              <a:t>0x7ffe88</a:t>
            </a:r>
          </a:p>
          <a:p>
            <a:endParaRPr lang="en-IN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3AEDB72-D912-4383-987B-128D877E66F4}"/>
              </a:ext>
            </a:extLst>
          </p:cNvPr>
          <p:cNvSpPr txBox="1"/>
          <p:nvPr/>
        </p:nvSpPr>
        <p:spPr>
          <a:xfrm flipH="1">
            <a:off x="8729955" y="5032239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0x7ffe8c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6ECE37C-D767-4967-927D-9C6A54B377A7}"/>
              </a:ext>
            </a:extLst>
          </p:cNvPr>
          <p:cNvSpPr txBox="1"/>
          <p:nvPr/>
        </p:nvSpPr>
        <p:spPr>
          <a:xfrm flipH="1">
            <a:off x="8729955" y="4908478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rgbClr val="00B050"/>
                </a:solidFill>
              </a:rPr>
              <a:t>&amp;sum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18835C1-E7A8-4F25-9235-4B298644FCDC}"/>
              </a:ext>
            </a:extLst>
          </p:cNvPr>
          <p:cNvSpPr/>
          <p:nvPr/>
        </p:nvSpPr>
        <p:spPr>
          <a:xfrm>
            <a:off x="8793982" y="4635954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687F9D3-6FA4-4BA4-9D27-533A1386AB66}"/>
              </a:ext>
            </a:extLst>
          </p:cNvPr>
          <p:cNvSpPr txBox="1"/>
          <p:nvPr/>
        </p:nvSpPr>
        <p:spPr>
          <a:xfrm>
            <a:off x="8728460" y="5297373"/>
            <a:ext cx="7967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5">
                    <a:lumMod val="75000"/>
                  </a:schemeClr>
                </a:solidFill>
              </a:rPr>
              <a:t>0x7ffe88</a:t>
            </a:r>
          </a:p>
          <a:p>
            <a:endParaRPr lang="en-IN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71EB056-C88F-41E4-910A-9C97B99B8B30}"/>
              </a:ext>
            </a:extLst>
          </p:cNvPr>
          <p:cNvSpPr txBox="1"/>
          <p:nvPr/>
        </p:nvSpPr>
        <p:spPr>
          <a:xfrm flipH="1">
            <a:off x="8728460" y="5687363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0x7ffe8c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BCA4584-B00A-40C5-BC38-50BEA7C8809C}"/>
              </a:ext>
            </a:extLst>
          </p:cNvPr>
          <p:cNvSpPr txBox="1"/>
          <p:nvPr/>
        </p:nvSpPr>
        <p:spPr>
          <a:xfrm flipH="1">
            <a:off x="8728460" y="5563602"/>
            <a:ext cx="815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rgbClr val="00B050"/>
                </a:solidFill>
              </a:rPr>
              <a:t>&amp;sum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9E76050-3290-4543-8D87-AC4E460114F6}"/>
              </a:ext>
            </a:extLst>
          </p:cNvPr>
          <p:cNvSpPr/>
          <p:nvPr/>
        </p:nvSpPr>
        <p:spPr>
          <a:xfrm>
            <a:off x="8792487" y="5291078"/>
            <a:ext cx="650158" cy="32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27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F9C3-D9AC-084D-9C1E-8942668F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349" y="2187728"/>
            <a:ext cx="6939116" cy="568327"/>
          </a:xfrm>
        </p:spPr>
        <p:txBody>
          <a:bodyPr/>
          <a:lstStyle/>
          <a:p>
            <a:pPr algn="ctr"/>
            <a:r>
              <a:rPr lang="en-US" dirty="0"/>
              <a:t>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11BB8-8407-9544-ADD9-96322B7A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F6E08-817E-B64D-887D-47EFD33CD91D}"/>
              </a:ext>
            </a:extLst>
          </p:cNvPr>
          <p:cNvSpPr/>
          <p:nvPr/>
        </p:nvSpPr>
        <p:spPr>
          <a:xfrm>
            <a:off x="2152650" y="1149917"/>
            <a:ext cx="7315815" cy="688715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002730-6D20-FE44-967F-E1BB44E0FC94}"/>
              </a:ext>
            </a:extLst>
          </p:cNvPr>
          <p:cNvSpPr/>
          <p:nvPr/>
        </p:nvSpPr>
        <p:spPr>
          <a:xfrm>
            <a:off x="1867207" y="2899930"/>
            <a:ext cx="7601258" cy="688715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3EA3DE4-D162-4197-8A19-D240FAED872E}"/>
              </a:ext>
            </a:extLst>
          </p:cNvPr>
          <p:cNvSpPr txBox="1">
            <a:spLocks/>
          </p:cNvSpPr>
          <p:nvPr/>
        </p:nvSpPr>
        <p:spPr>
          <a:xfrm>
            <a:off x="2340999" y="1210110"/>
            <a:ext cx="6939116" cy="568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aPointer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B2ABC70-9330-4B23-8709-76328655C4C1}"/>
              </a:ext>
            </a:extLst>
          </p:cNvPr>
          <p:cNvSpPr txBox="1">
            <a:spLocks/>
          </p:cNvSpPr>
          <p:nvPr/>
        </p:nvSpPr>
        <p:spPr>
          <a:xfrm>
            <a:off x="2778842" y="524805"/>
            <a:ext cx="6939116" cy="568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Declration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88A000-12F6-44FF-85D0-DE2145E1F34D}"/>
              </a:ext>
            </a:extLst>
          </p:cNvPr>
          <p:cNvSpPr txBox="1">
            <a:spLocks/>
          </p:cNvSpPr>
          <p:nvPr/>
        </p:nvSpPr>
        <p:spPr>
          <a:xfrm>
            <a:off x="2198278" y="2917238"/>
            <a:ext cx="6939116" cy="568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aPointer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;</a:t>
            </a:r>
          </a:p>
        </p:txBody>
      </p:sp>
    </p:spTree>
    <p:extLst>
      <p:ext uri="{BB962C8B-B14F-4D97-AF65-F5344CB8AC3E}">
        <p14:creationId xmlns:p14="http://schemas.microsoft.com/office/powerpoint/2010/main" val="366291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F5E6-823A-7346-AB4E-D3D6577F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888" y="1709740"/>
            <a:ext cx="7886700" cy="2852737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Week 1</a:t>
            </a:r>
            <a:br>
              <a:rPr lang="en-US" dirty="0"/>
            </a:br>
            <a:r>
              <a:rPr lang="en-US" dirty="0"/>
              <a:t>&gt; Bash Basics</a:t>
            </a:r>
            <a:br>
              <a:rPr lang="en-US" b="1" dirty="0"/>
            </a:br>
            <a:r>
              <a:rPr lang="en-US" dirty="0"/>
              <a:t>&gt; Pointers in C</a:t>
            </a:r>
            <a:br>
              <a:rPr lang="en-US" dirty="0"/>
            </a:br>
            <a:r>
              <a:rPr lang="en-US" b="1" dirty="0"/>
              <a:t>&gt; PA1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EEBF8-D1A2-1949-8CB1-38C6F036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3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440</Words>
  <Application>Microsoft Office PowerPoint</Application>
  <PresentationFormat>Widescreen</PresentationFormat>
  <Paragraphs>172</Paragraphs>
  <Slides>10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Office Theme</vt:lpstr>
      <vt:lpstr>CSCI-3753: Operating Systems Spring 2021</vt:lpstr>
      <vt:lpstr>Week 1 &gt; Bash Basics &gt; Pointers in C &gt; PA1 </vt:lpstr>
      <vt:lpstr>Bash basics</vt:lpstr>
      <vt:lpstr>Week 1 &gt; Bash Basics &gt; Pointers in C &gt; PA1 </vt:lpstr>
      <vt:lpstr>Pointers in C</vt:lpstr>
      <vt:lpstr>Why pointers?</vt:lpstr>
      <vt:lpstr>Why pointers?</vt:lpstr>
      <vt:lpstr>Assignment</vt:lpstr>
      <vt:lpstr>Week 1 &gt; Bash Basics &gt; Pointers in C &gt; PA1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Biljith Thadichi</dc:creator>
  <cp:lastModifiedBy>Biljith Thadichi</cp:lastModifiedBy>
  <cp:revision>11</cp:revision>
  <dcterms:created xsi:type="dcterms:W3CDTF">2021-01-22T00:10:30Z</dcterms:created>
  <dcterms:modified xsi:type="dcterms:W3CDTF">2021-01-22T16:08:57Z</dcterms:modified>
</cp:coreProperties>
</file>