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6" r:id="rId6"/>
    <p:sldId id="263" r:id="rId7"/>
    <p:sldId id="265" r:id="rId8"/>
    <p:sldId id="264" r:id="rId9"/>
    <p:sldId id="285" r:id="rId10"/>
    <p:sldId id="261" r:id="rId11"/>
    <p:sldId id="262" r:id="rId12"/>
    <p:sldId id="286" r:id="rId13"/>
    <p:sldId id="267" r:id="rId14"/>
    <p:sldId id="284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74D69C-390E-47BD-9C52-71A18723E95C}" v="14" dt="2021-02-12T19:34:34.68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86773-8871-42CD-9632-CB92000B9977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0E348-76EE-433E-B529-05A272AB3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48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Designated initializer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0E348-76EE-433E-B529-05A272AB3A3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84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7390" y="711200"/>
            <a:ext cx="7729219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60960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600" y="158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74522" y="6286390"/>
            <a:ext cx="1614795" cy="316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7200" y="6172409"/>
            <a:ext cx="444500" cy="429259"/>
          </a:xfrm>
          <a:custGeom>
            <a:avLst/>
            <a:gdLst/>
            <a:ahLst/>
            <a:cxnLst/>
            <a:rect l="l" t="t" r="r" b="b"/>
            <a:pathLst>
              <a:path w="444500" h="429259">
                <a:moveTo>
                  <a:pt x="262384" y="0"/>
                </a:moveTo>
                <a:lnTo>
                  <a:pt x="58911" y="0"/>
                </a:lnTo>
                <a:lnTo>
                  <a:pt x="0" y="58841"/>
                </a:lnTo>
                <a:lnTo>
                  <a:pt x="0" y="261964"/>
                </a:lnTo>
                <a:lnTo>
                  <a:pt x="58911" y="320762"/>
                </a:lnTo>
                <a:lnTo>
                  <a:pt x="123533" y="320762"/>
                </a:lnTo>
                <a:lnTo>
                  <a:pt x="123533" y="370191"/>
                </a:lnTo>
                <a:lnTo>
                  <a:pt x="182913" y="429064"/>
                </a:lnTo>
                <a:lnTo>
                  <a:pt x="354608" y="429064"/>
                </a:lnTo>
                <a:lnTo>
                  <a:pt x="414139" y="370244"/>
                </a:lnTo>
                <a:lnTo>
                  <a:pt x="414139" y="212891"/>
                </a:lnTo>
                <a:lnTo>
                  <a:pt x="444456" y="212891"/>
                </a:lnTo>
                <a:lnTo>
                  <a:pt x="444456" y="108135"/>
                </a:lnTo>
                <a:lnTo>
                  <a:pt x="321106" y="108135"/>
                </a:lnTo>
                <a:lnTo>
                  <a:pt x="321106" y="58851"/>
                </a:lnTo>
                <a:lnTo>
                  <a:pt x="262384" y="0"/>
                </a:lnTo>
                <a:close/>
              </a:path>
            </a:pathLst>
          </a:custGeom>
          <a:solidFill>
            <a:srgbClr val="CFB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63304" y="6178509"/>
            <a:ext cx="432434" cy="417195"/>
          </a:xfrm>
          <a:custGeom>
            <a:avLst/>
            <a:gdLst/>
            <a:ahLst/>
            <a:cxnLst/>
            <a:rect l="l" t="t" r="r" b="b"/>
            <a:pathLst>
              <a:path w="432434" h="417195">
                <a:moveTo>
                  <a:pt x="253763" y="0"/>
                </a:moveTo>
                <a:lnTo>
                  <a:pt x="55317" y="0"/>
                </a:lnTo>
                <a:lnTo>
                  <a:pt x="0" y="55279"/>
                </a:lnTo>
                <a:lnTo>
                  <a:pt x="0" y="253305"/>
                </a:lnTo>
                <a:lnTo>
                  <a:pt x="55317" y="308568"/>
                </a:lnTo>
                <a:lnTo>
                  <a:pt x="123543" y="308568"/>
                </a:lnTo>
                <a:lnTo>
                  <a:pt x="123543" y="361580"/>
                </a:lnTo>
                <a:lnTo>
                  <a:pt x="179303" y="416843"/>
                </a:lnTo>
                <a:lnTo>
                  <a:pt x="346004" y="416843"/>
                </a:lnTo>
                <a:lnTo>
                  <a:pt x="401924" y="361580"/>
                </a:lnTo>
                <a:lnTo>
                  <a:pt x="401924" y="200719"/>
                </a:lnTo>
                <a:lnTo>
                  <a:pt x="432237" y="200719"/>
                </a:lnTo>
                <a:lnTo>
                  <a:pt x="432237" y="108145"/>
                </a:lnTo>
                <a:lnTo>
                  <a:pt x="308886" y="108145"/>
                </a:lnTo>
                <a:lnTo>
                  <a:pt x="308886" y="55284"/>
                </a:lnTo>
                <a:lnTo>
                  <a:pt x="25376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78541" y="6193767"/>
            <a:ext cx="401955" cy="386715"/>
          </a:xfrm>
          <a:custGeom>
            <a:avLst/>
            <a:gdLst/>
            <a:ahLst/>
            <a:cxnLst/>
            <a:rect l="l" t="t" r="r" b="b"/>
            <a:pathLst>
              <a:path w="401955" h="386715">
                <a:moveTo>
                  <a:pt x="232174" y="0"/>
                </a:moveTo>
                <a:lnTo>
                  <a:pt x="46405" y="0"/>
                </a:lnTo>
                <a:lnTo>
                  <a:pt x="0" y="46335"/>
                </a:lnTo>
                <a:lnTo>
                  <a:pt x="0" y="231721"/>
                </a:lnTo>
                <a:lnTo>
                  <a:pt x="46405" y="278036"/>
                </a:lnTo>
                <a:lnTo>
                  <a:pt x="123554" y="278036"/>
                </a:lnTo>
                <a:lnTo>
                  <a:pt x="123554" y="339953"/>
                </a:lnTo>
                <a:lnTo>
                  <a:pt x="170348" y="386327"/>
                </a:lnTo>
                <a:lnTo>
                  <a:pt x="324506" y="386327"/>
                </a:lnTo>
                <a:lnTo>
                  <a:pt x="371424" y="339953"/>
                </a:lnTo>
                <a:lnTo>
                  <a:pt x="371424" y="170181"/>
                </a:lnTo>
                <a:lnTo>
                  <a:pt x="401763" y="170181"/>
                </a:lnTo>
                <a:lnTo>
                  <a:pt x="401763" y="108145"/>
                </a:lnTo>
                <a:lnTo>
                  <a:pt x="308709" y="108145"/>
                </a:lnTo>
                <a:lnTo>
                  <a:pt x="308709" y="324366"/>
                </a:lnTo>
                <a:lnTo>
                  <a:pt x="185574" y="324366"/>
                </a:lnTo>
                <a:lnTo>
                  <a:pt x="185574" y="278036"/>
                </a:lnTo>
                <a:lnTo>
                  <a:pt x="232174" y="278036"/>
                </a:lnTo>
                <a:lnTo>
                  <a:pt x="278413" y="231721"/>
                </a:lnTo>
                <a:lnTo>
                  <a:pt x="278413" y="170181"/>
                </a:lnTo>
                <a:lnTo>
                  <a:pt x="216388" y="170181"/>
                </a:lnTo>
                <a:lnTo>
                  <a:pt x="216388" y="216161"/>
                </a:lnTo>
                <a:lnTo>
                  <a:pt x="185574" y="216161"/>
                </a:lnTo>
                <a:lnTo>
                  <a:pt x="185574" y="108145"/>
                </a:lnTo>
                <a:lnTo>
                  <a:pt x="92784" y="108145"/>
                </a:lnTo>
                <a:lnTo>
                  <a:pt x="92784" y="170181"/>
                </a:lnTo>
                <a:lnTo>
                  <a:pt x="123554" y="170181"/>
                </a:lnTo>
                <a:lnTo>
                  <a:pt x="123554" y="216161"/>
                </a:lnTo>
                <a:lnTo>
                  <a:pt x="61895" y="216161"/>
                </a:lnTo>
                <a:lnTo>
                  <a:pt x="61895" y="61443"/>
                </a:lnTo>
                <a:lnTo>
                  <a:pt x="216388" y="61443"/>
                </a:lnTo>
                <a:lnTo>
                  <a:pt x="216388" y="108145"/>
                </a:lnTo>
                <a:lnTo>
                  <a:pt x="278413" y="108145"/>
                </a:lnTo>
                <a:lnTo>
                  <a:pt x="278413" y="46352"/>
                </a:lnTo>
                <a:lnTo>
                  <a:pt x="23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86181" y="6201397"/>
            <a:ext cx="386715" cy="371475"/>
          </a:xfrm>
          <a:custGeom>
            <a:avLst/>
            <a:gdLst/>
            <a:ahLst/>
            <a:cxnLst/>
            <a:rect l="l" t="t" r="r" b="b"/>
            <a:pathLst>
              <a:path w="386715" h="371475">
                <a:moveTo>
                  <a:pt x="221377" y="0"/>
                </a:moveTo>
                <a:lnTo>
                  <a:pt x="41933" y="0"/>
                </a:lnTo>
                <a:lnTo>
                  <a:pt x="0" y="41874"/>
                </a:lnTo>
                <a:lnTo>
                  <a:pt x="0" y="220955"/>
                </a:lnTo>
                <a:lnTo>
                  <a:pt x="41912" y="262771"/>
                </a:lnTo>
                <a:lnTo>
                  <a:pt x="123554" y="262771"/>
                </a:lnTo>
                <a:lnTo>
                  <a:pt x="123554" y="329134"/>
                </a:lnTo>
                <a:lnTo>
                  <a:pt x="165865" y="371095"/>
                </a:lnTo>
                <a:lnTo>
                  <a:pt x="313719" y="371095"/>
                </a:lnTo>
                <a:lnTo>
                  <a:pt x="356165" y="329112"/>
                </a:lnTo>
                <a:lnTo>
                  <a:pt x="356165" y="154943"/>
                </a:lnTo>
                <a:lnTo>
                  <a:pt x="386472" y="154943"/>
                </a:lnTo>
                <a:lnTo>
                  <a:pt x="386472" y="108165"/>
                </a:lnTo>
                <a:lnTo>
                  <a:pt x="308698" y="108165"/>
                </a:lnTo>
                <a:lnTo>
                  <a:pt x="308698" y="324344"/>
                </a:lnTo>
                <a:lnTo>
                  <a:pt x="170283" y="324344"/>
                </a:lnTo>
                <a:lnTo>
                  <a:pt x="170283" y="262771"/>
                </a:lnTo>
                <a:lnTo>
                  <a:pt x="221377" y="262771"/>
                </a:lnTo>
                <a:lnTo>
                  <a:pt x="263133" y="220955"/>
                </a:lnTo>
                <a:lnTo>
                  <a:pt x="263133" y="170191"/>
                </a:lnTo>
                <a:lnTo>
                  <a:pt x="216398" y="170191"/>
                </a:lnTo>
                <a:lnTo>
                  <a:pt x="216398" y="216155"/>
                </a:lnTo>
                <a:lnTo>
                  <a:pt x="170283" y="216155"/>
                </a:lnTo>
                <a:lnTo>
                  <a:pt x="170283" y="108165"/>
                </a:lnTo>
                <a:lnTo>
                  <a:pt x="92773" y="108165"/>
                </a:lnTo>
                <a:lnTo>
                  <a:pt x="92773" y="154943"/>
                </a:lnTo>
                <a:lnTo>
                  <a:pt x="123554" y="154943"/>
                </a:lnTo>
                <a:lnTo>
                  <a:pt x="123554" y="216155"/>
                </a:lnTo>
                <a:lnTo>
                  <a:pt x="46637" y="216155"/>
                </a:lnTo>
                <a:lnTo>
                  <a:pt x="46637" y="46194"/>
                </a:lnTo>
                <a:lnTo>
                  <a:pt x="216398" y="46194"/>
                </a:lnTo>
                <a:lnTo>
                  <a:pt x="216398" y="92891"/>
                </a:lnTo>
                <a:lnTo>
                  <a:pt x="263133" y="92891"/>
                </a:lnTo>
                <a:lnTo>
                  <a:pt x="263133" y="41874"/>
                </a:lnTo>
                <a:lnTo>
                  <a:pt x="221377" y="0"/>
                </a:lnTo>
                <a:close/>
              </a:path>
            </a:pathLst>
          </a:custGeom>
          <a:solidFill>
            <a:srgbClr val="CFB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7966" y="2417224"/>
            <a:ext cx="5108066" cy="683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1730" y="1478700"/>
            <a:ext cx="7905750" cy="3291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11625" y="6449957"/>
            <a:ext cx="921385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70240" y="6449957"/>
            <a:ext cx="19050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681" y="2332735"/>
            <a:ext cx="6625590" cy="115316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347595" marR="5080" indent="-2335530">
              <a:lnSpc>
                <a:spcPts val="4200"/>
              </a:lnSpc>
              <a:spcBef>
                <a:spcPts val="640"/>
              </a:spcBef>
            </a:pPr>
            <a:r>
              <a:rPr sz="3900" b="1" spc="-15" dirty="0">
                <a:solidFill>
                  <a:srgbClr val="002060"/>
                </a:solidFill>
                <a:latin typeface="Times New Roman"/>
                <a:cs typeface="Times New Roman"/>
              </a:rPr>
              <a:t>CSCI-3753: </a:t>
            </a:r>
            <a:r>
              <a:rPr sz="3900" b="1" spc="-10" dirty="0">
                <a:solidFill>
                  <a:srgbClr val="002060"/>
                </a:solidFill>
                <a:latin typeface="Times New Roman"/>
                <a:cs typeface="Times New Roman"/>
              </a:rPr>
              <a:t>Operating </a:t>
            </a:r>
            <a:r>
              <a:rPr sz="3900" b="1" spc="-15" dirty="0">
                <a:solidFill>
                  <a:srgbClr val="002060"/>
                </a:solidFill>
                <a:latin typeface="Times New Roman"/>
                <a:cs typeface="Times New Roman"/>
              </a:rPr>
              <a:t>Systems  </a:t>
            </a:r>
            <a:r>
              <a:rPr lang="en-US" sz="3900" b="1" spc="-10" dirty="0">
                <a:solidFill>
                  <a:srgbClr val="002060"/>
                </a:solidFill>
                <a:latin typeface="Times New Roman"/>
                <a:cs typeface="Times New Roman"/>
              </a:rPr>
              <a:t>Spring</a:t>
            </a:r>
            <a:r>
              <a:rPr sz="3900" b="1" spc="-15" dirty="0">
                <a:solidFill>
                  <a:srgbClr val="002060"/>
                </a:solidFill>
                <a:latin typeface="Times New Roman"/>
                <a:cs typeface="Times New Roman"/>
              </a:rPr>
              <a:t> 20</a:t>
            </a:r>
            <a:r>
              <a:rPr lang="en-US" sz="3900" b="1" spc="-15" dirty="0">
                <a:solidFill>
                  <a:srgbClr val="002060"/>
                </a:solidFill>
                <a:latin typeface="Times New Roman"/>
                <a:cs typeface="Times New Roman"/>
              </a:rPr>
              <a:t>21</a:t>
            </a:r>
            <a:endParaRPr sz="39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3705" y="3962400"/>
            <a:ext cx="3196590" cy="187974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lang="en-US" sz="23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Biljith Thadichi</a:t>
            </a:r>
            <a:endParaRPr lang="en-US" sz="2300" dirty="0">
              <a:latin typeface="Times New Roman"/>
              <a:cs typeface="Times New Roman"/>
            </a:endParaRPr>
          </a:p>
          <a:p>
            <a:pPr marL="12065" marR="5080" algn="ctr">
              <a:lnSpc>
                <a:spcPts val="2710"/>
              </a:lnSpc>
              <a:spcBef>
                <a:spcPts val="180"/>
              </a:spcBef>
            </a:pPr>
            <a:r>
              <a:rPr lang="en-US" sz="1700" b="1" spc="20" dirty="0">
                <a:solidFill>
                  <a:srgbClr val="002060"/>
                </a:solidFill>
                <a:latin typeface="Times New Roman"/>
                <a:cs typeface="Times New Roman"/>
              </a:rPr>
              <a:t>Department </a:t>
            </a:r>
            <a:r>
              <a:rPr lang="en-US" sz="17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lang="en-US" sz="1700" b="1" spc="20" dirty="0">
                <a:solidFill>
                  <a:srgbClr val="002060"/>
                </a:solidFill>
                <a:latin typeface="Times New Roman"/>
                <a:cs typeface="Times New Roman"/>
              </a:rPr>
              <a:t>Computer</a:t>
            </a:r>
            <a:r>
              <a:rPr lang="en-US" sz="1700" b="1" spc="-4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US"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Science  University </a:t>
            </a:r>
            <a:r>
              <a:rPr lang="en-US" sz="17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lang="en-US"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Colorado</a:t>
            </a:r>
            <a:r>
              <a:rPr lang="en-US" sz="1700" b="1" spc="4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US"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Boulder</a:t>
            </a:r>
          </a:p>
          <a:p>
            <a:pPr marL="12065" marR="5080" algn="ctr">
              <a:lnSpc>
                <a:spcPts val="2710"/>
              </a:lnSpc>
              <a:spcBef>
                <a:spcPts val="180"/>
              </a:spcBef>
            </a:pPr>
            <a:r>
              <a:rPr lang="en-US"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Slides based on presentation by Abigail Fernandes</a:t>
            </a:r>
            <a:endParaRPr lang="en-US" sz="17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90231" y="356615"/>
            <a:ext cx="156972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50933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/>
              <a:t>File </a:t>
            </a:r>
            <a:r>
              <a:rPr sz="3300" spc="-15" dirty="0"/>
              <a:t>Operations </a:t>
            </a:r>
            <a:r>
              <a:rPr sz="3300" spc="-25" dirty="0"/>
              <a:t>Data </a:t>
            </a:r>
            <a:r>
              <a:rPr sz="3300" spc="-10" dirty="0"/>
              <a:t>Structure</a:t>
            </a:r>
            <a:endParaRPr sz="3300"/>
          </a:p>
        </p:txBody>
      </p:sp>
      <p:sp>
        <p:nvSpPr>
          <p:cNvPr id="5" name="object 5"/>
          <p:cNvSpPr txBox="1"/>
          <p:nvPr/>
        </p:nvSpPr>
        <p:spPr>
          <a:xfrm>
            <a:off x="8270240" y="6449957"/>
            <a:ext cx="19177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10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735327"/>
            <a:ext cx="7378065" cy="246464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latin typeface="Calibri"/>
                <a:cs typeface="Calibri"/>
              </a:rPr>
              <a:t>Defined </a:t>
            </a:r>
            <a:r>
              <a:rPr sz="2100" dirty="0">
                <a:latin typeface="Calibri"/>
                <a:cs typeface="Calibri"/>
              </a:rPr>
              <a:t>in</a:t>
            </a:r>
            <a:r>
              <a:rPr sz="2100" spc="-10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21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/linux/fs.h</a:t>
            </a:r>
            <a:endParaRPr sz="2100" dirty="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575"/>
              </a:spcBef>
            </a:pPr>
            <a:r>
              <a:rPr sz="2100" b="1" spc="-5" dirty="0">
                <a:solidFill>
                  <a:srgbClr val="1F4E79"/>
                </a:solidFill>
                <a:latin typeface="Calibri"/>
                <a:cs typeface="Calibri"/>
              </a:rPr>
              <a:t>vim /lib/modules/$(uname</a:t>
            </a:r>
            <a:r>
              <a:rPr sz="2100" b="1" spc="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1F4E79"/>
                </a:solidFill>
                <a:latin typeface="Calibri"/>
                <a:cs typeface="Calibri"/>
              </a:rPr>
              <a:t>-r)/build/include/linux/fs.h</a:t>
            </a:r>
            <a:endParaRPr sz="2100" dirty="0">
              <a:latin typeface="Calibri"/>
              <a:cs typeface="Calibri"/>
            </a:endParaRPr>
          </a:p>
          <a:p>
            <a:pPr marL="184150" marR="5080" indent="-171450">
              <a:lnSpc>
                <a:spcPts val="2300"/>
              </a:lnSpc>
              <a:spcBef>
                <a:spcPts val="74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latin typeface="Calibri"/>
                <a:cs typeface="Calibri"/>
              </a:rPr>
              <a:t>The </a:t>
            </a:r>
            <a:r>
              <a:rPr sz="2100" spc="-15" dirty="0">
                <a:latin typeface="Calibri"/>
                <a:cs typeface="Calibri"/>
              </a:rPr>
              <a:t>kernel </a:t>
            </a:r>
            <a:r>
              <a:rPr sz="2100" dirty="0">
                <a:latin typeface="Calibri"/>
                <a:cs typeface="Calibri"/>
              </a:rPr>
              <a:t>uses </a:t>
            </a:r>
            <a:r>
              <a:rPr sz="2100" spc="-5" dirty="0">
                <a:latin typeface="Calibri"/>
                <a:cs typeface="Calibri"/>
              </a:rPr>
              <a:t>the file_operations </a:t>
            </a:r>
            <a:r>
              <a:rPr sz="2100" spc="-10" dirty="0">
                <a:latin typeface="Calibri"/>
                <a:cs typeface="Calibri"/>
              </a:rPr>
              <a:t>structure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5" dirty="0">
                <a:latin typeface="Calibri"/>
                <a:cs typeface="Calibri"/>
              </a:rPr>
              <a:t>access the </a:t>
            </a:r>
            <a:r>
              <a:rPr sz="2100" spc="-10" dirty="0">
                <a:latin typeface="Calibri"/>
                <a:cs typeface="Calibri"/>
              </a:rPr>
              <a:t>driver’s  </a:t>
            </a:r>
            <a:r>
              <a:rPr sz="2100" spc="-5" dirty="0">
                <a:latin typeface="Calibri"/>
                <a:cs typeface="Calibri"/>
              </a:rPr>
              <a:t>functions</a:t>
            </a:r>
            <a:endParaRPr sz="2100" dirty="0">
              <a:latin typeface="Calibri"/>
              <a:cs typeface="Calibri"/>
            </a:endParaRPr>
          </a:p>
          <a:p>
            <a:pPr marL="184150" marR="116839" indent="-171450">
              <a:lnSpc>
                <a:spcPct val="89500"/>
              </a:lnSpc>
              <a:spcBef>
                <a:spcPts val="80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5" dirty="0">
                <a:latin typeface="Calibri"/>
                <a:cs typeface="Calibri"/>
              </a:rPr>
              <a:t>Each </a:t>
            </a:r>
            <a:r>
              <a:rPr sz="2100" dirty="0">
                <a:latin typeface="Calibri"/>
                <a:cs typeface="Calibri"/>
              </a:rPr>
              <a:t>field in </a:t>
            </a:r>
            <a:r>
              <a:rPr sz="2100" spc="-5" dirty="0">
                <a:latin typeface="Calibri"/>
                <a:cs typeface="Calibri"/>
              </a:rPr>
              <a:t>the </a:t>
            </a:r>
            <a:r>
              <a:rPr sz="2100" spc="-10" dirty="0">
                <a:latin typeface="Calibri"/>
                <a:cs typeface="Calibri"/>
              </a:rPr>
              <a:t>structure must </a:t>
            </a:r>
            <a:r>
              <a:rPr sz="2100" spc="-5" dirty="0">
                <a:latin typeface="Calibri"/>
                <a:cs typeface="Calibri"/>
              </a:rPr>
              <a:t>point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5" dirty="0">
                <a:latin typeface="Calibri"/>
                <a:cs typeface="Calibri"/>
              </a:rPr>
              <a:t>the function </a:t>
            </a:r>
            <a:r>
              <a:rPr sz="2100" dirty="0">
                <a:latin typeface="Calibri"/>
                <a:cs typeface="Calibri"/>
              </a:rPr>
              <a:t>in </a:t>
            </a:r>
            <a:r>
              <a:rPr sz="2100" spc="-5" dirty="0">
                <a:latin typeface="Calibri"/>
                <a:cs typeface="Calibri"/>
              </a:rPr>
              <a:t>the driver  </a:t>
            </a:r>
            <a:r>
              <a:rPr sz="2100" spc="-10" dirty="0">
                <a:latin typeface="Calibri"/>
                <a:cs typeface="Calibri"/>
              </a:rPr>
              <a:t>that </a:t>
            </a:r>
            <a:r>
              <a:rPr sz="2100" spc="-5" dirty="0">
                <a:latin typeface="Calibri"/>
                <a:cs typeface="Calibri"/>
              </a:rPr>
              <a:t>implements </a:t>
            </a:r>
            <a:r>
              <a:rPr sz="2100" dirty="0">
                <a:latin typeface="Calibri"/>
                <a:cs typeface="Calibri"/>
              </a:rPr>
              <a:t>a specific </a:t>
            </a:r>
            <a:r>
              <a:rPr sz="2100" spc="-10" dirty="0">
                <a:latin typeface="Calibri"/>
                <a:cs typeface="Calibri"/>
              </a:rPr>
              <a:t>operation, </a:t>
            </a:r>
            <a:r>
              <a:rPr sz="2100" dirty="0">
                <a:latin typeface="Calibri"/>
                <a:cs typeface="Calibri"/>
              </a:rPr>
              <a:t>or </a:t>
            </a:r>
            <a:r>
              <a:rPr sz="2100" spc="-5" dirty="0">
                <a:latin typeface="Calibri"/>
                <a:cs typeface="Calibri"/>
              </a:rPr>
              <a:t>be left NULL </a:t>
            </a:r>
            <a:r>
              <a:rPr sz="2100" spc="-15" dirty="0">
                <a:latin typeface="Calibri"/>
                <a:cs typeface="Calibri"/>
              </a:rPr>
              <a:t>for  </a:t>
            </a:r>
            <a:r>
              <a:rPr sz="2100" spc="-5" dirty="0">
                <a:latin typeface="Calibri"/>
                <a:cs typeface="Calibri"/>
              </a:rPr>
              <a:t>unsupported</a:t>
            </a:r>
            <a:r>
              <a:rPr sz="2100" spc="-10" dirty="0">
                <a:latin typeface="Calibri"/>
                <a:cs typeface="Calibri"/>
              </a:rPr>
              <a:t> operations.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DB3B1AE1-5CAE-4571-BE0A-F1D5A1A665F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1461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US" spc="-5" dirty="0"/>
              <a:t>Spring 2021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50933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File </a:t>
            </a:r>
            <a:r>
              <a:rPr sz="3300" u="heavy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Operations </a:t>
            </a:r>
            <a:r>
              <a:rPr sz="3300" u="heavy" spc="-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Data </a:t>
            </a:r>
            <a:r>
              <a:rPr sz="33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Structure</a:t>
            </a:r>
            <a:endParaRPr sz="33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481327" y="1350263"/>
            <a:ext cx="6181725" cy="4356100"/>
            <a:chOff x="1481327" y="1350263"/>
            <a:chExt cx="6181725" cy="4356100"/>
          </a:xfrm>
        </p:grpSpPr>
        <p:sp>
          <p:nvSpPr>
            <p:cNvPr id="4" name="object 4"/>
            <p:cNvSpPr/>
            <p:nvPr/>
          </p:nvSpPr>
          <p:spPr>
            <a:xfrm>
              <a:off x="1481327" y="1350263"/>
              <a:ext cx="6181344" cy="4355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61638" y="3069650"/>
              <a:ext cx="3515995" cy="107950"/>
            </a:xfrm>
            <a:custGeom>
              <a:avLst/>
              <a:gdLst/>
              <a:ahLst/>
              <a:cxnLst/>
              <a:rect l="l" t="t" r="r" b="b"/>
              <a:pathLst>
                <a:path w="3515995" h="107950">
                  <a:moveTo>
                    <a:pt x="0" y="0"/>
                  </a:moveTo>
                  <a:lnTo>
                    <a:pt x="3515533" y="0"/>
                  </a:lnTo>
                  <a:lnTo>
                    <a:pt x="3515533" y="107502"/>
                  </a:lnTo>
                  <a:lnTo>
                    <a:pt x="0" y="107502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1638" y="1586646"/>
              <a:ext cx="3918585" cy="322580"/>
            </a:xfrm>
            <a:custGeom>
              <a:avLst/>
              <a:gdLst/>
              <a:ahLst/>
              <a:cxnLst/>
              <a:rect l="l" t="t" r="r" b="b"/>
              <a:pathLst>
                <a:path w="3918585" h="322580">
                  <a:moveTo>
                    <a:pt x="0" y="0"/>
                  </a:moveTo>
                  <a:lnTo>
                    <a:pt x="3918490" y="0"/>
                  </a:lnTo>
                  <a:lnTo>
                    <a:pt x="3918490" y="322325"/>
                  </a:lnTo>
                  <a:lnTo>
                    <a:pt x="0" y="32232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61639" y="2838608"/>
              <a:ext cx="3515995" cy="116839"/>
            </a:xfrm>
            <a:custGeom>
              <a:avLst/>
              <a:gdLst/>
              <a:ahLst/>
              <a:cxnLst/>
              <a:rect l="l" t="t" r="r" b="b"/>
              <a:pathLst>
                <a:path w="3515995" h="116839">
                  <a:moveTo>
                    <a:pt x="0" y="0"/>
                  </a:moveTo>
                  <a:lnTo>
                    <a:pt x="3515533" y="0"/>
                  </a:lnTo>
                  <a:lnTo>
                    <a:pt x="3515533" y="116802"/>
                  </a:lnTo>
                  <a:lnTo>
                    <a:pt x="0" y="116802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270240" y="6449957"/>
            <a:ext cx="19177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11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769C486-4454-4D8A-AA94-72FC9490461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1461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US" spc="-5" dirty="0"/>
              <a:t>Spring 2021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50933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File </a:t>
            </a:r>
            <a:r>
              <a:rPr sz="3300" u="heavy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Operations </a:t>
            </a:r>
            <a:r>
              <a:rPr sz="3300" u="heavy" spc="-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Data </a:t>
            </a:r>
            <a:r>
              <a:rPr sz="33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Structure</a:t>
            </a:r>
            <a:endParaRPr sz="3300"/>
          </a:p>
        </p:txBody>
      </p:sp>
      <p:sp>
        <p:nvSpPr>
          <p:cNvPr id="9" name="object 9"/>
          <p:cNvSpPr txBox="1"/>
          <p:nvPr/>
        </p:nvSpPr>
        <p:spPr>
          <a:xfrm>
            <a:off x="8270240" y="6449957"/>
            <a:ext cx="19177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12</a:t>
            </a:fld>
            <a:endParaRPr sz="900">
              <a:latin typeface="Calibri"/>
              <a:cs typeface="Calibri"/>
            </a:endParaRPr>
          </a:p>
        </p:txBody>
      </p:sp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0943CE2-64F9-4F86-AD9D-B5D9106CB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209800"/>
            <a:ext cx="8915400" cy="1944223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E3235F61-CD43-4D32-B5A5-14FB2EF9B8D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1461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US" spc="-5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1423431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48488"/>
            <a:ext cx="33985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85" dirty="0"/>
              <a:t>PA2 </a:t>
            </a:r>
            <a:r>
              <a:rPr sz="3300" dirty="0"/>
              <a:t>–</a:t>
            </a:r>
            <a:r>
              <a:rPr sz="3300" spc="30" dirty="0"/>
              <a:t> </a:t>
            </a:r>
            <a:r>
              <a:rPr sz="3300" spc="-20" dirty="0"/>
              <a:t>Requirements</a:t>
            </a:r>
            <a:endParaRPr sz="3300"/>
          </a:p>
        </p:txBody>
      </p:sp>
      <p:sp>
        <p:nvSpPr>
          <p:cNvPr id="5" name="object 5"/>
          <p:cNvSpPr txBox="1"/>
          <p:nvPr/>
        </p:nvSpPr>
        <p:spPr>
          <a:xfrm>
            <a:off x="8270240" y="6449957"/>
            <a:ext cx="19177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13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463" y="1270508"/>
            <a:ext cx="7960359" cy="44176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27050" marR="140335" indent="-514350">
              <a:lnSpc>
                <a:spcPct val="80000"/>
              </a:lnSpc>
              <a:spcBef>
                <a:spcPts val="67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400" spc="-5" dirty="0">
                <a:latin typeface="Calibri"/>
                <a:cs typeface="Calibri"/>
              </a:rPr>
              <a:t>Dynamically </a:t>
            </a:r>
            <a:r>
              <a:rPr sz="2400" spc="-15" dirty="0">
                <a:latin typeface="Calibri"/>
                <a:cs typeface="Calibri"/>
              </a:rPr>
              <a:t>allocate kernel buffer to </a:t>
            </a:r>
            <a:r>
              <a:rPr sz="2400" spc="-20" dirty="0">
                <a:latin typeface="Calibri"/>
                <a:cs typeface="Calibri"/>
              </a:rPr>
              <a:t>store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written  by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user</a:t>
            </a:r>
            <a:endParaRPr sz="2400">
              <a:latin typeface="Calibri"/>
              <a:cs typeface="Calibri"/>
            </a:endParaRPr>
          </a:p>
          <a:p>
            <a:pPr marL="527050" lvl="1" indent="-171450">
              <a:lnSpc>
                <a:spcPts val="2605"/>
              </a:lnSpc>
              <a:buFont typeface="Arial"/>
              <a:buChar char="•"/>
              <a:tabLst>
                <a:tab pos="527050" algn="l"/>
              </a:tabLst>
            </a:pPr>
            <a:r>
              <a:rPr sz="2400" spc="-5" dirty="0">
                <a:latin typeface="Calibri"/>
                <a:cs typeface="Calibri"/>
              </a:rPr>
              <a:t>kmalloc()</a:t>
            </a:r>
            <a:endParaRPr sz="2400">
              <a:latin typeface="Calibri"/>
              <a:cs typeface="Calibri"/>
            </a:endParaRPr>
          </a:p>
          <a:p>
            <a:pPr marL="869315" marR="5080" lvl="2" indent="-171450">
              <a:lnSpc>
                <a:spcPct val="79200"/>
              </a:lnSpc>
              <a:spcBef>
                <a:spcPts val="515"/>
              </a:spcBef>
              <a:buFont typeface="Arial"/>
              <a:buChar char="•"/>
              <a:tabLst>
                <a:tab pos="869950" algn="l"/>
              </a:tabLst>
            </a:pPr>
            <a:r>
              <a:rPr sz="2400" spc="-15" dirty="0">
                <a:latin typeface="Calibri"/>
                <a:cs typeface="Calibri"/>
              </a:rPr>
              <a:t>Allocate </a:t>
            </a:r>
            <a:r>
              <a:rPr sz="2400" dirty="0">
                <a:latin typeface="Calibri"/>
                <a:cs typeface="Calibri"/>
              </a:rPr>
              <a:t>memory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objects smaller than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size </a:t>
            </a:r>
            <a:r>
              <a:rPr sz="2400" spc="-5" dirty="0">
                <a:latin typeface="Calibri"/>
                <a:cs typeface="Calibri"/>
              </a:rPr>
              <a:t>in the  </a:t>
            </a:r>
            <a:r>
              <a:rPr sz="2400" spc="-15" dirty="0">
                <a:latin typeface="Calibri"/>
                <a:cs typeface="Calibri"/>
              </a:rPr>
              <a:t>kernel at </a:t>
            </a:r>
            <a:r>
              <a:rPr sz="2400" spc="-10" dirty="0">
                <a:latin typeface="Calibri"/>
                <a:cs typeface="Calibri"/>
              </a:rPr>
              <a:t>initialization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527050" lvl="1" indent="-171450">
              <a:lnSpc>
                <a:spcPts val="2675"/>
              </a:lnSpc>
              <a:buFont typeface="Arial"/>
              <a:buChar char="•"/>
              <a:tabLst>
                <a:tab pos="527050" algn="l"/>
              </a:tabLst>
            </a:pPr>
            <a:r>
              <a:rPr sz="2400" spc="-10" dirty="0">
                <a:latin typeface="Calibri"/>
                <a:cs typeface="Calibri"/>
              </a:rPr>
              <a:t>kfree()</a:t>
            </a:r>
            <a:endParaRPr sz="2400">
              <a:latin typeface="Calibri"/>
              <a:cs typeface="Calibri"/>
            </a:endParaRPr>
          </a:p>
          <a:p>
            <a:pPr marL="869315" marR="81915" lvl="2" indent="-171450">
              <a:lnSpc>
                <a:spcPct val="79200"/>
              </a:lnSpc>
              <a:spcBef>
                <a:spcPts val="565"/>
              </a:spcBef>
              <a:buFont typeface="Arial"/>
              <a:buChar char="•"/>
              <a:tabLst>
                <a:tab pos="869950" algn="l"/>
              </a:tabLst>
            </a:pPr>
            <a:r>
              <a:rPr sz="2400" spc="-10" dirty="0">
                <a:latin typeface="Calibri"/>
                <a:cs typeface="Calibri"/>
              </a:rPr>
              <a:t>Free </a:t>
            </a:r>
            <a:r>
              <a:rPr sz="2400" dirty="0">
                <a:latin typeface="Calibri"/>
                <a:cs typeface="Calibri"/>
              </a:rPr>
              <a:t>memory </a:t>
            </a:r>
            <a:r>
              <a:rPr sz="2400" spc="-10" dirty="0">
                <a:latin typeface="Calibri"/>
                <a:cs typeface="Calibri"/>
              </a:rPr>
              <a:t>previously </a:t>
            </a:r>
            <a:r>
              <a:rPr sz="2400" spc="-15" dirty="0">
                <a:latin typeface="Calibri"/>
                <a:cs typeface="Calibri"/>
              </a:rPr>
              <a:t>allocated </a:t>
            </a:r>
            <a:r>
              <a:rPr sz="2400" spc="-5" dirty="0">
                <a:latin typeface="Calibri"/>
                <a:cs typeface="Calibri"/>
              </a:rPr>
              <a:t>using kmalloc() </a:t>
            </a:r>
            <a:r>
              <a:rPr sz="2400" spc="-20" dirty="0">
                <a:latin typeface="Calibri"/>
                <a:cs typeface="Calibri"/>
              </a:rPr>
              <a:t>before  </a:t>
            </a:r>
            <a:r>
              <a:rPr sz="2400" spc="-10" dirty="0">
                <a:latin typeface="Calibri"/>
                <a:cs typeface="Calibri"/>
              </a:rPr>
              <a:t>exiting</a:t>
            </a:r>
            <a:endParaRPr sz="24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35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buAutoNum type="arabicPeriod"/>
              <a:tabLst>
                <a:tab pos="526415" algn="l"/>
                <a:tab pos="527050" algn="l"/>
              </a:tabLst>
            </a:pPr>
            <a:r>
              <a:rPr sz="2400" spc="-15" dirty="0">
                <a:latin typeface="Calibri"/>
                <a:cs typeface="Calibri"/>
              </a:rPr>
              <a:t>Offset </a:t>
            </a:r>
            <a:r>
              <a:rPr sz="2400" spc="-10" dirty="0">
                <a:latin typeface="Calibri"/>
                <a:cs typeface="Calibri"/>
              </a:rPr>
              <a:t>pointer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read/write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</a:pPr>
            <a:endParaRPr sz="2850">
              <a:latin typeface="Calibri"/>
              <a:cs typeface="Calibri"/>
            </a:endParaRPr>
          </a:p>
          <a:p>
            <a:pPr marL="527050" marR="426084" indent="-514350">
              <a:lnSpc>
                <a:spcPts val="2300"/>
              </a:lnSpc>
              <a:buAutoNum type="arabicPeriod"/>
              <a:tabLst>
                <a:tab pos="526415" algn="l"/>
                <a:tab pos="527050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0" dirty="0">
                <a:latin typeface="Calibri"/>
                <a:cs typeface="Calibri"/>
              </a:rPr>
              <a:t>copy_to_user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copy_from_user </a:t>
            </a:r>
            <a:r>
              <a:rPr sz="2400" spc="-5" dirty="0">
                <a:latin typeface="Calibri"/>
                <a:cs typeface="Calibri"/>
              </a:rPr>
              <a:t>inside the device  </a:t>
            </a:r>
            <a:r>
              <a:rPr sz="2400" spc="-40" dirty="0">
                <a:latin typeface="Calibri"/>
                <a:cs typeface="Calibri"/>
              </a:rPr>
              <a:t>driver.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27D332A5-D64F-4B03-A32A-D7330115A7A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1461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US" spc="-5" dirty="0"/>
              <a:t>Spring 2021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17170"/>
            <a:ext cx="346519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20" dirty="0"/>
              <a:t>Week </a:t>
            </a:r>
            <a:r>
              <a:rPr sz="3500" spc="50" dirty="0"/>
              <a:t>4 </a:t>
            </a:r>
            <a:r>
              <a:rPr sz="3500" spc="45" dirty="0"/>
              <a:t>–</a:t>
            </a:r>
            <a:r>
              <a:rPr sz="3500" spc="-85" dirty="0"/>
              <a:t> </a:t>
            </a:r>
            <a:r>
              <a:rPr sz="3500" spc="35" dirty="0"/>
              <a:t>Checklist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8295640" y="6449957"/>
            <a:ext cx="13970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241044"/>
            <a:ext cx="4537710" cy="147604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10845" indent="-398780">
              <a:lnSpc>
                <a:spcPct val="100000"/>
              </a:lnSpc>
              <a:spcBef>
                <a:spcPts val="530"/>
              </a:spcBef>
              <a:buFont typeface="Wingdings"/>
              <a:buChar char=""/>
              <a:tabLst>
                <a:tab pos="411480" algn="l"/>
              </a:tabLst>
            </a:pPr>
            <a:r>
              <a:rPr lang="en-US" sz="2800" dirty="0">
                <a:latin typeface="Calibri"/>
                <a:cs typeface="Calibri"/>
              </a:rPr>
              <a:t>Complete Weekly Quiz</a:t>
            </a:r>
            <a:endParaRPr lang="en-IN" sz="2800" dirty="0">
              <a:latin typeface="Calibri"/>
              <a:cs typeface="Calibri"/>
            </a:endParaRPr>
          </a:p>
          <a:p>
            <a:pPr marL="410845" indent="-398780">
              <a:lnSpc>
                <a:spcPct val="100000"/>
              </a:lnSpc>
              <a:spcBef>
                <a:spcPts val="530"/>
              </a:spcBef>
              <a:buFont typeface="Wingdings"/>
              <a:buChar char=""/>
              <a:tabLst>
                <a:tab pos="411480" algn="l"/>
              </a:tabLst>
            </a:pPr>
            <a:r>
              <a:rPr lang="en-IN" sz="2800" dirty="0">
                <a:latin typeface="Calibri"/>
                <a:cs typeface="Calibri"/>
              </a:rPr>
              <a:t>Start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PA2</a:t>
            </a:r>
            <a:r>
              <a:rPr lang="en-US" sz="2800" spc="-70" dirty="0">
                <a:latin typeface="Calibri"/>
                <a:cs typeface="Calibri"/>
              </a:rPr>
              <a:t> part B/C</a:t>
            </a:r>
            <a:endParaRPr sz="2800" dirty="0">
              <a:latin typeface="Calibri"/>
              <a:cs typeface="Calibri"/>
            </a:endParaRPr>
          </a:p>
          <a:p>
            <a:pPr marL="410845" indent="-398780">
              <a:lnSpc>
                <a:spcPct val="100000"/>
              </a:lnSpc>
              <a:spcBef>
                <a:spcPts val="434"/>
              </a:spcBef>
              <a:buFont typeface="Wingdings"/>
              <a:buChar char=""/>
              <a:tabLst>
                <a:tab pos="411480" algn="l"/>
              </a:tabLst>
            </a:pPr>
            <a:r>
              <a:rPr lang="en-US" sz="2800" dirty="0">
                <a:latin typeface="Calibri"/>
                <a:cs typeface="Calibri"/>
              </a:rPr>
              <a:t>Have a great Weekend!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9DA525D5-B670-4A2E-8E61-BBC8D262207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1461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US" spc="-5" dirty="0"/>
              <a:t>Spring 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018" y="2632844"/>
            <a:ext cx="7600315" cy="832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300" spc="25" dirty="0"/>
              <a:t>Programming </a:t>
            </a:r>
            <a:r>
              <a:rPr sz="5300" spc="40" dirty="0"/>
              <a:t>Assignment</a:t>
            </a:r>
            <a:r>
              <a:rPr sz="5300" spc="-25" dirty="0"/>
              <a:t> </a:t>
            </a:r>
            <a:r>
              <a:rPr sz="5300" spc="50" dirty="0"/>
              <a:t>2</a:t>
            </a:r>
            <a:endParaRPr sz="53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1461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US" spc="-5" dirty="0"/>
              <a:t>Spring 2021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70240" y="6449957"/>
            <a:ext cx="19177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2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60679"/>
            <a:ext cx="50184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85" dirty="0"/>
              <a:t>PA2 </a:t>
            </a:r>
            <a:r>
              <a:rPr sz="3300" dirty="0"/>
              <a:t>– </a:t>
            </a:r>
            <a:r>
              <a:rPr sz="3300" spc="-15" dirty="0"/>
              <a:t>Character </a:t>
            </a:r>
            <a:r>
              <a:rPr sz="3300" spc="-10" dirty="0"/>
              <a:t>Device</a:t>
            </a:r>
            <a:r>
              <a:rPr sz="3300" spc="10" dirty="0"/>
              <a:t> </a:t>
            </a:r>
            <a:r>
              <a:rPr sz="3300" spc="-10" dirty="0"/>
              <a:t>Driver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2473933" y="1441491"/>
            <a:ext cx="1438275" cy="369570"/>
          </a:xfrm>
          <a:prstGeom prst="rect">
            <a:avLst/>
          </a:prstGeom>
          <a:ln w="12700">
            <a:solidFill>
              <a:srgbClr val="5B9BD5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265"/>
              </a:spcBef>
            </a:pPr>
            <a:r>
              <a:rPr sz="1800" spc="-15" dirty="0">
                <a:latin typeface="Calibri"/>
                <a:cs typeface="Calibri"/>
              </a:rPr>
              <a:t>Programs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8841" y="3821163"/>
            <a:ext cx="4066540" cy="1534160"/>
          </a:xfrm>
          <a:custGeom>
            <a:avLst/>
            <a:gdLst/>
            <a:ahLst/>
            <a:cxnLst/>
            <a:rect l="l" t="t" r="r" b="b"/>
            <a:pathLst>
              <a:path w="4066540" h="1534160">
                <a:moveTo>
                  <a:pt x="0" y="0"/>
                </a:moveTo>
                <a:lnTo>
                  <a:pt x="4066399" y="0"/>
                </a:lnTo>
                <a:lnTo>
                  <a:pt x="4066399" y="1533961"/>
                </a:lnTo>
                <a:lnTo>
                  <a:pt x="0" y="153396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7572" y="5007355"/>
            <a:ext cx="621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Kernel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80653" y="1168083"/>
            <a:ext cx="2225040" cy="1054100"/>
          </a:xfrm>
          <a:custGeom>
            <a:avLst/>
            <a:gdLst/>
            <a:ahLst/>
            <a:cxnLst/>
            <a:rect l="l" t="t" r="r" b="b"/>
            <a:pathLst>
              <a:path w="2225040" h="1054100">
                <a:moveTo>
                  <a:pt x="0" y="0"/>
                </a:moveTo>
                <a:lnTo>
                  <a:pt x="2224585" y="0"/>
                </a:lnTo>
                <a:lnTo>
                  <a:pt x="2224585" y="1053974"/>
                </a:lnTo>
                <a:lnTo>
                  <a:pt x="0" y="105397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59393" y="1874011"/>
            <a:ext cx="1052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19119" y="1820519"/>
            <a:ext cx="450850" cy="2000885"/>
          </a:xfrm>
          <a:custGeom>
            <a:avLst/>
            <a:gdLst/>
            <a:ahLst/>
            <a:cxnLst/>
            <a:rect l="l" t="t" r="r" b="b"/>
            <a:pathLst>
              <a:path w="450850" h="2000885">
                <a:moveTo>
                  <a:pt x="76200" y="1904796"/>
                </a:moveTo>
                <a:lnTo>
                  <a:pt x="50800" y="1904796"/>
                </a:lnTo>
                <a:lnTo>
                  <a:pt x="50800" y="0"/>
                </a:lnTo>
                <a:lnTo>
                  <a:pt x="25400" y="0"/>
                </a:lnTo>
                <a:lnTo>
                  <a:pt x="25400" y="1904796"/>
                </a:lnTo>
                <a:lnTo>
                  <a:pt x="0" y="1904796"/>
                </a:lnTo>
                <a:lnTo>
                  <a:pt x="38100" y="1980996"/>
                </a:lnTo>
                <a:lnTo>
                  <a:pt x="69850" y="1917496"/>
                </a:lnTo>
                <a:lnTo>
                  <a:pt x="76200" y="1904796"/>
                </a:lnTo>
                <a:close/>
              </a:path>
              <a:path w="450850" h="2000885">
                <a:moveTo>
                  <a:pt x="450443" y="76200"/>
                </a:moveTo>
                <a:lnTo>
                  <a:pt x="444093" y="63500"/>
                </a:lnTo>
                <a:lnTo>
                  <a:pt x="412343" y="0"/>
                </a:lnTo>
                <a:lnTo>
                  <a:pt x="374243" y="76200"/>
                </a:lnTo>
                <a:lnTo>
                  <a:pt x="399643" y="76200"/>
                </a:lnTo>
                <a:lnTo>
                  <a:pt x="399643" y="2000643"/>
                </a:lnTo>
                <a:lnTo>
                  <a:pt x="425043" y="2000643"/>
                </a:lnTo>
                <a:lnTo>
                  <a:pt x="425043" y="76200"/>
                </a:lnTo>
                <a:lnTo>
                  <a:pt x="450443" y="7620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90419" y="5534799"/>
            <a:ext cx="1605280" cy="369570"/>
          </a:xfrm>
          <a:prstGeom prst="rect">
            <a:avLst/>
          </a:prstGeom>
          <a:ln w="12700">
            <a:solidFill>
              <a:srgbClr val="5B9BD5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800" spc="-15" dirty="0">
                <a:latin typeface="Calibri"/>
                <a:cs typeface="Calibri"/>
              </a:rPr>
              <a:t>Physical </a:t>
            </a:r>
            <a:r>
              <a:rPr sz="1800" spc="-5" dirty="0">
                <a:latin typeface="Calibri"/>
                <a:cs typeface="Calibri"/>
              </a:rPr>
              <a:t>Device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58637" y="2913164"/>
            <a:ext cx="2668905" cy="2621915"/>
            <a:chOff x="1858637" y="2913164"/>
            <a:chExt cx="2668905" cy="2621915"/>
          </a:xfrm>
        </p:grpSpPr>
        <p:sp>
          <p:nvSpPr>
            <p:cNvPr id="11" name="object 11"/>
            <p:cNvSpPr/>
            <p:nvPr/>
          </p:nvSpPr>
          <p:spPr>
            <a:xfrm>
              <a:off x="3325380" y="4938712"/>
              <a:ext cx="444500" cy="596265"/>
            </a:xfrm>
            <a:custGeom>
              <a:avLst/>
              <a:gdLst/>
              <a:ahLst/>
              <a:cxnLst/>
              <a:rect l="l" t="t" r="r" b="b"/>
              <a:pathLst>
                <a:path w="444500" h="596264">
                  <a:moveTo>
                    <a:pt x="76200" y="519887"/>
                  </a:moveTo>
                  <a:lnTo>
                    <a:pt x="50787" y="519887"/>
                  </a:lnTo>
                  <a:lnTo>
                    <a:pt x="50787" y="0"/>
                  </a:lnTo>
                  <a:lnTo>
                    <a:pt x="25387" y="0"/>
                  </a:lnTo>
                  <a:lnTo>
                    <a:pt x="25387" y="519887"/>
                  </a:lnTo>
                  <a:lnTo>
                    <a:pt x="0" y="519887"/>
                  </a:lnTo>
                  <a:lnTo>
                    <a:pt x="38100" y="596087"/>
                  </a:lnTo>
                  <a:lnTo>
                    <a:pt x="69850" y="532587"/>
                  </a:lnTo>
                  <a:lnTo>
                    <a:pt x="76200" y="519887"/>
                  </a:lnTo>
                  <a:close/>
                </a:path>
                <a:path w="444500" h="596264">
                  <a:moveTo>
                    <a:pt x="444182" y="76200"/>
                  </a:moveTo>
                  <a:lnTo>
                    <a:pt x="437832" y="63500"/>
                  </a:lnTo>
                  <a:lnTo>
                    <a:pt x="406082" y="0"/>
                  </a:lnTo>
                  <a:lnTo>
                    <a:pt x="367982" y="76200"/>
                  </a:lnTo>
                  <a:lnTo>
                    <a:pt x="393382" y="76200"/>
                  </a:lnTo>
                  <a:lnTo>
                    <a:pt x="393382" y="596099"/>
                  </a:lnTo>
                  <a:lnTo>
                    <a:pt x="418782" y="596099"/>
                  </a:lnTo>
                  <a:lnTo>
                    <a:pt x="418782" y="76200"/>
                  </a:lnTo>
                  <a:lnTo>
                    <a:pt x="444182" y="7620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58637" y="2913164"/>
              <a:ext cx="2668905" cy="369570"/>
            </a:xfrm>
            <a:custGeom>
              <a:avLst/>
              <a:gdLst/>
              <a:ahLst/>
              <a:cxnLst/>
              <a:rect l="l" t="t" r="r" b="b"/>
              <a:pathLst>
                <a:path w="2668904" h="369570">
                  <a:moveTo>
                    <a:pt x="2668615" y="0"/>
                  </a:moveTo>
                  <a:lnTo>
                    <a:pt x="0" y="0"/>
                  </a:lnTo>
                  <a:lnTo>
                    <a:pt x="0" y="369332"/>
                  </a:lnTo>
                  <a:lnTo>
                    <a:pt x="2668615" y="369332"/>
                  </a:lnTo>
                  <a:lnTo>
                    <a:pt x="26686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58637" y="2913164"/>
            <a:ext cx="2668905" cy="369570"/>
          </a:xfrm>
          <a:prstGeom prst="rect">
            <a:avLst/>
          </a:prstGeom>
          <a:ln w="12700">
            <a:solidFill>
              <a:srgbClr val="5B9BD5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800" spc="-5" dirty="0">
                <a:latin typeface="Calibri"/>
                <a:cs typeface="Calibri"/>
              </a:rPr>
              <a:t>Device File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/dev/&lt;name&gt;</a:t>
            </a:r>
            <a:r>
              <a:rPr sz="1800" spc="-5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49955" y="2428665"/>
            <a:ext cx="2873375" cy="2794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1800" spc="-5" dirty="0">
                <a:latin typeface="Calibri"/>
                <a:cs typeface="Calibri"/>
              </a:rPr>
              <a:t>Open, </a:t>
            </a:r>
            <a:r>
              <a:rPr sz="1800" spc="-10" dirty="0">
                <a:latin typeface="Calibri"/>
                <a:cs typeface="Calibri"/>
              </a:rPr>
              <a:t>Read, </a:t>
            </a:r>
            <a:r>
              <a:rPr sz="1800" spc="-15" dirty="0">
                <a:latin typeface="Calibri"/>
                <a:cs typeface="Calibri"/>
              </a:rPr>
              <a:t>Write, </a:t>
            </a:r>
            <a:r>
              <a:rPr sz="1800" spc="-5" dirty="0">
                <a:latin typeface="Calibri"/>
                <a:cs typeface="Calibri"/>
              </a:rPr>
              <a:t>Close,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Seek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54174" y="3388867"/>
            <a:ext cx="142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39954" y="2932176"/>
            <a:ext cx="3046730" cy="132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30"/>
              </a:lnSpc>
              <a:spcBef>
                <a:spcPts val="100"/>
              </a:spcBef>
            </a:pP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mknod </a:t>
            </a:r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–m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&lt;permission&gt;</a:t>
            </a:r>
            <a:endParaRPr sz="1700">
              <a:latin typeface="Calibri"/>
              <a:cs typeface="Calibri"/>
            </a:endParaRPr>
          </a:p>
          <a:p>
            <a:pPr marL="1025525">
              <a:lnSpc>
                <a:spcPts val="2030"/>
              </a:lnSpc>
            </a:pPr>
            <a:r>
              <a:rPr sz="1700" b="1" spc="-10" dirty="0">
                <a:solidFill>
                  <a:srgbClr val="FF0000"/>
                </a:solidFill>
                <a:latin typeface="Calibri"/>
                <a:cs typeface="Calibri"/>
              </a:rPr>
              <a:t>&lt;device_file_location&gt;</a:t>
            </a:r>
            <a:endParaRPr sz="1700">
              <a:latin typeface="Calibri"/>
              <a:cs typeface="Calibri"/>
            </a:endParaRPr>
          </a:p>
          <a:p>
            <a:pPr marL="1025525">
              <a:lnSpc>
                <a:spcPts val="2030"/>
              </a:lnSpc>
              <a:spcBef>
                <a:spcPts val="45"/>
              </a:spcBef>
            </a:pP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&lt;type of</a:t>
            </a:r>
            <a:r>
              <a:rPr sz="1700" b="1" spc="-10" dirty="0">
                <a:solidFill>
                  <a:srgbClr val="FF0000"/>
                </a:solidFill>
                <a:latin typeface="Calibri"/>
                <a:cs typeface="Calibri"/>
              </a:rPr>
              <a:t> driver&gt;</a:t>
            </a:r>
            <a:endParaRPr sz="1700">
              <a:latin typeface="Calibri"/>
              <a:cs typeface="Calibri"/>
            </a:endParaRPr>
          </a:p>
          <a:p>
            <a:pPr marL="1025525">
              <a:lnSpc>
                <a:spcPts val="2030"/>
              </a:lnSpc>
            </a:pP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&lt;major</a:t>
            </a:r>
            <a:r>
              <a:rPr sz="17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number&gt;</a:t>
            </a:r>
            <a:endParaRPr sz="1700">
              <a:latin typeface="Calibri"/>
              <a:cs typeface="Calibri"/>
            </a:endParaRPr>
          </a:p>
          <a:p>
            <a:pPr marL="1025525">
              <a:lnSpc>
                <a:spcPct val="100000"/>
              </a:lnSpc>
              <a:spcBef>
                <a:spcPts val="50"/>
              </a:spcBef>
            </a:pP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&lt;minor</a:t>
            </a:r>
            <a:r>
              <a:rPr sz="17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number&gt;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9911" y="4573470"/>
            <a:ext cx="1821814" cy="369570"/>
          </a:xfrm>
          <a:prstGeom prst="rect">
            <a:avLst/>
          </a:prstGeom>
          <a:ln w="12700">
            <a:solidFill>
              <a:srgbClr val="5B9BD5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i="1" spc="-5" dirty="0">
                <a:latin typeface="Calibri"/>
                <a:cs typeface="Calibri"/>
              </a:rPr>
              <a:t>&lt;major&gt;:&lt;minor&gt;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75257" y="3821683"/>
            <a:ext cx="1266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Device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Driver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55740" y="4569372"/>
            <a:ext cx="976630" cy="369570"/>
          </a:xfrm>
          <a:prstGeom prst="rect">
            <a:avLst/>
          </a:prstGeom>
          <a:ln w="12700">
            <a:solidFill>
              <a:srgbClr val="5B9BD5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800" i="1" spc="-5" dirty="0">
                <a:latin typeface="Calibri"/>
                <a:cs typeface="Calibri"/>
              </a:rPr>
              <a:t>&lt;minor&gt;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13000" y="4191412"/>
            <a:ext cx="1605280" cy="872490"/>
          </a:xfrm>
          <a:prstGeom prst="rect">
            <a:avLst/>
          </a:prstGeom>
          <a:ln w="12700">
            <a:solidFill>
              <a:srgbClr val="41719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643255">
              <a:lnSpc>
                <a:spcPct val="100000"/>
              </a:lnSpc>
              <a:spcBef>
                <a:spcPts val="380"/>
              </a:spcBef>
            </a:pPr>
            <a:r>
              <a:rPr sz="1800" i="1" spc="-5" dirty="0">
                <a:latin typeface="Calibri"/>
                <a:cs typeface="Calibri"/>
              </a:rPr>
              <a:t>&lt;name&gt;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01189" y="4716265"/>
            <a:ext cx="955040" cy="76200"/>
          </a:xfrm>
          <a:custGeom>
            <a:avLst/>
            <a:gdLst/>
            <a:ahLst/>
            <a:cxnLst/>
            <a:rect l="l" t="t" r="r" b="b"/>
            <a:pathLst>
              <a:path w="955039" h="76200">
                <a:moveTo>
                  <a:pt x="929428" y="25345"/>
                </a:moveTo>
                <a:lnTo>
                  <a:pt x="890996" y="25345"/>
                </a:lnTo>
                <a:lnTo>
                  <a:pt x="891105" y="50745"/>
                </a:lnTo>
                <a:lnTo>
                  <a:pt x="878406" y="50799"/>
                </a:lnTo>
                <a:lnTo>
                  <a:pt x="878516" y="76198"/>
                </a:lnTo>
                <a:lnTo>
                  <a:pt x="954551" y="37772"/>
                </a:lnTo>
                <a:lnTo>
                  <a:pt x="929428" y="25345"/>
                </a:lnTo>
                <a:close/>
              </a:path>
              <a:path w="955039" h="76200">
                <a:moveTo>
                  <a:pt x="878297" y="25399"/>
                </a:moveTo>
                <a:lnTo>
                  <a:pt x="0" y="29171"/>
                </a:lnTo>
                <a:lnTo>
                  <a:pt x="109" y="54570"/>
                </a:lnTo>
                <a:lnTo>
                  <a:pt x="878406" y="50799"/>
                </a:lnTo>
                <a:lnTo>
                  <a:pt x="878297" y="25399"/>
                </a:lnTo>
                <a:close/>
              </a:path>
              <a:path w="955039" h="76200">
                <a:moveTo>
                  <a:pt x="890996" y="25345"/>
                </a:moveTo>
                <a:lnTo>
                  <a:pt x="878297" y="25399"/>
                </a:lnTo>
                <a:lnTo>
                  <a:pt x="878406" y="50799"/>
                </a:lnTo>
                <a:lnTo>
                  <a:pt x="891105" y="50745"/>
                </a:lnTo>
                <a:lnTo>
                  <a:pt x="890996" y="25345"/>
                </a:lnTo>
                <a:close/>
              </a:path>
              <a:path w="955039" h="76200">
                <a:moveTo>
                  <a:pt x="878188" y="0"/>
                </a:moveTo>
                <a:lnTo>
                  <a:pt x="878297" y="25399"/>
                </a:lnTo>
                <a:lnTo>
                  <a:pt x="929428" y="25345"/>
                </a:lnTo>
                <a:lnTo>
                  <a:pt x="878188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270240" y="6449957"/>
            <a:ext cx="19177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3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1778FFB5-B182-45D6-8370-DD4FE5E4AEA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1461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US" spc="-5" dirty="0"/>
              <a:t>Spring 2021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7499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30" dirty="0"/>
              <a:t>PA</a:t>
            </a:r>
            <a:r>
              <a:rPr sz="3300" spc="-85" dirty="0"/>
              <a:t> </a:t>
            </a:r>
            <a:r>
              <a:rPr sz="3300" dirty="0"/>
              <a:t>2</a:t>
            </a:r>
            <a:endParaRPr sz="3300"/>
          </a:p>
        </p:txBody>
      </p:sp>
      <p:sp>
        <p:nvSpPr>
          <p:cNvPr id="5" name="object 5"/>
          <p:cNvSpPr txBox="1"/>
          <p:nvPr/>
        </p:nvSpPr>
        <p:spPr>
          <a:xfrm>
            <a:off x="8270240" y="6449957"/>
            <a:ext cx="19177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4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735327"/>
            <a:ext cx="7398384" cy="231537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spcBef>
                <a:spcPts val="675"/>
              </a:spcBef>
              <a:buFontTx/>
              <a:buAutoNum type="arabicPeriod"/>
              <a:tabLst>
                <a:tab pos="469265" algn="l"/>
                <a:tab pos="469900" algn="l"/>
              </a:tabLst>
            </a:pPr>
            <a:r>
              <a:rPr lang="en-US" sz="2100" spc="-15" dirty="0">
                <a:latin typeface="Calibri"/>
                <a:cs typeface="Calibri"/>
              </a:rPr>
              <a:t>Create </a:t>
            </a:r>
            <a:r>
              <a:rPr lang="en-US" sz="2100" dirty="0">
                <a:latin typeface="Calibri"/>
                <a:cs typeface="Calibri"/>
              </a:rPr>
              <a:t>a </a:t>
            </a:r>
            <a:r>
              <a:rPr lang="en-US" sz="2100" spc="-5" dirty="0">
                <a:latin typeface="Calibri"/>
                <a:cs typeface="Calibri"/>
              </a:rPr>
              <a:t>Device File </a:t>
            </a:r>
            <a:r>
              <a:rPr lang="en-US" sz="2100" spc="-20" dirty="0">
                <a:latin typeface="Calibri"/>
                <a:cs typeface="Calibri"/>
              </a:rPr>
              <a:t>for </a:t>
            </a:r>
            <a:r>
              <a:rPr lang="en-US" sz="2100" spc="-5" dirty="0">
                <a:latin typeface="Calibri"/>
                <a:cs typeface="Calibri"/>
              </a:rPr>
              <a:t>Device</a:t>
            </a:r>
            <a:endParaRPr lang="en-US" sz="21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100" spc="-15" dirty="0">
                <a:latin typeface="Calibri"/>
                <a:cs typeface="Calibri"/>
              </a:rPr>
              <a:t>Create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-5" dirty="0">
                <a:latin typeface="Calibri"/>
                <a:cs typeface="Calibri"/>
              </a:rPr>
              <a:t>Device </a:t>
            </a:r>
            <a:r>
              <a:rPr sz="2100" spc="-10" dirty="0">
                <a:latin typeface="Calibri"/>
                <a:cs typeface="Calibri"/>
              </a:rPr>
              <a:t>Driver </a:t>
            </a:r>
            <a:r>
              <a:rPr sz="2100" spc="-5" dirty="0">
                <a:latin typeface="Calibri"/>
                <a:cs typeface="Calibri"/>
              </a:rPr>
              <a:t>Module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(LKM)</a:t>
            </a:r>
            <a:endParaRPr sz="21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100" spc="-5" dirty="0">
                <a:latin typeface="Calibri"/>
                <a:cs typeface="Calibri"/>
              </a:rPr>
              <a:t>Implement </a:t>
            </a:r>
            <a:r>
              <a:rPr sz="2100" dirty="0">
                <a:latin typeface="Calibri"/>
                <a:cs typeface="Calibri"/>
              </a:rPr>
              <a:t>file </a:t>
            </a:r>
            <a:r>
              <a:rPr sz="2100" spc="-10" dirty="0">
                <a:latin typeface="Calibri"/>
                <a:cs typeface="Calibri"/>
              </a:rPr>
              <a:t>operations </a:t>
            </a:r>
            <a:r>
              <a:rPr sz="2100" dirty="0">
                <a:latin typeface="Calibri"/>
                <a:cs typeface="Calibri"/>
              </a:rPr>
              <a:t>(open, seek, </a:t>
            </a:r>
            <a:r>
              <a:rPr sz="2100" spc="-10" dirty="0">
                <a:latin typeface="Calibri"/>
                <a:cs typeface="Calibri"/>
              </a:rPr>
              <a:t>read, </a:t>
            </a:r>
            <a:r>
              <a:rPr sz="2100" spc="-5" dirty="0">
                <a:latin typeface="Calibri"/>
                <a:cs typeface="Calibri"/>
              </a:rPr>
              <a:t>write,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release)</a:t>
            </a:r>
            <a:endParaRPr sz="21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100" spc="-25" dirty="0">
                <a:latin typeface="Calibri"/>
                <a:cs typeface="Calibri"/>
              </a:rPr>
              <a:t>Make </a:t>
            </a:r>
            <a:r>
              <a:rPr sz="2100" spc="-5" dirty="0">
                <a:latin typeface="Calibri"/>
                <a:cs typeface="Calibri"/>
              </a:rPr>
              <a:t>and </a:t>
            </a:r>
            <a:r>
              <a:rPr sz="2100" dirty="0">
                <a:latin typeface="Calibri"/>
                <a:cs typeface="Calibri"/>
              </a:rPr>
              <a:t>load </a:t>
            </a:r>
            <a:r>
              <a:rPr sz="2100" spc="-5" dirty="0">
                <a:latin typeface="Calibri"/>
                <a:cs typeface="Calibri"/>
              </a:rPr>
              <a:t>the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module</a:t>
            </a:r>
            <a:endParaRPr sz="2100" dirty="0">
              <a:latin typeface="Calibri"/>
              <a:cs typeface="Calibri"/>
            </a:endParaRPr>
          </a:p>
          <a:p>
            <a:pPr marL="469900" marR="5080" indent="-457200">
              <a:lnSpc>
                <a:spcPts val="2300"/>
              </a:lnSpc>
              <a:spcBef>
                <a:spcPts val="83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100" spc="-55" dirty="0">
                <a:solidFill>
                  <a:srgbClr val="00B050"/>
                </a:solidFill>
                <a:latin typeface="Calibri"/>
                <a:cs typeface="Calibri"/>
              </a:rPr>
              <a:t>Test </a:t>
            </a:r>
            <a:r>
              <a:rPr sz="2100" spc="-15" dirty="0">
                <a:solidFill>
                  <a:srgbClr val="00B050"/>
                </a:solidFill>
                <a:latin typeface="Calibri"/>
                <a:cs typeface="Calibri"/>
              </a:rPr>
              <a:t>program </a:t>
            </a:r>
            <a:r>
              <a:rPr sz="2100" spc="-10" dirty="0">
                <a:solidFill>
                  <a:srgbClr val="00B050"/>
                </a:solidFill>
                <a:latin typeface="Calibri"/>
                <a:cs typeface="Calibri"/>
              </a:rPr>
              <a:t>that </a:t>
            </a:r>
            <a:r>
              <a:rPr sz="2100" dirty="0">
                <a:solidFill>
                  <a:srgbClr val="00B050"/>
                </a:solidFill>
                <a:latin typeface="Calibri"/>
                <a:cs typeface="Calibri"/>
              </a:rPr>
              <a:t>will </a:t>
            </a:r>
            <a:r>
              <a:rPr sz="2100" spc="-5" dirty="0">
                <a:solidFill>
                  <a:srgbClr val="00B050"/>
                </a:solidFill>
                <a:latin typeface="Calibri"/>
                <a:cs typeface="Calibri"/>
              </a:rPr>
              <a:t>allow </a:t>
            </a:r>
            <a:r>
              <a:rPr sz="2100" spc="-10" dirty="0">
                <a:solidFill>
                  <a:srgbClr val="00B050"/>
                </a:solidFill>
                <a:latin typeface="Calibri"/>
                <a:cs typeface="Calibri"/>
              </a:rPr>
              <a:t>you </a:t>
            </a:r>
            <a:r>
              <a:rPr sz="2100" spc="-15" dirty="0">
                <a:solidFill>
                  <a:srgbClr val="00B050"/>
                </a:solidFill>
                <a:latin typeface="Calibri"/>
                <a:cs typeface="Calibri"/>
              </a:rPr>
              <a:t>to </a:t>
            </a:r>
            <a:r>
              <a:rPr sz="2100" spc="-5" dirty="0">
                <a:solidFill>
                  <a:srgbClr val="00B050"/>
                </a:solidFill>
                <a:latin typeface="Calibri"/>
                <a:cs typeface="Calibri"/>
              </a:rPr>
              <a:t>perform </a:t>
            </a:r>
            <a:r>
              <a:rPr sz="2100" spc="-15" dirty="0">
                <a:solidFill>
                  <a:srgbClr val="00B050"/>
                </a:solidFill>
                <a:latin typeface="Calibri"/>
                <a:cs typeface="Calibri"/>
              </a:rPr>
              <a:t>different </a:t>
            </a:r>
            <a:r>
              <a:rPr sz="2100" spc="-10" dirty="0">
                <a:solidFill>
                  <a:srgbClr val="00B050"/>
                </a:solidFill>
                <a:latin typeface="Calibri"/>
                <a:cs typeface="Calibri"/>
              </a:rPr>
              <a:t>operations  </a:t>
            </a:r>
            <a:r>
              <a:rPr sz="2100" dirty="0">
                <a:solidFill>
                  <a:srgbClr val="00B050"/>
                </a:solidFill>
                <a:latin typeface="Calibri"/>
                <a:cs typeface="Calibri"/>
              </a:rPr>
              <a:t>on </a:t>
            </a:r>
            <a:r>
              <a:rPr sz="2100" spc="-5" dirty="0">
                <a:solidFill>
                  <a:srgbClr val="00B050"/>
                </a:solidFill>
                <a:latin typeface="Calibri"/>
                <a:cs typeface="Calibri"/>
              </a:rPr>
              <a:t>the </a:t>
            </a:r>
            <a:r>
              <a:rPr sz="2100" spc="-15" dirty="0">
                <a:solidFill>
                  <a:srgbClr val="00B050"/>
                </a:solidFill>
                <a:latin typeface="Calibri"/>
                <a:cs typeface="Calibri"/>
              </a:rPr>
              <a:t>test </a:t>
            </a:r>
            <a:r>
              <a:rPr sz="2100" spc="-5" dirty="0">
                <a:solidFill>
                  <a:srgbClr val="00B050"/>
                </a:solidFill>
                <a:latin typeface="Calibri"/>
                <a:cs typeface="Calibri"/>
              </a:rPr>
              <a:t>file.</a:t>
            </a:r>
            <a:r>
              <a:rPr lang="en-US" sz="2100" spc="-5" dirty="0">
                <a:solidFill>
                  <a:srgbClr val="00B050"/>
                </a:solidFill>
                <a:latin typeface="Calibri"/>
                <a:cs typeface="Calibri"/>
              </a:rPr>
              <a:t> (</a:t>
            </a:r>
            <a:r>
              <a:rPr lang="en-US" sz="2100" b="1" spc="-5" dirty="0">
                <a:solidFill>
                  <a:srgbClr val="00B050"/>
                </a:solidFill>
                <a:latin typeface="Calibri"/>
                <a:cs typeface="Calibri"/>
              </a:rPr>
              <a:t>Done</a:t>
            </a:r>
            <a:r>
              <a:rPr lang="en-US" sz="2100" spc="-5" dirty="0">
                <a:solidFill>
                  <a:srgbClr val="00B050"/>
                </a:solidFill>
                <a:latin typeface="Calibri"/>
                <a:cs typeface="Calibri"/>
              </a:rPr>
              <a:t>)</a:t>
            </a:r>
            <a:endParaRPr sz="2100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1721C89-AE14-4562-97B7-31FC6773B49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1461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US" spc="-5" dirty="0"/>
              <a:t>Spring 2021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65208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5" dirty="0"/>
              <a:t>Creating </a:t>
            </a:r>
            <a:r>
              <a:rPr sz="3300" spc="-10" dirty="0"/>
              <a:t>Device </a:t>
            </a:r>
            <a:r>
              <a:rPr sz="3300" spc="-5" dirty="0"/>
              <a:t>File </a:t>
            </a:r>
            <a:r>
              <a:rPr sz="3300" spc="-25" dirty="0"/>
              <a:t>for </a:t>
            </a:r>
            <a:r>
              <a:rPr sz="3300" dirty="0"/>
              <a:t>a </a:t>
            </a:r>
            <a:r>
              <a:rPr sz="3300" spc="-10" dirty="0"/>
              <a:t>Device Driver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07390" y="1808479"/>
            <a:ext cx="7680959" cy="141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10"/>
              </a:lnSpc>
              <a:spcBef>
                <a:spcPts val="100"/>
              </a:spcBef>
            </a:pPr>
            <a:r>
              <a:rPr sz="2100" spc="-5" dirty="0">
                <a:solidFill>
                  <a:srgbClr val="0070C0"/>
                </a:solidFill>
                <a:latin typeface="Calibri"/>
                <a:cs typeface="Calibri"/>
              </a:rPr>
              <a:t>sudo mknod -m </a:t>
            </a:r>
            <a:r>
              <a:rPr sz="2100" dirty="0">
                <a:solidFill>
                  <a:srgbClr val="0070C0"/>
                </a:solidFill>
                <a:latin typeface="Calibri"/>
                <a:cs typeface="Calibri"/>
              </a:rPr>
              <a:t>&lt;permission&gt; </a:t>
            </a:r>
            <a:r>
              <a:rPr sz="2100" spc="-5" dirty="0">
                <a:solidFill>
                  <a:srgbClr val="0070C0"/>
                </a:solidFill>
                <a:latin typeface="Calibri"/>
                <a:cs typeface="Calibri"/>
              </a:rPr>
              <a:t>&lt;device_file_location&gt;</a:t>
            </a:r>
            <a:r>
              <a:rPr sz="2100" spc="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70C0"/>
                </a:solidFill>
                <a:latin typeface="Calibri"/>
                <a:cs typeface="Calibri"/>
              </a:rPr>
              <a:t>&lt;type_of_driver&gt;</a:t>
            </a:r>
            <a:endParaRPr sz="2100" dirty="0">
              <a:latin typeface="Calibri"/>
              <a:cs typeface="Calibri"/>
            </a:endParaRPr>
          </a:p>
          <a:p>
            <a:pPr marL="12700">
              <a:lnSpc>
                <a:spcPts val="2410"/>
              </a:lnSpc>
            </a:pPr>
            <a:r>
              <a:rPr sz="2100" spc="-5" dirty="0">
                <a:solidFill>
                  <a:srgbClr val="0070C0"/>
                </a:solidFill>
                <a:latin typeface="Calibri"/>
                <a:cs typeface="Calibri"/>
              </a:rPr>
              <a:t>&lt;major_number&gt;</a:t>
            </a:r>
            <a:r>
              <a:rPr sz="21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70C0"/>
                </a:solidFill>
                <a:latin typeface="Calibri"/>
                <a:cs typeface="Calibri"/>
              </a:rPr>
              <a:t>&lt;minor_number&gt;</a:t>
            </a:r>
            <a:endParaRPr sz="2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100" spc="-5" dirty="0">
                <a:latin typeface="Calibri"/>
                <a:cs typeface="Calibri"/>
              </a:rPr>
              <a:t>Ex. sudo mknod -m 777 </a:t>
            </a:r>
            <a:r>
              <a:rPr sz="2100" spc="-10" dirty="0">
                <a:latin typeface="Calibri"/>
                <a:cs typeface="Calibri"/>
              </a:rPr>
              <a:t>/dev/simple_character_device </a:t>
            </a:r>
            <a:r>
              <a:rPr sz="2100" dirty="0">
                <a:latin typeface="Calibri"/>
                <a:cs typeface="Calibri"/>
              </a:rPr>
              <a:t>c </a:t>
            </a:r>
            <a:r>
              <a:rPr sz="2100" spc="-5" dirty="0">
                <a:latin typeface="Calibri"/>
                <a:cs typeface="Calibri"/>
              </a:rPr>
              <a:t>240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0</a:t>
            </a:r>
          </a:p>
        </p:txBody>
      </p:sp>
      <p:sp>
        <p:nvSpPr>
          <p:cNvPr id="4" name="object 4"/>
          <p:cNvSpPr/>
          <p:nvPr/>
        </p:nvSpPr>
        <p:spPr>
          <a:xfrm>
            <a:off x="978408" y="3998976"/>
            <a:ext cx="7367016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70240" y="6449957"/>
            <a:ext cx="19177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5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74CFA77-36F7-438A-B5C4-3E13C563818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1461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US" spc="-5" dirty="0"/>
              <a:t>Spring 2021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90" y="711200"/>
            <a:ext cx="51720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35" dirty="0">
                <a:latin typeface="Calibri Light"/>
                <a:cs typeface="Calibri Light"/>
              </a:rPr>
              <a:t>System </a:t>
            </a:r>
            <a:r>
              <a:rPr sz="3300" b="0" spc="-10" dirty="0">
                <a:latin typeface="Calibri Light"/>
                <a:cs typeface="Calibri Light"/>
              </a:rPr>
              <a:t>Device </a:t>
            </a:r>
            <a:r>
              <a:rPr sz="3300" b="0" spc="-5" dirty="0">
                <a:latin typeface="Calibri Light"/>
                <a:cs typeface="Calibri Light"/>
              </a:rPr>
              <a:t>Major</a:t>
            </a:r>
            <a:r>
              <a:rPr sz="3300" b="0" spc="15" dirty="0">
                <a:latin typeface="Calibri Light"/>
                <a:cs typeface="Calibri Light"/>
              </a:rPr>
              <a:t> </a:t>
            </a:r>
            <a:r>
              <a:rPr sz="3300" b="0" spc="-15" dirty="0">
                <a:latin typeface="Calibri Light"/>
                <a:cs typeface="Calibri Light"/>
              </a:rPr>
              <a:t>Numbers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439671"/>
            <a:ext cx="69043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u="sng" dirty="0">
                <a:solidFill>
                  <a:srgbClr val="2E75B6"/>
                </a:solidFill>
                <a:uFill>
                  <a:solidFill>
                    <a:srgbClr val="2E75B6"/>
                  </a:solidFill>
                </a:uFill>
                <a:latin typeface="Calibri"/>
                <a:cs typeface="Calibri"/>
              </a:rPr>
              <a:t>vim</a:t>
            </a:r>
            <a:r>
              <a:rPr sz="2100" u="sng" spc="-20" dirty="0">
                <a:solidFill>
                  <a:srgbClr val="2E75B6"/>
                </a:solidFill>
                <a:uFill>
                  <a:solidFill>
                    <a:srgbClr val="2E75B6"/>
                  </a:solidFill>
                </a:uFill>
                <a:latin typeface="Calibri"/>
                <a:cs typeface="Calibri"/>
              </a:rPr>
              <a:t> </a:t>
            </a:r>
            <a:r>
              <a:rPr sz="2100" u="sng" spc="-10" dirty="0">
                <a:solidFill>
                  <a:srgbClr val="2E75B6"/>
                </a:solidFill>
                <a:uFill>
                  <a:solidFill>
                    <a:srgbClr val="2E75B6"/>
                  </a:solidFill>
                </a:uFill>
                <a:latin typeface="Calibri"/>
                <a:cs typeface="Calibri"/>
              </a:rPr>
              <a:t>/home/kernel/linux-hwe-4.15.0/include/uapi/linux/major.h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73223" y="1990344"/>
            <a:ext cx="4895087" cy="3941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70240" y="6449957"/>
            <a:ext cx="19177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6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4AD1959-E9B6-462F-8ED0-4119D943395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1461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US" spc="-5" dirty="0"/>
              <a:t>Spring 2021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485647"/>
            <a:ext cx="45516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5" dirty="0"/>
              <a:t>Documentation </a:t>
            </a:r>
            <a:r>
              <a:rPr sz="3300" spc="-25" dirty="0"/>
              <a:t>for</a:t>
            </a:r>
            <a:r>
              <a:rPr sz="3300" spc="-10" dirty="0"/>
              <a:t> devices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07390" y="1509776"/>
            <a:ext cx="7374890" cy="9874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360"/>
              </a:spcBef>
            </a:pPr>
            <a:r>
              <a:rPr sz="2100" spc="-5" dirty="0">
                <a:latin typeface="Calibri"/>
                <a:cs typeface="Calibri"/>
              </a:rPr>
              <a:t>See </a:t>
            </a:r>
            <a:r>
              <a:rPr sz="2100" spc="-10" dirty="0">
                <a:latin typeface="Calibri"/>
                <a:cs typeface="Calibri"/>
              </a:rPr>
              <a:t>Documentation/admin-guide/devices.txt </a:t>
            </a:r>
            <a:r>
              <a:rPr sz="2100" spc="-5" dirty="0">
                <a:latin typeface="Calibri"/>
                <a:cs typeface="Calibri"/>
              </a:rPr>
              <a:t>-&gt; </a:t>
            </a:r>
            <a:r>
              <a:rPr sz="2100" spc="-10" dirty="0">
                <a:latin typeface="Calibri"/>
                <a:cs typeface="Calibri"/>
              </a:rPr>
              <a:t>Current </a:t>
            </a:r>
            <a:r>
              <a:rPr sz="2100" spc="-5" dirty="0">
                <a:latin typeface="Calibri"/>
                <a:cs typeface="Calibri"/>
              </a:rPr>
              <a:t>devices and  major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numbers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800" dirty="0">
                <a:solidFill>
                  <a:srgbClr val="2E75B6"/>
                </a:solidFill>
                <a:latin typeface="Corbel"/>
                <a:cs typeface="Corbel"/>
              </a:rPr>
              <a:t>vim</a:t>
            </a:r>
            <a:r>
              <a:rPr sz="1800" spc="5" dirty="0">
                <a:solidFill>
                  <a:srgbClr val="2E75B6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2E75B6"/>
                </a:solidFill>
                <a:latin typeface="Corbel"/>
                <a:cs typeface="Corbel"/>
              </a:rPr>
              <a:t>/home/kernel/linux-hwe-4.15.0/Documentation/admin-guide/devices.txt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7111" y="2852927"/>
            <a:ext cx="4767072" cy="2542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70240" y="6449957"/>
            <a:ext cx="19177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7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94611F0-1150-4479-AC5E-5BCEC65426A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1461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US" spc="-5" dirty="0"/>
              <a:t>Spring 2021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10388"/>
            <a:ext cx="2921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Courier New"/>
                <a:cs typeface="Courier New"/>
              </a:rPr>
              <a:t>/dev</a:t>
            </a:r>
            <a:r>
              <a:rPr sz="3600" b="0" spc="-1410" dirty="0">
                <a:latin typeface="Courier New"/>
                <a:cs typeface="Courier New"/>
              </a:rPr>
              <a:t> </a:t>
            </a:r>
            <a:r>
              <a:rPr sz="3600" spc="-15" dirty="0"/>
              <a:t>Directory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463" y="3049523"/>
            <a:ext cx="2480945" cy="27933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Device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Type</a:t>
            </a:r>
            <a:endParaRPr sz="20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Permissions</a:t>
            </a:r>
            <a:endParaRPr sz="20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Owner</a:t>
            </a:r>
            <a:endParaRPr sz="20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10" dirty="0">
                <a:latin typeface="Calibri"/>
                <a:cs typeface="Calibri"/>
              </a:rPr>
              <a:t>Group</a:t>
            </a:r>
            <a:endParaRPr sz="20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Major Device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</a:t>
            </a:r>
            <a:endParaRPr sz="20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Minor Device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</a:t>
            </a:r>
            <a:endParaRPr sz="20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Timestamp</a:t>
            </a:r>
            <a:endParaRPr sz="20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Device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Name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69586" y="1199948"/>
            <a:ext cx="6330315" cy="1662430"/>
            <a:chOff x="1169586" y="1199948"/>
            <a:chExt cx="6330315" cy="1662430"/>
          </a:xfrm>
        </p:grpSpPr>
        <p:sp>
          <p:nvSpPr>
            <p:cNvPr id="5" name="object 5"/>
            <p:cNvSpPr/>
            <p:nvPr/>
          </p:nvSpPr>
          <p:spPr>
            <a:xfrm>
              <a:off x="1179575" y="1210056"/>
              <a:ext cx="6309360" cy="16398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936" y="1206298"/>
              <a:ext cx="6317615" cy="1649730"/>
            </a:xfrm>
            <a:custGeom>
              <a:avLst/>
              <a:gdLst/>
              <a:ahLst/>
              <a:cxnLst/>
              <a:rect l="l" t="t" r="r" b="b"/>
              <a:pathLst>
                <a:path w="6317615" h="1649730">
                  <a:moveTo>
                    <a:pt x="0" y="0"/>
                  </a:moveTo>
                  <a:lnTo>
                    <a:pt x="6317063" y="0"/>
                  </a:lnTo>
                  <a:lnTo>
                    <a:pt x="6317063" y="1649272"/>
                  </a:lnTo>
                  <a:lnTo>
                    <a:pt x="0" y="164927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70240" y="6449957"/>
            <a:ext cx="19177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8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200A7792-A94C-4544-92B8-20BA01AE609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1461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US" spc="-5" dirty="0"/>
              <a:t>Spring 2021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26871"/>
            <a:ext cx="70104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300" spc="-15" dirty="0" err="1"/>
              <a:t>register_chrdev</a:t>
            </a:r>
            <a:r>
              <a:rPr lang="en-IN" sz="3300" spc="-15" dirty="0"/>
              <a:t>()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1192530" y="1881320"/>
            <a:ext cx="7680959" cy="961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41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100" spc="-5" dirty="0">
                <a:solidFill>
                  <a:srgbClr val="0070C0"/>
                </a:solidFill>
                <a:latin typeface="Calibri"/>
                <a:cs typeface="Calibri"/>
              </a:rPr>
              <a:t>Major number</a:t>
            </a:r>
          </a:p>
          <a:p>
            <a:pPr marL="355600" indent="-342900">
              <a:lnSpc>
                <a:spcPts val="241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100" spc="-5" dirty="0">
                <a:solidFill>
                  <a:srgbClr val="0070C0"/>
                </a:solidFill>
                <a:latin typeface="Calibri"/>
                <a:cs typeface="Calibri"/>
              </a:rPr>
              <a:t>Unique name</a:t>
            </a:r>
          </a:p>
          <a:p>
            <a:pPr marL="355600" indent="-342900">
              <a:lnSpc>
                <a:spcPts val="241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100" spc="-5" dirty="0">
                <a:solidFill>
                  <a:srgbClr val="0070C0"/>
                </a:solidFill>
                <a:latin typeface="Calibri"/>
                <a:cs typeface="Calibri"/>
              </a:rPr>
              <a:t>Pointer to file operations struct</a:t>
            </a:r>
            <a:endParaRPr lang="en-US" sz="29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70240" y="6449957"/>
            <a:ext cx="19177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9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35AF42F-8423-4DE4-B99A-5E31B43EE45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1461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US" spc="-5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162507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518</Words>
  <Application>Microsoft Office PowerPoint</Application>
  <PresentationFormat>On-screen Show (4:3)</PresentationFormat>
  <Paragraphs>100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Courier New</vt:lpstr>
      <vt:lpstr>Times New Roman</vt:lpstr>
      <vt:lpstr>Wingdings</vt:lpstr>
      <vt:lpstr>Office Theme</vt:lpstr>
      <vt:lpstr>CSCI-3753: Operating Systems  Spring 2021</vt:lpstr>
      <vt:lpstr>Programming Assignment 2</vt:lpstr>
      <vt:lpstr>PA2 – Character Device Driver</vt:lpstr>
      <vt:lpstr>PA 2</vt:lpstr>
      <vt:lpstr>Creating Device File for a Device Driver</vt:lpstr>
      <vt:lpstr>PowerPoint Presentation</vt:lpstr>
      <vt:lpstr>Documentation for devices</vt:lpstr>
      <vt:lpstr>/dev Directory</vt:lpstr>
      <vt:lpstr>register_chrdev()</vt:lpstr>
      <vt:lpstr>File Operations Data Structure</vt:lpstr>
      <vt:lpstr>File Operations Data Structure</vt:lpstr>
      <vt:lpstr>File Operations Data Structure</vt:lpstr>
      <vt:lpstr>PA2 – Requirements</vt:lpstr>
      <vt:lpstr>Week 4 – 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CSCI-3753: Operating Systems  Fall 2019</dc:title>
  <dc:creator>Biljith Thadichi</dc:creator>
  <cp:lastModifiedBy>Biljith Thadichi</cp:lastModifiedBy>
  <cp:revision>2</cp:revision>
  <dcterms:created xsi:type="dcterms:W3CDTF">2020-09-18T00:46:22Z</dcterms:created>
  <dcterms:modified xsi:type="dcterms:W3CDTF">2021-02-12T20:23:06Z</dcterms:modified>
</cp:coreProperties>
</file>