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2" r:id="rId16"/>
    <p:sldId id="273" r:id="rId17"/>
    <p:sldId id="276" r:id="rId18"/>
    <p:sldId id="279" r:id="rId19"/>
    <p:sldId id="263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6096001"/>
            <a:ext cx="109728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1299363" y="6286391"/>
            <a:ext cx="2153060" cy="3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09600" y="6172410"/>
            <a:ext cx="592667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617739" y="6178510"/>
            <a:ext cx="576579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638055" y="6193768"/>
            <a:ext cx="535940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648242" y="6201398"/>
            <a:ext cx="515620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0621" y="2417224"/>
            <a:ext cx="6810755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973" y="1478700"/>
            <a:ext cx="10541000" cy="3291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82168" y="6449957"/>
            <a:ext cx="122851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26987" y="6449957"/>
            <a:ext cx="25400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linux-device-drivers/0596000081/ch03s04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linux-device-drivers/0596000081/ch03s04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linux-device-drivers/0596000081/ch03s04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681" y="2332735"/>
            <a:ext cx="6625590" cy="11531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7595" marR="5080" indent="-2335530">
              <a:lnSpc>
                <a:spcPts val="4200"/>
              </a:lnSpc>
              <a:spcBef>
                <a:spcPts val="640"/>
              </a:spcBef>
            </a:pP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CSCI-3753: </a:t>
            </a:r>
            <a:r>
              <a:rPr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Operating 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Systems  </a:t>
            </a:r>
            <a:r>
              <a:rPr lang="en-US"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Spring 2021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7705" y="3962401"/>
            <a:ext cx="3196590" cy="116160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US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lang="en-US"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US"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lang="en-US"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lang="en-US"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lang="en-US"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lang="en-US"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lang="en-US"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</a:p>
        </p:txBody>
      </p:sp>
      <p:sp>
        <p:nvSpPr>
          <p:cNvPr id="4" name="object 4"/>
          <p:cNvSpPr/>
          <p:nvPr/>
        </p:nvSpPr>
        <p:spPr>
          <a:xfrm>
            <a:off x="8714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5516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read()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0EB8ED-2BC1-4638-AC9C-B51AEAE7406C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2459343" y="2068448"/>
            <a:ext cx="1095170" cy="10751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5230B7-1704-408C-8CC8-19E73D5F7FAB}"/>
              </a:ext>
            </a:extLst>
          </p:cNvPr>
          <p:cNvSpPr txBox="1"/>
          <p:nvPr/>
        </p:nvSpPr>
        <p:spPr>
          <a:xfrm>
            <a:off x="7767432" y="3568727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max number of bytes to read.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53EB5-FDB9-46AF-B3D5-F7283910DDEF}"/>
              </a:ext>
            </a:extLst>
          </p:cNvPr>
          <p:cNvSpPr/>
          <p:nvPr/>
        </p:nvSpPr>
        <p:spPr>
          <a:xfrm>
            <a:off x="7664105" y="3568726"/>
            <a:ext cx="3345317" cy="7723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D4C6C-3706-455D-9B71-E0743828E495}"/>
              </a:ext>
            </a:extLst>
          </p:cNvPr>
          <p:cNvSpPr txBox="1"/>
          <p:nvPr/>
        </p:nvSpPr>
        <p:spPr>
          <a:xfrm>
            <a:off x="985674" y="3183888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Read() returns the number of bytes that were actually read.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5AF2C-EC95-4B07-8FE6-7EE93D66DE7D}"/>
              </a:ext>
            </a:extLst>
          </p:cNvPr>
          <p:cNvSpPr/>
          <p:nvPr/>
        </p:nvSpPr>
        <p:spPr>
          <a:xfrm>
            <a:off x="933094" y="3143628"/>
            <a:ext cx="3052497" cy="77239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CACBF-99D3-42C5-B6B7-5F61C650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04" y="1273344"/>
            <a:ext cx="5068007" cy="714475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7881BD-F475-493A-9C6F-41E1E6AD72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53276" y="2413660"/>
            <a:ext cx="1246144" cy="6891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87437C-BFF0-4BCA-8DBD-D8D8F6E11E55}"/>
              </a:ext>
            </a:extLst>
          </p:cNvPr>
          <p:cNvSpPr txBox="1"/>
          <p:nvPr/>
        </p:nvSpPr>
        <p:spPr>
          <a:xfrm>
            <a:off x="4249415" y="3301272"/>
            <a:ext cx="26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parameter is the </a:t>
            </a:r>
            <a:r>
              <a:rPr lang="en-US" dirty="0" err="1"/>
              <a:t>fd</a:t>
            </a:r>
            <a:r>
              <a:rPr lang="en-US" dirty="0"/>
              <a:t> of the file you want to read from.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26ED1-D23B-477F-BBCF-1C118345A0DA}"/>
              </a:ext>
            </a:extLst>
          </p:cNvPr>
          <p:cNvSpPr/>
          <p:nvPr/>
        </p:nvSpPr>
        <p:spPr>
          <a:xfrm>
            <a:off x="4225831" y="3139865"/>
            <a:ext cx="2453266" cy="12461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069CEA-CCEF-43A0-83A7-2050E14FA8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36500" y="1865867"/>
            <a:ext cx="1913784" cy="168737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6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write()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0EB8ED-2BC1-4638-AC9C-B51AEAE7406C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485797" y="2074912"/>
            <a:ext cx="1075180" cy="10622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5230B7-1704-408C-8CC8-19E73D5F7FAB}"/>
              </a:ext>
            </a:extLst>
          </p:cNvPr>
          <p:cNvSpPr txBox="1"/>
          <p:nvPr/>
        </p:nvSpPr>
        <p:spPr>
          <a:xfrm>
            <a:off x="7767432" y="3568727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number of bytes to write to file.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53EB5-FDB9-46AF-B3D5-F7283910DDEF}"/>
              </a:ext>
            </a:extLst>
          </p:cNvPr>
          <p:cNvSpPr/>
          <p:nvPr/>
        </p:nvSpPr>
        <p:spPr>
          <a:xfrm>
            <a:off x="7664105" y="3568726"/>
            <a:ext cx="3345317" cy="7723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D4C6C-3706-455D-9B71-E0743828E495}"/>
              </a:ext>
            </a:extLst>
          </p:cNvPr>
          <p:cNvSpPr txBox="1"/>
          <p:nvPr/>
        </p:nvSpPr>
        <p:spPr>
          <a:xfrm>
            <a:off x="985674" y="3183888"/>
            <a:ext cx="3240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write() returns the number of bytes that were actually written</a:t>
            </a:r>
          </a:p>
          <a:p>
            <a:endParaRPr lang="en-US" dirty="0"/>
          </a:p>
          <a:p>
            <a:r>
              <a:rPr lang="en-US" dirty="0"/>
              <a:t>This maybe less than size for example if there is insufficient space.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5AF2C-EC95-4B07-8FE6-7EE93D66DE7D}"/>
              </a:ext>
            </a:extLst>
          </p:cNvPr>
          <p:cNvSpPr/>
          <p:nvPr/>
        </p:nvSpPr>
        <p:spPr>
          <a:xfrm>
            <a:off x="933094" y="3143628"/>
            <a:ext cx="3118333" cy="17945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7881BD-F475-493A-9C6F-41E1E6AD7276}"/>
              </a:ext>
            </a:extLst>
          </p:cNvPr>
          <p:cNvCxnSpPr>
            <a:cxnSpLocks/>
          </p:cNvCxnSpPr>
          <p:nvPr/>
        </p:nvCxnSpPr>
        <p:spPr>
          <a:xfrm rot="5400000">
            <a:off x="4972909" y="2090561"/>
            <a:ext cx="1318528" cy="6427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87437C-BFF0-4BCA-8DBD-D8D8F6E11E55}"/>
              </a:ext>
            </a:extLst>
          </p:cNvPr>
          <p:cNvSpPr txBox="1"/>
          <p:nvPr/>
        </p:nvSpPr>
        <p:spPr>
          <a:xfrm>
            <a:off x="4249415" y="3301272"/>
            <a:ext cx="26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parameter is the </a:t>
            </a:r>
            <a:r>
              <a:rPr lang="en-US" dirty="0" err="1"/>
              <a:t>fd</a:t>
            </a:r>
            <a:r>
              <a:rPr lang="en-US" dirty="0"/>
              <a:t> of the file you want to read from.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26ED1-D23B-477F-BBCF-1C118345A0DA}"/>
              </a:ext>
            </a:extLst>
          </p:cNvPr>
          <p:cNvSpPr/>
          <p:nvPr/>
        </p:nvSpPr>
        <p:spPr>
          <a:xfrm>
            <a:off x="4225831" y="3139865"/>
            <a:ext cx="2453266" cy="12461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069CEA-CCEF-43A0-83A7-2050E14FA8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36500" y="1865867"/>
            <a:ext cx="1913784" cy="168737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B969F2F-9578-4627-BB44-AD2492A0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27" y="1324739"/>
            <a:ext cx="502037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offset in a file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10D13-3991-4A26-B6A6-558FAB5EBC77}"/>
              </a:ext>
            </a:extLst>
          </p:cNvPr>
          <p:cNvSpPr txBox="1"/>
          <p:nvPr/>
        </p:nvSpPr>
        <p:spPr>
          <a:xfrm>
            <a:off x="1222122" y="1150538"/>
            <a:ext cx="8895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Whenever a file is opened by a process, an </a:t>
            </a:r>
            <a:r>
              <a:rPr lang="en-US" dirty="0" err="1"/>
              <a:t>fd</a:t>
            </a:r>
            <a:r>
              <a:rPr lang="en-US" dirty="0"/>
              <a:t> is associated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Following the indirection below, we reach the struct file associated with the open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struct keeps track of a lot of information like the offset in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offset is the location from which a read or write will take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every read/write operation, the offset is adjusted to the end of what was just read/written.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5248AB-6563-4397-B019-E6C9BC313C8C}"/>
              </a:ext>
            </a:extLst>
          </p:cNvPr>
          <p:cNvSpPr/>
          <p:nvPr/>
        </p:nvSpPr>
        <p:spPr>
          <a:xfrm>
            <a:off x="1470991" y="2991679"/>
            <a:ext cx="1103244" cy="2802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CA25C5-FB5E-447A-B244-8BEA9AF151F6}"/>
              </a:ext>
            </a:extLst>
          </p:cNvPr>
          <p:cNvCxnSpPr/>
          <p:nvPr/>
        </p:nvCxnSpPr>
        <p:spPr>
          <a:xfrm>
            <a:off x="1470991" y="3508513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82C479-D940-45F2-8E7D-102AA0139BA5}"/>
              </a:ext>
            </a:extLst>
          </p:cNvPr>
          <p:cNvCxnSpPr/>
          <p:nvPr/>
        </p:nvCxnSpPr>
        <p:spPr>
          <a:xfrm>
            <a:off x="1470991" y="4018722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F5D772-99CC-4CAD-9067-145BECECB84E}"/>
              </a:ext>
            </a:extLst>
          </p:cNvPr>
          <p:cNvCxnSpPr/>
          <p:nvPr/>
        </p:nvCxnSpPr>
        <p:spPr>
          <a:xfrm>
            <a:off x="1470991" y="4793974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46FA54-98FD-40EA-82E8-FE545E898978}"/>
              </a:ext>
            </a:extLst>
          </p:cNvPr>
          <p:cNvCxnSpPr/>
          <p:nvPr/>
        </p:nvCxnSpPr>
        <p:spPr>
          <a:xfrm>
            <a:off x="1470991" y="5300869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A3AAFD-E8BB-464F-BCD0-93C4530EB642}"/>
              </a:ext>
            </a:extLst>
          </p:cNvPr>
          <p:cNvSpPr txBox="1"/>
          <p:nvPr/>
        </p:nvSpPr>
        <p:spPr>
          <a:xfrm>
            <a:off x="714817" y="3049729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4A170-D709-47E7-BD28-FDD3592D1BE8}"/>
              </a:ext>
            </a:extLst>
          </p:cNvPr>
          <p:cNvSpPr txBox="1"/>
          <p:nvPr/>
        </p:nvSpPr>
        <p:spPr>
          <a:xfrm>
            <a:off x="673860" y="4861871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BA3324-48E6-437D-8F8B-13B69B75D2BB}"/>
              </a:ext>
            </a:extLst>
          </p:cNvPr>
          <p:cNvSpPr txBox="1"/>
          <p:nvPr/>
        </p:nvSpPr>
        <p:spPr>
          <a:xfrm>
            <a:off x="694139" y="3512562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39D14-F4EF-43E5-BC81-4FBC1A3B0444}"/>
              </a:ext>
            </a:extLst>
          </p:cNvPr>
          <p:cNvSpPr txBox="1"/>
          <p:nvPr/>
        </p:nvSpPr>
        <p:spPr>
          <a:xfrm>
            <a:off x="694139" y="4214372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03A93-58FA-47CA-AEB5-03E714A92E82}"/>
              </a:ext>
            </a:extLst>
          </p:cNvPr>
          <p:cNvCxnSpPr/>
          <p:nvPr/>
        </p:nvCxnSpPr>
        <p:spPr>
          <a:xfrm>
            <a:off x="2574235" y="5046537"/>
            <a:ext cx="2067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4A8415-7D25-4073-9517-8B33B9FA78A3}"/>
              </a:ext>
            </a:extLst>
          </p:cNvPr>
          <p:cNvSpPr/>
          <p:nvPr/>
        </p:nvSpPr>
        <p:spPr>
          <a:xfrm>
            <a:off x="4472608" y="4701213"/>
            <a:ext cx="1103244" cy="914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E328D-4576-433E-BB2D-B9977CCCAF6B}"/>
              </a:ext>
            </a:extLst>
          </p:cNvPr>
          <p:cNvSpPr txBox="1"/>
          <p:nvPr/>
        </p:nvSpPr>
        <p:spPr>
          <a:xfrm>
            <a:off x="3707323" y="3752674"/>
            <a:ext cx="263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(file descriptor structure)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C8DC3-DDB9-4397-99A0-D7319C5D3B1E}"/>
              </a:ext>
            </a:extLst>
          </p:cNvPr>
          <p:cNvCxnSpPr/>
          <p:nvPr/>
        </p:nvCxnSpPr>
        <p:spPr>
          <a:xfrm>
            <a:off x="5287618" y="5046537"/>
            <a:ext cx="2067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9F7EE20-3866-4C6B-9AD9-28CF76507722}"/>
              </a:ext>
            </a:extLst>
          </p:cNvPr>
          <p:cNvSpPr/>
          <p:nvPr/>
        </p:nvSpPr>
        <p:spPr>
          <a:xfrm>
            <a:off x="7354957" y="4701213"/>
            <a:ext cx="1103244" cy="914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AC0CE3-2765-401F-A023-EC8633A0018E}"/>
              </a:ext>
            </a:extLst>
          </p:cNvPr>
          <p:cNvSpPr txBox="1"/>
          <p:nvPr/>
        </p:nvSpPr>
        <p:spPr>
          <a:xfrm>
            <a:off x="6785542" y="3670482"/>
            <a:ext cx="224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file(open file description)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1D5BBC-0E1E-4F8C-A56B-D2E56309821D}"/>
              </a:ext>
            </a:extLst>
          </p:cNvPr>
          <p:cNvSpPr txBox="1"/>
          <p:nvPr/>
        </p:nvSpPr>
        <p:spPr>
          <a:xfrm>
            <a:off x="7354957" y="4860718"/>
            <a:ext cx="110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loff_t f_pos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F0F7D-1DCA-42F5-AE48-5FB87C4C23EE}"/>
              </a:ext>
            </a:extLst>
          </p:cNvPr>
          <p:cNvSpPr txBox="1"/>
          <p:nvPr/>
        </p:nvSpPr>
        <p:spPr>
          <a:xfrm>
            <a:off x="8662203" y="2892763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good read for struct file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8701A7-7D29-42BC-A3CF-4DDD86525E42}"/>
              </a:ext>
            </a:extLst>
          </p:cNvPr>
          <p:cNvSpPr/>
          <p:nvPr/>
        </p:nvSpPr>
        <p:spPr>
          <a:xfrm>
            <a:off x="8558876" y="2892762"/>
            <a:ext cx="3345317" cy="7723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A7FDD-5968-4C7D-901A-3AFF7EE93885}"/>
              </a:ext>
            </a:extLst>
          </p:cNvPr>
          <p:cNvSpPr txBox="1"/>
          <p:nvPr/>
        </p:nvSpPr>
        <p:spPr>
          <a:xfrm>
            <a:off x="673860" y="5423597"/>
            <a:ext cx="86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fd</a:t>
            </a:r>
            <a:r>
              <a:rPr lang="en-US" dirty="0"/>
              <a:t> + 1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offset in a file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5248AB-6563-4397-B019-E6C9BC313C8C}"/>
              </a:ext>
            </a:extLst>
          </p:cNvPr>
          <p:cNvSpPr/>
          <p:nvPr/>
        </p:nvSpPr>
        <p:spPr>
          <a:xfrm>
            <a:off x="1470991" y="2991679"/>
            <a:ext cx="1103244" cy="2802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CA25C5-FB5E-447A-B244-8BEA9AF151F6}"/>
              </a:ext>
            </a:extLst>
          </p:cNvPr>
          <p:cNvCxnSpPr/>
          <p:nvPr/>
        </p:nvCxnSpPr>
        <p:spPr>
          <a:xfrm>
            <a:off x="1470991" y="3508513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82C479-D940-45F2-8E7D-102AA0139BA5}"/>
              </a:ext>
            </a:extLst>
          </p:cNvPr>
          <p:cNvCxnSpPr/>
          <p:nvPr/>
        </p:nvCxnSpPr>
        <p:spPr>
          <a:xfrm>
            <a:off x="1470991" y="4018722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F5D772-99CC-4CAD-9067-145BECECB84E}"/>
              </a:ext>
            </a:extLst>
          </p:cNvPr>
          <p:cNvCxnSpPr/>
          <p:nvPr/>
        </p:nvCxnSpPr>
        <p:spPr>
          <a:xfrm>
            <a:off x="1470991" y="4793974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46FA54-98FD-40EA-82E8-FE545E898978}"/>
              </a:ext>
            </a:extLst>
          </p:cNvPr>
          <p:cNvCxnSpPr/>
          <p:nvPr/>
        </p:nvCxnSpPr>
        <p:spPr>
          <a:xfrm>
            <a:off x="1470991" y="5300869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A3AAFD-E8BB-464F-BCD0-93C4530EB642}"/>
              </a:ext>
            </a:extLst>
          </p:cNvPr>
          <p:cNvSpPr txBox="1"/>
          <p:nvPr/>
        </p:nvSpPr>
        <p:spPr>
          <a:xfrm>
            <a:off x="714817" y="3049729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4A170-D709-47E7-BD28-FDD3592D1BE8}"/>
              </a:ext>
            </a:extLst>
          </p:cNvPr>
          <p:cNvSpPr txBox="1"/>
          <p:nvPr/>
        </p:nvSpPr>
        <p:spPr>
          <a:xfrm>
            <a:off x="673860" y="4861871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BA3324-48E6-437D-8F8B-13B69B75D2BB}"/>
              </a:ext>
            </a:extLst>
          </p:cNvPr>
          <p:cNvSpPr txBox="1"/>
          <p:nvPr/>
        </p:nvSpPr>
        <p:spPr>
          <a:xfrm>
            <a:off x="694139" y="3512562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39D14-F4EF-43E5-BC81-4FBC1A3B0444}"/>
              </a:ext>
            </a:extLst>
          </p:cNvPr>
          <p:cNvSpPr txBox="1"/>
          <p:nvPr/>
        </p:nvSpPr>
        <p:spPr>
          <a:xfrm>
            <a:off x="694139" y="4214372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03A93-58FA-47CA-AEB5-03E714A92E82}"/>
              </a:ext>
            </a:extLst>
          </p:cNvPr>
          <p:cNvCxnSpPr/>
          <p:nvPr/>
        </p:nvCxnSpPr>
        <p:spPr>
          <a:xfrm>
            <a:off x="2574235" y="5046537"/>
            <a:ext cx="2067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4A8415-7D25-4073-9517-8B33B9FA78A3}"/>
              </a:ext>
            </a:extLst>
          </p:cNvPr>
          <p:cNvSpPr/>
          <p:nvPr/>
        </p:nvSpPr>
        <p:spPr>
          <a:xfrm>
            <a:off x="4472608" y="4701213"/>
            <a:ext cx="1103244" cy="914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E328D-4576-433E-BB2D-B9977CCCAF6B}"/>
              </a:ext>
            </a:extLst>
          </p:cNvPr>
          <p:cNvSpPr txBox="1"/>
          <p:nvPr/>
        </p:nvSpPr>
        <p:spPr>
          <a:xfrm>
            <a:off x="3707323" y="3752674"/>
            <a:ext cx="263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(file descriptor structure)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C8DC3-DDB9-4397-99A0-D7319C5D3B1E}"/>
              </a:ext>
            </a:extLst>
          </p:cNvPr>
          <p:cNvCxnSpPr/>
          <p:nvPr/>
        </p:nvCxnSpPr>
        <p:spPr>
          <a:xfrm>
            <a:off x="5287618" y="5046537"/>
            <a:ext cx="2067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9F7EE20-3866-4C6B-9AD9-28CF76507722}"/>
              </a:ext>
            </a:extLst>
          </p:cNvPr>
          <p:cNvSpPr/>
          <p:nvPr/>
        </p:nvSpPr>
        <p:spPr>
          <a:xfrm>
            <a:off x="7354957" y="4701213"/>
            <a:ext cx="1103244" cy="914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AC0CE3-2765-401F-A023-EC8633A0018E}"/>
              </a:ext>
            </a:extLst>
          </p:cNvPr>
          <p:cNvSpPr txBox="1"/>
          <p:nvPr/>
        </p:nvSpPr>
        <p:spPr>
          <a:xfrm>
            <a:off x="6785542" y="3670482"/>
            <a:ext cx="224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file(open file description)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1D5BBC-0E1E-4F8C-A56B-D2E56309821D}"/>
              </a:ext>
            </a:extLst>
          </p:cNvPr>
          <p:cNvSpPr txBox="1"/>
          <p:nvPr/>
        </p:nvSpPr>
        <p:spPr>
          <a:xfrm>
            <a:off x="7354957" y="4860718"/>
            <a:ext cx="110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loff_t f_pos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F0F7D-1DCA-42F5-AE48-5FB87C4C23EE}"/>
              </a:ext>
            </a:extLst>
          </p:cNvPr>
          <p:cNvSpPr txBox="1"/>
          <p:nvPr/>
        </p:nvSpPr>
        <p:spPr>
          <a:xfrm>
            <a:off x="8662203" y="2892763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good read for struct file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8701A7-7D29-42BC-A3CF-4DDD86525E42}"/>
              </a:ext>
            </a:extLst>
          </p:cNvPr>
          <p:cNvSpPr/>
          <p:nvPr/>
        </p:nvSpPr>
        <p:spPr>
          <a:xfrm>
            <a:off x="8558876" y="2892762"/>
            <a:ext cx="3345317" cy="7723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A7FDD-5968-4C7D-901A-3AFF7EE93885}"/>
              </a:ext>
            </a:extLst>
          </p:cNvPr>
          <p:cNvSpPr txBox="1"/>
          <p:nvPr/>
        </p:nvSpPr>
        <p:spPr>
          <a:xfrm>
            <a:off x="673860" y="5423597"/>
            <a:ext cx="86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fd</a:t>
            </a:r>
            <a:r>
              <a:rPr lang="en-US" dirty="0"/>
              <a:t> + 1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344F2-E639-45E5-81B5-D82963CF2C90}"/>
              </a:ext>
            </a:extLst>
          </p:cNvPr>
          <p:cNvSpPr txBox="1"/>
          <p:nvPr/>
        </p:nvSpPr>
        <p:spPr>
          <a:xfrm>
            <a:off x="3241992" y="1960744"/>
            <a:ext cx="356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What do file descriptor 0, 1 and 2 usually point to?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00A50D-7821-4BE7-A121-4C942D629947}"/>
              </a:ext>
            </a:extLst>
          </p:cNvPr>
          <p:cNvSpPr/>
          <p:nvPr/>
        </p:nvSpPr>
        <p:spPr>
          <a:xfrm>
            <a:off x="3105378" y="1721273"/>
            <a:ext cx="3680164" cy="11998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offset in a file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5248AB-6563-4397-B019-E6C9BC313C8C}"/>
              </a:ext>
            </a:extLst>
          </p:cNvPr>
          <p:cNvSpPr/>
          <p:nvPr/>
        </p:nvSpPr>
        <p:spPr>
          <a:xfrm>
            <a:off x="1470991" y="2991679"/>
            <a:ext cx="1103244" cy="2802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CA25C5-FB5E-447A-B244-8BEA9AF151F6}"/>
              </a:ext>
            </a:extLst>
          </p:cNvPr>
          <p:cNvCxnSpPr/>
          <p:nvPr/>
        </p:nvCxnSpPr>
        <p:spPr>
          <a:xfrm>
            <a:off x="1470991" y="3508513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82C479-D940-45F2-8E7D-102AA0139BA5}"/>
              </a:ext>
            </a:extLst>
          </p:cNvPr>
          <p:cNvCxnSpPr/>
          <p:nvPr/>
        </p:nvCxnSpPr>
        <p:spPr>
          <a:xfrm>
            <a:off x="1470991" y="4018722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F5D772-99CC-4CAD-9067-145BECECB84E}"/>
              </a:ext>
            </a:extLst>
          </p:cNvPr>
          <p:cNvCxnSpPr/>
          <p:nvPr/>
        </p:nvCxnSpPr>
        <p:spPr>
          <a:xfrm>
            <a:off x="1470991" y="4793974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46FA54-98FD-40EA-82E8-FE545E898978}"/>
              </a:ext>
            </a:extLst>
          </p:cNvPr>
          <p:cNvCxnSpPr/>
          <p:nvPr/>
        </p:nvCxnSpPr>
        <p:spPr>
          <a:xfrm>
            <a:off x="1470991" y="5300869"/>
            <a:ext cx="1103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A3AAFD-E8BB-464F-BCD0-93C4530EB642}"/>
              </a:ext>
            </a:extLst>
          </p:cNvPr>
          <p:cNvSpPr txBox="1"/>
          <p:nvPr/>
        </p:nvSpPr>
        <p:spPr>
          <a:xfrm>
            <a:off x="714817" y="3049729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4A170-D709-47E7-BD28-FDD3592D1BE8}"/>
              </a:ext>
            </a:extLst>
          </p:cNvPr>
          <p:cNvSpPr txBox="1"/>
          <p:nvPr/>
        </p:nvSpPr>
        <p:spPr>
          <a:xfrm>
            <a:off x="673860" y="4861871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fd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BA3324-48E6-437D-8F8B-13B69B75D2BB}"/>
              </a:ext>
            </a:extLst>
          </p:cNvPr>
          <p:cNvSpPr txBox="1"/>
          <p:nvPr/>
        </p:nvSpPr>
        <p:spPr>
          <a:xfrm>
            <a:off x="694139" y="3512562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39D14-F4EF-43E5-BC81-4FBC1A3B0444}"/>
              </a:ext>
            </a:extLst>
          </p:cNvPr>
          <p:cNvSpPr txBox="1"/>
          <p:nvPr/>
        </p:nvSpPr>
        <p:spPr>
          <a:xfrm>
            <a:off x="694139" y="4214372"/>
            <a:ext cx="59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03A93-58FA-47CA-AEB5-03E714A92E82}"/>
              </a:ext>
            </a:extLst>
          </p:cNvPr>
          <p:cNvCxnSpPr/>
          <p:nvPr/>
        </p:nvCxnSpPr>
        <p:spPr>
          <a:xfrm>
            <a:off x="2574235" y="5046537"/>
            <a:ext cx="2067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4A8415-7D25-4073-9517-8B33B9FA78A3}"/>
              </a:ext>
            </a:extLst>
          </p:cNvPr>
          <p:cNvSpPr/>
          <p:nvPr/>
        </p:nvSpPr>
        <p:spPr>
          <a:xfrm>
            <a:off x="4472608" y="4701213"/>
            <a:ext cx="1103244" cy="914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E328D-4576-433E-BB2D-B9977CCCAF6B}"/>
              </a:ext>
            </a:extLst>
          </p:cNvPr>
          <p:cNvSpPr txBox="1"/>
          <p:nvPr/>
        </p:nvSpPr>
        <p:spPr>
          <a:xfrm>
            <a:off x="3707323" y="3752674"/>
            <a:ext cx="2633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(file descriptor structure)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C8DC3-DDB9-4397-99A0-D7319C5D3B1E}"/>
              </a:ext>
            </a:extLst>
          </p:cNvPr>
          <p:cNvCxnSpPr/>
          <p:nvPr/>
        </p:nvCxnSpPr>
        <p:spPr>
          <a:xfrm>
            <a:off x="5287618" y="5046537"/>
            <a:ext cx="2067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9F7EE20-3866-4C6B-9AD9-28CF76507722}"/>
              </a:ext>
            </a:extLst>
          </p:cNvPr>
          <p:cNvSpPr/>
          <p:nvPr/>
        </p:nvSpPr>
        <p:spPr>
          <a:xfrm>
            <a:off x="7354957" y="4701213"/>
            <a:ext cx="1103244" cy="914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AC0CE3-2765-401F-A023-EC8633A0018E}"/>
              </a:ext>
            </a:extLst>
          </p:cNvPr>
          <p:cNvSpPr txBox="1"/>
          <p:nvPr/>
        </p:nvSpPr>
        <p:spPr>
          <a:xfrm>
            <a:off x="6785542" y="3670482"/>
            <a:ext cx="224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file(open file description)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1D5BBC-0E1E-4F8C-A56B-D2E56309821D}"/>
              </a:ext>
            </a:extLst>
          </p:cNvPr>
          <p:cNvSpPr txBox="1"/>
          <p:nvPr/>
        </p:nvSpPr>
        <p:spPr>
          <a:xfrm>
            <a:off x="7354957" y="4860718"/>
            <a:ext cx="110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loff_t f_pos</a:t>
            </a:r>
            <a:endParaRPr lang="en-I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F0F7D-1DCA-42F5-AE48-5FB87C4C23EE}"/>
              </a:ext>
            </a:extLst>
          </p:cNvPr>
          <p:cNvSpPr txBox="1"/>
          <p:nvPr/>
        </p:nvSpPr>
        <p:spPr>
          <a:xfrm>
            <a:off x="8761594" y="3102414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good read for struct file can be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8701A7-7D29-42BC-A3CF-4DDD86525E42}"/>
              </a:ext>
            </a:extLst>
          </p:cNvPr>
          <p:cNvSpPr/>
          <p:nvPr/>
        </p:nvSpPr>
        <p:spPr>
          <a:xfrm>
            <a:off x="8658267" y="3102413"/>
            <a:ext cx="3345317" cy="7723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A7FDD-5968-4C7D-901A-3AFF7EE93885}"/>
              </a:ext>
            </a:extLst>
          </p:cNvPr>
          <p:cNvSpPr txBox="1"/>
          <p:nvPr/>
        </p:nvSpPr>
        <p:spPr>
          <a:xfrm>
            <a:off x="673860" y="5423597"/>
            <a:ext cx="86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fd</a:t>
            </a:r>
            <a:r>
              <a:rPr lang="en-US" dirty="0"/>
              <a:t> + 1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344F2-E639-45E5-81B5-D82963CF2C90}"/>
              </a:ext>
            </a:extLst>
          </p:cNvPr>
          <p:cNvSpPr txBox="1"/>
          <p:nvPr/>
        </p:nvSpPr>
        <p:spPr>
          <a:xfrm>
            <a:off x="3241992" y="1960744"/>
            <a:ext cx="356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file descriptor 0, 1 and 2 usually point to?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00A50D-7821-4BE7-A121-4C942D629947}"/>
              </a:ext>
            </a:extLst>
          </p:cNvPr>
          <p:cNvSpPr/>
          <p:nvPr/>
        </p:nvSpPr>
        <p:spPr>
          <a:xfrm>
            <a:off x="3105378" y="1721273"/>
            <a:ext cx="3680164" cy="11998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9A68DD-DFDC-479F-8B99-DBD6B7B99F88}"/>
              </a:ext>
            </a:extLst>
          </p:cNvPr>
          <p:cNvSpPr txBox="1"/>
          <p:nvPr/>
        </p:nvSpPr>
        <p:spPr>
          <a:xfrm>
            <a:off x="7419311" y="1932432"/>
            <a:ext cx="356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They point to stdin, </a:t>
            </a:r>
            <a:r>
              <a:rPr lang="en-US" dirty="0" err="1"/>
              <a:t>stdout</a:t>
            </a:r>
            <a:r>
              <a:rPr lang="en-US" dirty="0"/>
              <a:t> and stderr respectively.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E5162A-7D5A-48D1-9254-3698BD580466}"/>
              </a:ext>
            </a:extLst>
          </p:cNvPr>
          <p:cNvSpPr/>
          <p:nvPr/>
        </p:nvSpPr>
        <p:spPr>
          <a:xfrm>
            <a:off x="7303623" y="1721273"/>
            <a:ext cx="3680164" cy="119980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0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 err="1"/>
              <a:t>lseek</a:t>
            </a:r>
            <a:r>
              <a:rPr lang="en-US" sz="3300" dirty="0"/>
              <a:t>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0EB8ED-2BC1-4638-AC9C-B51AEAE7406C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485797" y="2074912"/>
            <a:ext cx="1075180" cy="106225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5230B7-1704-408C-8CC8-19E73D5F7FAB}"/>
              </a:ext>
            </a:extLst>
          </p:cNvPr>
          <p:cNvSpPr txBox="1"/>
          <p:nvPr/>
        </p:nvSpPr>
        <p:spPr>
          <a:xfrm>
            <a:off x="7307640" y="3762937"/>
            <a:ext cx="356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the offset you want. The last parameter </a:t>
            </a:r>
            <a:r>
              <a:rPr lang="en-US" i="1" dirty="0"/>
              <a:t>whence </a:t>
            </a:r>
            <a:r>
              <a:rPr lang="en-US" dirty="0"/>
              <a:t>determines how this value is interpreted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53EB5-FDB9-46AF-B3D5-F7283910DDEF}"/>
              </a:ext>
            </a:extLst>
          </p:cNvPr>
          <p:cNvSpPr/>
          <p:nvPr/>
        </p:nvSpPr>
        <p:spPr>
          <a:xfrm>
            <a:off x="7249796" y="3738414"/>
            <a:ext cx="3680164" cy="1199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D4C6C-3706-455D-9B71-E0743828E495}"/>
              </a:ext>
            </a:extLst>
          </p:cNvPr>
          <p:cNvSpPr txBox="1"/>
          <p:nvPr/>
        </p:nvSpPr>
        <p:spPr>
          <a:xfrm>
            <a:off x="927230" y="3364235"/>
            <a:ext cx="324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the new offset in the file measured in the number of bytes from the beginning of the file.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5AF2C-EC95-4B07-8FE6-7EE93D66DE7D}"/>
              </a:ext>
            </a:extLst>
          </p:cNvPr>
          <p:cNvSpPr/>
          <p:nvPr/>
        </p:nvSpPr>
        <p:spPr>
          <a:xfrm>
            <a:off x="933094" y="3143628"/>
            <a:ext cx="3118333" cy="17945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77881BD-F475-493A-9C6F-41E1E6AD7276}"/>
              </a:ext>
            </a:extLst>
          </p:cNvPr>
          <p:cNvCxnSpPr>
            <a:cxnSpLocks/>
          </p:cNvCxnSpPr>
          <p:nvPr/>
        </p:nvCxnSpPr>
        <p:spPr>
          <a:xfrm rot="5400000">
            <a:off x="4972909" y="2090561"/>
            <a:ext cx="1318528" cy="6427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87437C-BFF0-4BCA-8DBD-D8D8F6E11E55}"/>
              </a:ext>
            </a:extLst>
          </p:cNvPr>
          <p:cNvSpPr txBox="1"/>
          <p:nvPr/>
        </p:nvSpPr>
        <p:spPr>
          <a:xfrm>
            <a:off x="4249415" y="3301272"/>
            <a:ext cx="26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parameter is the </a:t>
            </a:r>
            <a:r>
              <a:rPr lang="en-US" dirty="0" err="1"/>
              <a:t>fd</a:t>
            </a:r>
            <a:r>
              <a:rPr lang="en-US" dirty="0"/>
              <a:t> of the file you want to read from.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A26ED1-D23B-477F-BBCF-1C118345A0DA}"/>
              </a:ext>
            </a:extLst>
          </p:cNvPr>
          <p:cNvSpPr/>
          <p:nvPr/>
        </p:nvSpPr>
        <p:spPr>
          <a:xfrm>
            <a:off x="4225831" y="3139865"/>
            <a:ext cx="2453266" cy="12461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069CEA-CCEF-43A0-83A7-2050E14FA8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52451" y="1865867"/>
            <a:ext cx="1913784" cy="168737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A6768E3-FAF3-4F2C-96D0-BCC5479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56" y="1393778"/>
            <a:ext cx="609685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 err="1"/>
              <a:t>lseek</a:t>
            </a:r>
            <a:r>
              <a:rPr lang="en-US" sz="3300" dirty="0"/>
              <a:t>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768E3-FAF3-4F2C-96D0-BCC5479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56" y="1393778"/>
            <a:ext cx="6096851" cy="485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4F5361-3DFB-4CF4-8414-C3F22BBE7789}"/>
              </a:ext>
            </a:extLst>
          </p:cNvPr>
          <p:cNvSpPr txBox="1"/>
          <p:nvPr/>
        </p:nvSpPr>
        <p:spPr>
          <a:xfrm>
            <a:off x="1143000" y="2514600"/>
            <a:ext cx="1026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for whence can be either of the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SEEK_SET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+mj-lt"/>
              </a:rPr>
              <a:t>The file offset is set to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desired_offset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+mj-lt"/>
              </a:rPr>
              <a:t> bytes.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SEEK_CUR - </a:t>
            </a:r>
            <a:r>
              <a:rPr lang="en-US" dirty="0"/>
              <a:t>The file offset is set to its current location plus </a:t>
            </a:r>
            <a:r>
              <a:rPr lang="en-US" dirty="0" err="1"/>
              <a:t>desired_offset</a:t>
            </a:r>
            <a:r>
              <a:rPr lang="en-US" dirty="0"/>
              <a:t> bytes.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SEEK_END - </a:t>
            </a:r>
            <a:r>
              <a:rPr lang="en-US" dirty="0"/>
              <a:t>The file offset is set to the size of the file plus offset bytes.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78E48-3B5E-4F38-8327-45A5034E6E4C}"/>
              </a:ext>
            </a:extLst>
          </p:cNvPr>
          <p:cNvSpPr txBox="1"/>
          <p:nvPr/>
        </p:nvSpPr>
        <p:spPr>
          <a:xfrm>
            <a:off x="7307640" y="3876649"/>
            <a:ext cx="356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How would you use SEEK_END to set the offset to 4 bytes from the end of the file?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931E1-157D-4B6B-A75E-6A4AE036EEE7}"/>
              </a:ext>
            </a:extLst>
          </p:cNvPr>
          <p:cNvSpPr/>
          <p:nvPr/>
        </p:nvSpPr>
        <p:spPr>
          <a:xfrm>
            <a:off x="7249796" y="3738414"/>
            <a:ext cx="3680164" cy="11998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6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 err="1"/>
              <a:t>lseek</a:t>
            </a:r>
            <a:r>
              <a:rPr lang="en-US" sz="3300" dirty="0"/>
              <a:t>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768E3-FAF3-4F2C-96D0-BCC5479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56" y="1393778"/>
            <a:ext cx="6096851" cy="4858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4F5361-3DFB-4CF4-8414-C3F22BBE7789}"/>
              </a:ext>
            </a:extLst>
          </p:cNvPr>
          <p:cNvSpPr txBox="1"/>
          <p:nvPr/>
        </p:nvSpPr>
        <p:spPr>
          <a:xfrm>
            <a:off x="1143000" y="2514600"/>
            <a:ext cx="1026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for whence can be either of the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SEEK_SET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+mj-lt"/>
              </a:rPr>
              <a:t>The file offset is set to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+mj-lt"/>
              </a:rPr>
              <a:t>desired_offset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+mj-lt"/>
              </a:rPr>
              <a:t> bytes.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SEEK_CUR - </a:t>
            </a:r>
            <a:r>
              <a:rPr lang="en-US" dirty="0"/>
              <a:t>The file offset is set to its current location plus </a:t>
            </a:r>
            <a:r>
              <a:rPr lang="en-US" dirty="0" err="1"/>
              <a:t>desired_offset</a:t>
            </a:r>
            <a:r>
              <a:rPr lang="en-US" dirty="0"/>
              <a:t> bytes.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SEEK_END - </a:t>
            </a:r>
            <a:r>
              <a:rPr lang="en-US" dirty="0"/>
              <a:t>The file offset is set to the size of the file plus offset bytes.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78E48-3B5E-4F38-8327-45A5034E6E4C}"/>
              </a:ext>
            </a:extLst>
          </p:cNvPr>
          <p:cNvSpPr txBox="1"/>
          <p:nvPr/>
        </p:nvSpPr>
        <p:spPr>
          <a:xfrm>
            <a:off x="7307640" y="3876649"/>
            <a:ext cx="356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How would you use SEEK_END to set the offset to 4 bytes from the end of the file?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931E1-157D-4B6B-A75E-6A4AE036EEE7}"/>
              </a:ext>
            </a:extLst>
          </p:cNvPr>
          <p:cNvSpPr/>
          <p:nvPr/>
        </p:nvSpPr>
        <p:spPr>
          <a:xfrm>
            <a:off x="7249796" y="3738414"/>
            <a:ext cx="3680164" cy="11998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392FB-676F-4A68-8344-528C689344D9}"/>
              </a:ext>
            </a:extLst>
          </p:cNvPr>
          <p:cNvSpPr txBox="1"/>
          <p:nvPr/>
        </p:nvSpPr>
        <p:spPr>
          <a:xfrm>
            <a:off x="7383160" y="5315430"/>
            <a:ext cx="341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Using a negative </a:t>
            </a:r>
            <a:r>
              <a:rPr lang="en-US" dirty="0" err="1"/>
              <a:t>desired_offset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84746-D24D-407D-BF59-4D1A814979F6}"/>
              </a:ext>
            </a:extLst>
          </p:cNvPr>
          <p:cNvSpPr/>
          <p:nvPr/>
        </p:nvSpPr>
        <p:spPr>
          <a:xfrm>
            <a:off x="7249796" y="5076837"/>
            <a:ext cx="3680164" cy="936337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3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close()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F5361-3DFB-4CF4-8414-C3F22BBE7789}"/>
              </a:ext>
            </a:extLst>
          </p:cNvPr>
          <p:cNvSpPr txBox="1"/>
          <p:nvPr/>
        </p:nvSpPr>
        <p:spPr>
          <a:xfrm>
            <a:off x="1143000" y="2514600"/>
            <a:ext cx="1026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+mj-lt"/>
              </a:rPr>
              <a:t>C</a:t>
            </a:r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loses a file descriptor, so that it no longer refers to any file and may be reused.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+mj-lt"/>
              </a:rPr>
              <a:t>Returns 0 on success, -1 on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If </a:t>
            </a:r>
            <a:r>
              <a:rPr lang="en-IN" dirty="0" err="1">
                <a:latin typeface="+mj-lt"/>
              </a:rPr>
              <a:t>file_desc</a:t>
            </a:r>
            <a:r>
              <a:rPr lang="en-IN" dirty="0">
                <a:latin typeface="+mj-lt"/>
              </a:rPr>
              <a:t> is the last </a:t>
            </a:r>
            <a:r>
              <a:rPr lang="en-IN" dirty="0" err="1">
                <a:latin typeface="+mj-lt"/>
              </a:rPr>
              <a:t>fd</a:t>
            </a:r>
            <a:r>
              <a:rPr lang="en-IN" dirty="0">
                <a:latin typeface="+mj-lt"/>
              </a:rPr>
              <a:t> referring to the underlying open file description (struct file), the resources associated with the open file description are freed.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A732C-69FE-4E1F-96B1-182E93FA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13" y="1459423"/>
            <a:ext cx="3305636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3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spc="-85" dirty="0"/>
              <a:t>Good practices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3665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kern="0" spc="-85" dirty="0">
                <a:latin typeface="+mj-lt"/>
              </a:rPr>
              <a:t> </a:t>
            </a:r>
            <a:r>
              <a:rPr lang="en-IN" sz="2200" kern="0" spc="-85" dirty="0">
                <a:latin typeface="+mj-lt"/>
              </a:rPr>
              <a:t>Use #define to define constants to use throughout the code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kern="0" spc="-85" dirty="0">
                <a:latin typeface="Courier New" panose="02070309020205020404" pitchFamily="49" charset="0"/>
                <a:cs typeface="Courier New" panose="02070309020205020404" pitchFamily="49" charset="0"/>
              </a:rPr>
              <a:t>#define SIZE 10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kern="0" spc="-85" dirty="0">
                <a:latin typeface="+mj-lt"/>
                <a:cs typeface="Courier New" panose="02070309020205020404" pitchFamily="49" charset="0"/>
              </a:rPr>
              <a:t>Allows a single modification to change the value across the code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200" kern="0" spc="-85" dirty="0">
                <a:latin typeface="+mj-lt"/>
                <a:cs typeface="Courier New" panose="02070309020205020404" pitchFamily="49" charset="0"/>
              </a:rPr>
              <a:t>Make the code modular. Think of removing code pieces from main and putting it into its own function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200" kern="0" spc="-85" dirty="0">
                <a:latin typeface="+mj-lt"/>
                <a:cs typeface="Courier New" panose="02070309020205020404" pitchFamily="49" charset="0"/>
              </a:rPr>
              <a:t>Some functions may cause buffer overflow, avoid using them.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200" kern="0" spc="-85" dirty="0">
                <a:latin typeface="+mj-lt"/>
                <a:cs typeface="Courier New" panose="02070309020205020404" pitchFamily="49" charset="0"/>
              </a:rPr>
              <a:t>Always free() memory that you allocated using malloc.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+mj-lt"/>
              <a:cs typeface="Courier New" panose="02070309020205020404" pitchFamily="49" charset="0"/>
            </a:endParaRP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</p:spTree>
    <p:extLst>
      <p:ext uri="{BB962C8B-B14F-4D97-AF65-F5344CB8AC3E}">
        <p14:creationId xmlns:p14="http://schemas.microsoft.com/office/powerpoint/2010/main" val="24775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348488"/>
            <a:ext cx="32219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LKM – </a:t>
            </a:r>
            <a:r>
              <a:rPr sz="3300" spc="-5" dirty="0"/>
              <a:t>Quick</a:t>
            </a:r>
            <a:r>
              <a:rPr sz="3300" spc="-80" dirty="0"/>
              <a:t> </a:t>
            </a:r>
            <a:r>
              <a:rPr sz="3300" spc="-25" dirty="0"/>
              <a:t>Recap</a:t>
            </a:r>
            <a:endParaRPr sz="33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94240" y="6449957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1391" y="1540764"/>
            <a:ext cx="5991225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What are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main </a:t>
            </a:r>
            <a:r>
              <a:rPr sz="2000" spc="-5" dirty="0">
                <a:latin typeface="Calibri"/>
                <a:cs typeface="Calibri"/>
              </a:rPr>
              <a:t>functions </a:t>
            </a:r>
            <a:r>
              <a:rPr sz="2000" spc="-10" dirty="0">
                <a:latin typeface="Calibri"/>
                <a:cs typeface="Calibri"/>
              </a:rPr>
              <a:t>required </a:t>
            </a:r>
            <a:r>
              <a:rPr sz="2000" dirty="0">
                <a:latin typeface="Calibri"/>
                <a:cs typeface="Calibri"/>
              </a:rPr>
              <a:t>in a </a:t>
            </a:r>
            <a:r>
              <a:rPr sz="2000" spc="-5" dirty="0">
                <a:latin typeface="Calibri"/>
                <a:cs typeface="Calibri"/>
              </a:rPr>
              <a:t>LKM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code?</a:t>
            </a:r>
            <a:endParaRPr sz="2000" dirty="0">
              <a:latin typeface="Calibri"/>
              <a:cs typeface="Calibri"/>
            </a:endParaRPr>
          </a:p>
          <a:p>
            <a:pPr marL="12700" marR="942340">
              <a:lnSpc>
                <a:spcPct val="246000"/>
              </a:lnSpc>
            </a:pPr>
            <a:r>
              <a:rPr sz="2000" spc="-5" dirty="0">
                <a:latin typeface="Calibri"/>
                <a:cs typeface="Calibri"/>
              </a:rPr>
              <a:t>How do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load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module </a:t>
            </a:r>
            <a:r>
              <a:rPr sz="2000" spc="-10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kernel?  </a:t>
            </a:r>
            <a:r>
              <a:rPr sz="2000" spc="-5" dirty="0">
                <a:latin typeface="Calibri"/>
                <a:cs typeface="Calibri"/>
              </a:rPr>
              <a:t>How do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unload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module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kernel?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15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8165" y="2149723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spc="-85" dirty="0"/>
              <a:t>PA1 questions?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231406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spc="-85" dirty="0"/>
              <a:t>TODO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1409756" y="2053643"/>
            <a:ext cx="10268722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kern="0" spc="-85" dirty="0">
                <a:latin typeface="+mj-lt"/>
              </a:rPr>
              <a:t> </a:t>
            </a:r>
            <a:r>
              <a:rPr lang="en-US" sz="3000" kern="0" spc="-85" dirty="0">
                <a:latin typeface="+mj-lt"/>
              </a:rPr>
              <a:t>Complete Week 3 quiz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kern="0" spc="-85" dirty="0">
                <a:latin typeface="+mj-lt"/>
              </a:rPr>
              <a:t>Play around with using open(), read(), write(), seek() and close()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000" kern="0" spc="-85" dirty="0">
                <a:latin typeface="+mj-lt"/>
              </a:rPr>
              <a:t>Have a great weekend!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30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E3B564-C2D6-4940-B365-433CBD668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776" y="3221229"/>
            <a:ext cx="5705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/>
              <a:t>PA2 </a:t>
            </a:r>
            <a:r>
              <a:rPr sz="3300" dirty="0"/>
              <a:t>– </a:t>
            </a:r>
            <a:r>
              <a:rPr sz="3300" spc="-15" dirty="0"/>
              <a:t>Character </a:t>
            </a:r>
            <a:r>
              <a:rPr sz="3300" spc="-10" dirty="0"/>
              <a:t>Device</a:t>
            </a:r>
            <a:r>
              <a:rPr sz="3300" spc="10" dirty="0"/>
              <a:t> </a:t>
            </a:r>
            <a:r>
              <a:rPr sz="3300" spc="-10" dirty="0"/>
              <a:t>Driver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3997934" y="1441491"/>
            <a:ext cx="1438275" cy="310983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265"/>
              </a:spcBef>
            </a:pPr>
            <a:r>
              <a:rPr sz="1800" spc="-15" dirty="0">
                <a:latin typeface="Calibri"/>
                <a:cs typeface="Calibri"/>
              </a:rPr>
              <a:t>Programs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2841" y="3821163"/>
            <a:ext cx="4066540" cy="1534160"/>
          </a:xfrm>
          <a:custGeom>
            <a:avLst/>
            <a:gdLst/>
            <a:ahLst/>
            <a:cxnLst/>
            <a:rect l="l" t="t" r="r" b="b"/>
            <a:pathLst>
              <a:path w="4066540" h="1534160">
                <a:moveTo>
                  <a:pt x="0" y="0"/>
                </a:moveTo>
                <a:lnTo>
                  <a:pt x="4066399" y="0"/>
                </a:lnTo>
                <a:lnTo>
                  <a:pt x="4066399" y="1533961"/>
                </a:lnTo>
                <a:lnTo>
                  <a:pt x="0" y="15339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1841573" y="5007355"/>
            <a:ext cx="62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Kernel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4653" y="1168083"/>
            <a:ext cx="2225040" cy="1054100"/>
          </a:xfrm>
          <a:custGeom>
            <a:avLst/>
            <a:gdLst/>
            <a:ahLst/>
            <a:cxnLst/>
            <a:rect l="l" t="t" r="r" b="b"/>
            <a:pathLst>
              <a:path w="2225040" h="1054100">
                <a:moveTo>
                  <a:pt x="0" y="0"/>
                </a:moveTo>
                <a:lnTo>
                  <a:pt x="2224585" y="0"/>
                </a:lnTo>
                <a:lnTo>
                  <a:pt x="2224585" y="1053974"/>
                </a:lnTo>
                <a:lnTo>
                  <a:pt x="0" y="105397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3683394" y="1874011"/>
            <a:ext cx="105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43119" y="1820520"/>
            <a:ext cx="450850" cy="2000885"/>
          </a:xfrm>
          <a:custGeom>
            <a:avLst/>
            <a:gdLst/>
            <a:ahLst/>
            <a:cxnLst/>
            <a:rect l="l" t="t" r="r" b="b"/>
            <a:pathLst>
              <a:path w="450850" h="2000885">
                <a:moveTo>
                  <a:pt x="76200" y="1904796"/>
                </a:moveTo>
                <a:lnTo>
                  <a:pt x="50800" y="1904796"/>
                </a:lnTo>
                <a:lnTo>
                  <a:pt x="50800" y="0"/>
                </a:lnTo>
                <a:lnTo>
                  <a:pt x="25400" y="0"/>
                </a:lnTo>
                <a:lnTo>
                  <a:pt x="25400" y="1904796"/>
                </a:lnTo>
                <a:lnTo>
                  <a:pt x="0" y="1904796"/>
                </a:lnTo>
                <a:lnTo>
                  <a:pt x="38100" y="1980996"/>
                </a:lnTo>
                <a:lnTo>
                  <a:pt x="69850" y="1917496"/>
                </a:lnTo>
                <a:lnTo>
                  <a:pt x="76200" y="1904796"/>
                </a:lnTo>
                <a:close/>
              </a:path>
              <a:path w="450850" h="2000885">
                <a:moveTo>
                  <a:pt x="450443" y="76200"/>
                </a:moveTo>
                <a:lnTo>
                  <a:pt x="444093" y="63500"/>
                </a:lnTo>
                <a:lnTo>
                  <a:pt x="412343" y="0"/>
                </a:lnTo>
                <a:lnTo>
                  <a:pt x="374243" y="76200"/>
                </a:lnTo>
                <a:lnTo>
                  <a:pt x="399643" y="76200"/>
                </a:lnTo>
                <a:lnTo>
                  <a:pt x="399643" y="2000643"/>
                </a:lnTo>
                <a:lnTo>
                  <a:pt x="425043" y="2000643"/>
                </a:lnTo>
                <a:lnTo>
                  <a:pt x="425043" y="76200"/>
                </a:lnTo>
                <a:lnTo>
                  <a:pt x="450443" y="7620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914419" y="5534799"/>
            <a:ext cx="1605280" cy="310983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spc="-15" dirty="0">
                <a:latin typeface="Calibri"/>
                <a:cs typeface="Calibri"/>
              </a:rPr>
              <a:t>Physical </a:t>
            </a:r>
            <a:r>
              <a:rPr sz="1800" spc="-5" dirty="0">
                <a:latin typeface="Calibri"/>
                <a:cs typeface="Calibri"/>
              </a:rPr>
              <a:t>Device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82638" y="2913165"/>
            <a:ext cx="2668905" cy="2621915"/>
            <a:chOff x="1858637" y="2913164"/>
            <a:chExt cx="2668905" cy="2621915"/>
          </a:xfrm>
        </p:grpSpPr>
        <p:sp>
          <p:nvSpPr>
            <p:cNvPr id="11" name="object 11"/>
            <p:cNvSpPr/>
            <p:nvPr/>
          </p:nvSpPr>
          <p:spPr>
            <a:xfrm>
              <a:off x="3325380" y="4938712"/>
              <a:ext cx="444500" cy="596265"/>
            </a:xfrm>
            <a:custGeom>
              <a:avLst/>
              <a:gdLst/>
              <a:ahLst/>
              <a:cxnLst/>
              <a:rect l="l" t="t" r="r" b="b"/>
              <a:pathLst>
                <a:path w="444500" h="596264">
                  <a:moveTo>
                    <a:pt x="76200" y="519887"/>
                  </a:moveTo>
                  <a:lnTo>
                    <a:pt x="50787" y="519887"/>
                  </a:lnTo>
                  <a:lnTo>
                    <a:pt x="50787" y="0"/>
                  </a:lnTo>
                  <a:lnTo>
                    <a:pt x="25387" y="0"/>
                  </a:lnTo>
                  <a:lnTo>
                    <a:pt x="25387" y="519887"/>
                  </a:lnTo>
                  <a:lnTo>
                    <a:pt x="0" y="519887"/>
                  </a:lnTo>
                  <a:lnTo>
                    <a:pt x="38100" y="596087"/>
                  </a:lnTo>
                  <a:lnTo>
                    <a:pt x="69850" y="532587"/>
                  </a:lnTo>
                  <a:lnTo>
                    <a:pt x="76200" y="519887"/>
                  </a:lnTo>
                  <a:close/>
                </a:path>
                <a:path w="444500" h="596264">
                  <a:moveTo>
                    <a:pt x="444182" y="76200"/>
                  </a:moveTo>
                  <a:lnTo>
                    <a:pt x="437832" y="63500"/>
                  </a:lnTo>
                  <a:lnTo>
                    <a:pt x="406082" y="0"/>
                  </a:lnTo>
                  <a:lnTo>
                    <a:pt x="367982" y="76200"/>
                  </a:lnTo>
                  <a:lnTo>
                    <a:pt x="393382" y="76200"/>
                  </a:lnTo>
                  <a:lnTo>
                    <a:pt x="393382" y="596099"/>
                  </a:lnTo>
                  <a:lnTo>
                    <a:pt x="418782" y="596099"/>
                  </a:lnTo>
                  <a:lnTo>
                    <a:pt x="418782" y="76200"/>
                  </a:lnTo>
                  <a:lnTo>
                    <a:pt x="444182" y="762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8637" y="2913164"/>
              <a:ext cx="2668905" cy="369570"/>
            </a:xfrm>
            <a:custGeom>
              <a:avLst/>
              <a:gdLst/>
              <a:ahLst/>
              <a:cxnLst/>
              <a:rect l="l" t="t" r="r" b="b"/>
              <a:pathLst>
                <a:path w="2668904" h="369570">
                  <a:moveTo>
                    <a:pt x="2668615" y="0"/>
                  </a:moveTo>
                  <a:lnTo>
                    <a:pt x="0" y="0"/>
                  </a:lnTo>
                  <a:lnTo>
                    <a:pt x="0" y="369332"/>
                  </a:lnTo>
                  <a:lnTo>
                    <a:pt x="2668615" y="369332"/>
                  </a:lnTo>
                  <a:lnTo>
                    <a:pt x="2668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82638" y="2913164"/>
            <a:ext cx="2668905" cy="311624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latin typeface="Calibri"/>
                <a:cs typeface="Calibri"/>
              </a:rPr>
              <a:t>Device 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/dev/&lt;name&gt;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2867" y="2365421"/>
            <a:ext cx="2873375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1800" spc="-5" dirty="0">
                <a:latin typeface="Calibri"/>
                <a:cs typeface="Calibri"/>
              </a:rPr>
              <a:t>Open, </a:t>
            </a:r>
            <a:r>
              <a:rPr sz="1800" spc="-10" dirty="0">
                <a:latin typeface="Calibri"/>
                <a:cs typeface="Calibri"/>
              </a:rPr>
              <a:t>Read, </a:t>
            </a:r>
            <a:r>
              <a:rPr sz="1800" spc="-15" dirty="0">
                <a:latin typeface="Calibri"/>
                <a:cs typeface="Calibri"/>
              </a:rPr>
              <a:t>Write, </a:t>
            </a:r>
            <a:r>
              <a:rPr sz="1800" spc="-5" dirty="0">
                <a:latin typeface="Calibri"/>
                <a:cs typeface="Calibri"/>
              </a:rPr>
              <a:t>Close,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8175" y="3388867"/>
            <a:ext cx="142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3911" y="4573470"/>
            <a:ext cx="1821814" cy="309059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i="1" spc="-5" dirty="0">
                <a:latin typeface="Calibri"/>
                <a:cs typeface="Calibri"/>
              </a:rPr>
              <a:t>&lt;major&gt;:&lt;minor&gt;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9258" y="3821683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Device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9740" y="4569372"/>
            <a:ext cx="976630" cy="310341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i="1" spc="-5" dirty="0">
                <a:latin typeface="Calibri"/>
                <a:cs typeface="Calibri"/>
              </a:rPr>
              <a:t>&lt;minor&gt;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7000" y="4191412"/>
            <a:ext cx="1605280" cy="325730"/>
          </a:xfrm>
          <a:prstGeom prst="rect">
            <a:avLst/>
          </a:prstGeom>
          <a:ln w="12700">
            <a:solidFill>
              <a:srgbClr val="41719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643255">
              <a:lnSpc>
                <a:spcPct val="100000"/>
              </a:lnSpc>
              <a:spcBef>
                <a:spcPts val="380"/>
              </a:spcBef>
            </a:pPr>
            <a:r>
              <a:rPr sz="1800" i="1" spc="-5" dirty="0">
                <a:latin typeface="Calibri"/>
                <a:cs typeface="Calibri"/>
              </a:rPr>
              <a:t>&lt;name&gt;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25189" y="4716265"/>
            <a:ext cx="955040" cy="76200"/>
          </a:xfrm>
          <a:custGeom>
            <a:avLst/>
            <a:gdLst/>
            <a:ahLst/>
            <a:cxnLst/>
            <a:rect l="l" t="t" r="r" b="b"/>
            <a:pathLst>
              <a:path w="955039" h="76200">
                <a:moveTo>
                  <a:pt x="929428" y="25345"/>
                </a:moveTo>
                <a:lnTo>
                  <a:pt x="890996" y="25345"/>
                </a:lnTo>
                <a:lnTo>
                  <a:pt x="891105" y="50745"/>
                </a:lnTo>
                <a:lnTo>
                  <a:pt x="878406" y="50799"/>
                </a:lnTo>
                <a:lnTo>
                  <a:pt x="878516" y="76198"/>
                </a:lnTo>
                <a:lnTo>
                  <a:pt x="954551" y="37772"/>
                </a:lnTo>
                <a:lnTo>
                  <a:pt x="929428" y="25345"/>
                </a:lnTo>
                <a:close/>
              </a:path>
              <a:path w="955039" h="76200">
                <a:moveTo>
                  <a:pt x="878297" y="25399"/>
                </a:moveTo>
                <a:lnTo>
                  <a:pt x="0" y="29171"/>
                </a:lnTo>
                <a:lnTo>
                  <a:pt x="109" y="54570"/>
                </a:lnTo>
                <a:lnTo>
                  <a:pt x="878406" y="50799"/>
                </a:lnTo>
                <a:lnTo>
                  <a:pt x="878297" y="25399"/>
                </a:lnTo>
                <a:close/>
              </a:path>
              <a:path w="955039" h="76200">
                <a:moveTo>
                  <a:pt x="890996" y="25345"/>
                </a:moveTo>
                <a:lnTo>
                  <a:pt x="878297" y="25399"/>
                </a:lnTo>
                <a:lnTo>
                  <a:pt x="878406" y="50799"/>
                </a:lnTo>
                <a:lnTo>
                  <a:pt x="891105" y="50745"/>
                </a:lnTo>
                <a:lnTo>
                  <a:pt x="890996" y="25345"/>
                </a:lnTo>
                <a:close/>
              </a:path>
              <a:path w="955039" h="76200">
                <a:moveTo>
                  <a:pt x="878188" y="0"/>
                </a:moveTo>
                <a:lnTo>
                  <a:pt x="878297" y="25399"/>
                </a:lnTo>
                <a:lnTo>
                  <a:pt x="929428" y="25345"/>
                </a:lnTo>
                <a:lnTo>
                  <a:pt x="878188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794240" y="6449957"/>
            <a:ext cx="19177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900" dirty="0">
                <a:solidFill>
                  <a:srgbClr val="898989"/>
                </a:solidFill>
                <a:latin typeface="Calibri"/>
                <a:cs typeface="Calibri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373DA83F-B28E-4DD5-BE7E-4E01450444B7}"/>
              </a:ext>
            </a:extLst>
          </p:cNvPr>
          <p:cNvSpPr/>
          <p:nvPr/>
        </p:nvSpPr>
        <p:spPr>
          <a:xfrm>
            <a:off x="5986519" y="2173731"/>
            <a:ext cx="3097846" cy="690980"/>
          </a:xfrm>
          <a:custGeom>
            <a:avLst/>
            <a:gdLst/>
            <a:ahLst/>
            <a:cxnLst/>
            <a:rect l="l" t="t" r="r" b="b"/>
            <a:pathLst>
              <a:path w="2225040" h="1054100">
                <a:moveTo>
                  <a:pt x="0" y="0"/>
                </a:moveTo>
                <a:lnTo>
                  <a:pt x="2224585" y="0"/>
                </a:lnTo>
                <a:lnTo>
                  <a:pt x="2224585" y="1053974"/>
                </a:lnTo>
                <a:lnTo>
                  <a:pt x="0" y="105397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1318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malloc()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1A953-D14B-41C9-8D84-CFCCA8BF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88" y="1357903"/>
            <a:ext cx="4573162" cy="86846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7A79C1E-80CF-487F-B381-99CDCBA168BE}"/>
              </a:ext>
            </a:extLst>
          </p:cNvPr>
          <p:cNvCxnSpPr/>
          <p:nvPr/>
        </p:nvCxnSpPr>
        <p:spPr>
          <a:xfrm>
            <a:off x="4032525" y="2090972"/>
            <a:ext cx="3110948" cy="1003853"/>
          </a:xfrm>
          <a:prstGeom prst="bentConnector3">
            <a:avLst>
              <a:gd name="adj1" fmla="val -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8A4B43-2CDC-41C5-9BA1-F54E9D80D319}"/>
              </a:ext>
            </a:extLst>
          </p:cNvPr>
          <p:cNvSpPr txBox="1"/>
          <p:nvPr/>
        </p:nvSpPr>
        <p:spPr>
          <a:xfrm>
            <a:off x="7354957" y="2768191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in number of bytes that you want to allocate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2D194-0874-4C75-B75B-43C4144B7002}"/>
              </a:ext>
            </a:extLst>
          </p:cNvPr>
          <p:cNvSpPr/>
          <p:nvPr/>
        </p:nvSpPr>
        <p:spPr>
          <a:xfrm>
            <a:off x="7249796" y="2598011"/>
            <a:ext cx="3345317" cy="100385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6CC8D-ECB4-498D-B315-C81EF469C0AC}"/>
              </a:ext>
            </a:extLst>
          </p:cNvPr>
          <p:cNvSpPr txBox="1"/>
          <p:nvPr/>
        </p:nvSpPr>
        <p:spPr>
          <a:xfrm>
            <a:off x="6394175" y="1068595"/>
            <a:ext cx="3240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malloc is used to allocate memory on the heap dynamically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C9895-2B9A-4274-BF43-13669DEAC5C3}"/>
              </a:ext>
            </a:extLst>
          </p:cNvPr>
          <p:cNvSpPr/>
          <p:nvPr/>
        </p:nvSpPr>
        <p:spPr>
          <a:xfrm>
            <a:off x="6096000" y="1028333"/>
            <a:ext cx="3345317" cy="100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997D9A-A849-4553-A956-9A54CA0B3E50}"/>
              </a:ext>
            </a:extLst>
          </p:cNvPr>
          <p:cNvCxnSpPr/>
          <p:nvPr/>
        </p:nvCxnSpPr>
        <p:spPr>
          <a:xfrm>
            <a:off x="1431235" y="2072448"/>
            <a:ext cx="0" cy="17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C2976F-E1D1-48CB-97DF-9606F9C7083D}"/>
              </a:ext>
            </a:extLst>
          </p:cNvPr>
          <p:cNvSpPr txBox="1"/>
          <p:nvPr/>
        </p:nvSpPr>
        <p:spPr>
          <a:xfrm>
            <a:off x="864731" y="4127601"/>
            <a:ext cx="32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void* pointer?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A0013-E4E9-42DB-B839-E7C3606A6043}"/>
              </a:ext>
            </a:extLst>
          </p:cNvPr>
          <p:cNvSpPr/>
          <p:nvPr/>
        </p:nvSpPr>
        <p:spPr>
          <a:xfrm>
            <a:off x="694139" y="3959428"/>
            <a:ext cx="3038611" cy="70567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malloc()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1A953-D14B-41C9-8D84-CFCCA8BF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88" y="1357903"/>
            <a:ext cx="4573162" cy="86846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7A79C1E-80CF-487F-B381-99CDCBA168BE}"/>
              </a:ext>
            </a:extLst>
          </p:cNvPr>
          <p:cNvCxnSpPr/>
          <p:nvPr/>
        </p:nvCxnSpPr>
        <p:spPr>
          <a:xfrm>
            <a:off x="4032525" y="2090972"/>
            <a:ext cx="3110948" cy="1003853"/>
          </a:xfrm>
          <a:prstGeom prst="bentConnector3">
            <a:avLst>
              <a:gd name="adj1" fmla="val -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8A4B43-2CDC-41C5-9BA1-F54E9D80D319}"/>
              </a:ext>
            </a:extLst>
          </p:cNvPr>
          <p:cNvSpPr txBox="1"/>
          <p:nvPr/>
        </p:nvSpPr>
        <p:spPr>
          <a:xfrm>
            <a:off x="7354957" y="2768191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in number of bytes that you want to allocate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2D194-0874-4C75-B75B-43C4144B7002}"/>
              </a:ext>
            </a:extLst>
          </p:cNvPr>
          <p:cNvSpPr/>
          <p:nvPr/>
        </p:nvSpPr>
        <p:spPr>
          <a:xfrm>
            <a:off x="7249796" y="2598011"/>
            <a:ext cx="3345317" cy="100385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6CC8D-ECB4-498D-B315-C81EF469C0AC}"/>
              </a:ext>
            </a:extLst>
          </p:cNvPr>
          <p:cNvSpPr txBox="1"/>
          <p:nvPr/>
        </p:nvSpPr>
        <p:spPr>
          <a:xfrm>
            <a:off x="6394175" y="1068595"/>
            <a:ext cx="3240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malloc is used to allocate memory on the heap dynamically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CC9895-2B9A-4274-BF43-13669DEAC5C3}"/>
              </a:ext>
            </a:extLst>
          </p:cNvPr>
          <p:cNvSpPr/>
          <p:nvPr/>
        </p:nvSpPr>
        <p:spPr>
          <a:xfrm>
            <a:off x="6096000" y="1028333"/>
            <a:ext cx="3345317" cy="1003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997D9A-A849-4553-A956-9A54CA0B3E50}"/>
              </a:ext>
            </a:extLst>
          </p:cNvPr>
          <p:cNvCxnSpPr/>
          <p:nvPr/>
        </p:nvCxnSpPr>
        <p:spPr>
          <a:xfrm>
            <a:off x="1431235" y="2072448"/>
            <a:ext cx="0" cy="17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C2976F-E1D1-48CB-97DF-9606F9C7083D}"/>
              </a:ext>
            </a:extLst>
          </p:cNvPr>
          <p:cNvSpPr txBox="1"/>
          <p:nvPr/>
        </p:nvSpPr>
        <p:spPr>
          <a:xfrm>
            <a:off x="864731" y="4127601"/>
            <a:ext cx="32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What is a void* pointer?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A0013-E4E9-42DB-B839-E7C3606A6043}"/>
              </a:ext>
            </a:extLst>
          </p:cNvPr>
          <p:cNvSpPr/>
          <p:nvPr/>
        </p:nvSpPr>
        <p:spPr>
          <a:xfrm>
            <a:off x="694139" y="3959428"/>
            <a:ext cx="3038611" cy="70567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022425-DE2A-49B8-86FF-B282B91CBCBF}"/>
              </a:ext>
            </a:extLst>
          </p:cNvPr>
          <p:cNvSpPr/>
          <p:nvPr/>
        </p:nvSpPr>
        <p:spPr>
          <a:xfrm>
            <a:off x="4182774" y="3959428"/>
            <a:ext cx="3338386" cy="103830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8C8AC-9FA2-4232-922F-32FF6F1FC588}"/>
              </a:ext>
            </a:extLst>
          </p:cNvPr>
          <p:cNvSpPr txBox="1"/>
          <p:nvPr/>
        </p:nvSpPr>
        <p:spPr>
          <a:xfrm>
            <a:off x="4281004" y="4035269"/>
            <a:ext cx="3240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It just holds an address. It can point to any data type in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01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malloc()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0FAE9-D583-40AD-B689-3938A746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97" y="1586174"/>
            <a:ext cx="5210902" cy="53347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0EB8ED-2BC1-4638-AC9C-B51AEAE7406C}"/>
              </a:ext>
            </a:extLst>
          </p:cNvPr>
          <p:cNvCxnSpPr>
            <a:cxnSpLocks/>
          </p:cNvCxnSpPr>
          <p:nvPr/>
        </p:nvCxnSpPr>
        <p:spPr>
          <a:xfrm>
            <a:off x="6096000" y="2069052"/>
            <a:ext cx="1447800" cy="607432"/>
          </a:xfrm>
          <a:prstGeom prst="bentConnector3">
            <a:avLst>
              <a:gd name="adj1" fmla="val -11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5230B7-1704-408C-8CC8-19E73D5F7FAB}"/>
              </a:ext>
            </a:extLst>
          </p:cNvPr>
          <p:cNvSpPr txBox="1"/>
          <p:nvPr/>
        </p:nvSpPr>
        <p:spPr>
          <a:xfrm>
            <a:off x="7722705" y="2576189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malloc to allocate BUFFER_SIZE bytes in the heap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53EB5-FDB9-46AF-B3D5-F7283910DDEF}"/>
              </a:ext>
            </a:extLst>
          </p:cNvPr>
          <p:cNvSpPr/>
          <p:nvPr/>
        </p:nvSpPr>
        <p:spPr>
          <a:xfrm>
            <a:off x="7617544" y="2439626"/>
            <a:ext cx="3345317" cy="100385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91B4CB-19C1-44EF-80B2-28578F9F9F1E}"/>
              </a:ext>
            </a:extLst>
          </p:cNvPr>
          <p:cNvCxnSpPr/>
          <p:nvPr/>
        </p:nvCxnSpPr>
        <p:spPr>
          <a:xfrm>
            <a:off x="5421190" y="2092326"/>
            <a:ext cx="0" cy="17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A350BC-5A27-413D-A11E-8FA47C2FF730}"/>
              </a:ext>
            </a:extLst>
          </p:cNvPr>
          <p:cNvSpPr txBox="1"/>
          <p:nvPr/>
        </p:nvSpPr>
        <p:spPr>
          <a:xfrm>
            <a:off x="4854686" y="4147479"/>
            <a:ext cx="32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What is (char *) doing here?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2AF9AC-C460-4150-BF50-400A3944860D}"/>
              </a:ext>
            </a:extLst>
          </p:cNvPr>
          <p:cNvSpPr/>
          <p:nvPr/>
        </p:nvSpPr>
        <p:spPr>
          <a:xfrm>
            <a:off x="4684094" y="3979306"/>
            <a:ext cx="3410744" cy="70567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5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malloc()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0FAE9-D583-40AD-B689-3938A746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97" y="1586174"/>
            <a:ext cx="5210902" cy="53347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0EB8ED-2BC1-4638-AC9C-B51AEAE7406C}"/>
              </a:ext>
            </a:extLst>
          </p:cNvPr>
          <p:cNvCxnSpPr>
            <a:cxnSpLocks/>
          </p:cNvCxnSpPr>
          <p:nvPr/>
        </p:nvCxnSpPr>
        <p:spPr>
          <a:xfrm>
            <a:off x="6096000" y="2069052"/>
            <a:ext cx="1447800" cy="607432"/>
          </a:xfrm>
          <a:prstGeom prst="bentConnector3">
            <a:avLst>
              <a:gd name="adj1" fmla="val -11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5230B7-1704-408C-8CC8-19E73D5F7FAB}"/>
              </a:ext>
            </a:extLst>
          </p:cNvPr>
          <p:cNvSpPr txBox="1"/>
          <p:nvPr/>
        </p:nvSpPr>
        <p:spPr>
          <a:xfrm>
            <a:off x="7722705" y="2576189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malloc to allocate BUFFER_SIZE bytes in the heap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53EB5-FDB9-46AF-B3D5-F7283910DDEF}"/>
              </a:ext>
            </a:extLst>
          </p:cNvPr>
          <p:cNvSpPr/>
          <p:nvPr/>
        </p:nvSpPr>
        <p:spPr>
          <a:xfrm>
            <a:off x="7617544" y="2439626"/>
            <a:ext cx="3345317" cy="100385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91B4CB-19C1-44EF-80B2-28578F9F9F1E}"/>
              </a:ext>
            </a:extLst>
          </p:cNvPr>
          <p:cNvCxnSpPr/>
          <p:nvPr/>
        </p:nvCxnSpPr>
        <p:spPr>
          <a:xfrm>
            <a:off x="5421190" y="2092326"/>
            <a:ext cx="0" cy="17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A350BC-5A27-413D-A11E-8FA47C2FF730}"/>
              </a:ext>
            </a:extLst>
          </p:cNvPr>
          <p:cNvSpPr txBox="1"/>
          <p:nvPr/>
        </p:nvSpPr>
        <p:spPr>
          <a:xfrm>
            <a:off x="4854686" y="4147479"/>
            <a:ext cx="32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What is (char *) doing here?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2AF9AC-C460-4150-BF50-400A3944860D}"/>
              </a:ext>
            </a:extLst>
          </p:cNvPr>
          <p:cNvSpPr/>
          <p:nvPr/>
        </p:nvSpPr>
        <p:spPr>
          <a:xfrm>
            <a:off x="4684094" y="3979306"/>
            <a:ext cx="3410744" cy="70567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E27C6-5A55-498C-8FDA-3E22471A102F}"/>
              </a:ext>
            </a:extLst>
          </p:cNvPr>
          <p:cNvSpPr/>
          <p:nvPr/>
        </p:nvSpPr>
        <p:spPr>
          <a:xfrm>
            <a:off x="4684094" y="4869829"/>
            <a:ext cx="3412938" cy="103830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19BA3-5EED-4DBF-95D8-634B69820CE2}"/>
              </a:ext>
            </a:extLst>
          </p:cNvPr>
          <p:cNvSpPr txBox="1"/>
          <p:nvPr/>
        </p:nvSpPr>
        <p:spPr>
          <a:xfrm>
            <a:off x="4782324" y="4945670"/>
            <a:ext cx="331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It is casting void pointer returned by malloc into a char pointer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83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malloc()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0FAE9-D583-40AD-B689-3938A746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97" y="1586174"/>
            <a:ext cx="5210902" cy="53347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0EB8ED-2BC1-4638-AC9C-B51AEAE7406C}"/>
              </a:ext>
            </a:extLst>
          </p:cNvPr>
          <p:cNvCxnSpPr>
            <a:cxnSpLocks/>
          </p:cNvCxnSpPr>
          <p:nvPr/>
        </p:nvCxnSpPr>
        <p:spPr>
          <a:xfrm>
            <a:off x="6096000" y="2069052"/>
            <a:ext cx="1447800" cy="607432"/>
          </a:xfrm>
          <a:prstGeom prst="bentConnector3">
            <a:avLst>
              <a:gd name="adj1" fmla="val -11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5230B7-1704-408C-8CC8-19E73D5F7FAB}"/>
              </a:ext>
            </a:extLst>
          </p:cNvPr>
          <p:cNvSpPr txBox="1"/>
          <p:nvPr/>
        </p:nvSpPr>
        <p:spPr>
          <a:xfrm>
            <a:off x="7722705" y="2576189"/>
            <a:ext cx="3240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malloc to allocate BUFFER_SIZE bytes in the heap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53EB5-FDB9-46AF-B3D5-F7283910DDEF}"/>
              </a:ext>
            </a:extLst>
          </p:cNvPr>
          <p:cNvSpPr/>
          <p:nvPr/>
        </p:nvSpPr>
        <p:spPr>
          <a:xfrm>
            <a:off x="7617544" y="2439626"/>
            <a:ext cx="3345317" cy="100385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91B4CB-19C1-44EF-80B2-28578F9F9F1E}"/>
              </a:ext>
            </a:extLst>
          </p:cNvPr>
          <p:cNvCxnSpPr/>
          <p:nvPr/>
        </p:nvCxnSpPr>
        <p:spPr>
          <a:xfrm>
            <a:off x="5421190" y="2092326"/>
            <a:ext cx="0" cy="172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A350BC-5A27-413D-A11E-8FA47C2FF730}"/>
              </a:ext>
            </a:extLst>
          </p:cNvPr>
          <p:cNvSpPr txBox="1"/>
          <p:nvPr/>
        </p:nvSpPr>
        <p:spPr>
          <a:xfrm>
            <a:off x="4854686" y="4147479"/>
            <a:ext cx="324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What is (char *) doing here?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2AF9AC-C460-4150-BF50-400A3944860D}"/>
              </a:ext>
            </a:extLst>
          </p:cNvPr>
          <p:cNvSpPr/>
          <p:nvPr/>
        </p:nvSpPr>
        <p:spPr>
          <a:xfrm>
            <a:off x="4684094" y="3979306"/>
            <a:ext cx="3410744" cy="705678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E27C6-5A55-498C-8FDA-3E22471A102F}"/>
              </a:ext>
            </a:extLst>
          </p:cNvPr>
          <p:cNvSpPr/>
          <p:nvPr/>
        </p:nvSpPr>
        <p:spPr>
          <a:xfrm>
            <a:off x="4684094" y="4869829"/>
            <a:ext cx="3412938" cy="103830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19BA3-5EED-4DBF-95D8-634B69820CE2}"/>
              </a:ext>
            </a:extLst>
          </p:cNvPr>
          <p:cNvSpPr txBox="1"/>
          <p:nvPr/>
        </p:nvSpPr>
        <p:spPr>
          <a:xfrm>
            <a:off x="4782324" y="4945670"/>
            <a:ext cx="331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It is casting void pointer returned by malloc into a char pointer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9184F8-60FB-4CD1-B37D-E3E591D9C041}"/>
              </a:ext>
            </a:extLst>
          </p:cNvPr>
          <p:cNvCxnSpPr>
            <a:cxnSpLocks/>
          </p:cNvCxnSpPr>
          <p:nvPr/>
        </p:nvCxnSpPr>
        <p:spPr>
          <a:xfrm flipH="1">
            <a:off x="3158381" y="2119648"/>
            <a:ext cx="1" cy="98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3D4C6C-3706-455D-9B71-E0743828E495}"/>
              </a:ext>
            </a:extLst>
          </p:cNvPr>
          <p:cNvSpPr txBox="1"/>
          <p:nvPr/>
        </p:nvSpPr>
        <p:spPr>
          <a:xfrm>
            <a:off x="985674" y="3183888"/>
            <a:ext cx="3240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char * basically represents an array of characters and it points to the first element in the array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5AF2C-EC95-4B07-8FE6-7EE93D66DE7D}"/>
              </a:ext>
            </a:extLst>
          </p:cNvPr>
          <p:cNvSpPr/>
          <p:nvPr/>
        </p:nvSpPr>
        <p:spPr>
          <a:xfrm>
            <a:off x="933094" y="3143627"/>
            <a:ext cx="3345317" cy="100385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56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FB386F-CBD3-4BBC-AD60-58FB09CE0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391" y="360679"/>
            <a:ext cx="501840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dirty="0"/>
              <a:t>open()</a:t>
            </a:r>
            <a:endParaRPr sz="33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3F3F3C7-6753-4DF3-9749-291CD8EACBDE}"/>
              </a:ext>
            </a:extLst>
          </p:cNvPr>
          <p:cNvSpPr txBox="1">
            <a:spLocks/>
          </p:cNvSpPr>
          <p:nvPr/>
        </p:nvSpPr>
        <p:spPr>
          <a:xfrm>
            <a:off x="694139" y="1357904"/>
            <a:ext cx="10268722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spc="-8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900" lvl="1">
              <a:spcBef>
                <a:spcPts val="100"/>
              </a:spcBef>
            </a:pPr>
            <a:r>
              <a:rPr lang="en-IN" sz="100" kern="0" spc="-85" dirty="0">
                <a:latin typeface="+mj-lt"/>
              </a:rPr>
              <a:t>#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1600" kern="0" spc="-85" dirty="0">
              <a:latin typeface="+mj-lt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IN" sz="2200" kern="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0EB8ED-2BC1-4638-AC9C-B51AEAE7406C}"/>
              </a:ext>
            </a:extLst>
          </p:cNvPr>
          <p:cNvCxnSpPr>
            <a:cxnSpLocks/>
          </p:cNvCxnSpPr>
          <p:nvPr/>
        </p:nvCxnSpPr>
        <p:spPr>
          <a:xfrm>
            <a:off x="6096000" y="2069052"/>
            <a:ext cx="1447800" cy="607432"/>
          </a:xfrm>
          <a:prstGeom prst="bentConnector3">
            <a:avLst>
              <a:gd name="adj1" fmla="val -11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5230B7-1704-408C-8CC8-19E73D5F7FAB}"/>
              </a:ext>
            </a:extLst>
          </p:cNvPr>
          <p:cNvSpPr txBox="1"/>
          <p:nvPr/>
        </p:nvSpPr>
        <p:spPr>
          <a:xfrm>
            <a:off x="7683999" y="2576950"/>
            <a:ext cx="3240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file access modes. Can be one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O_RDONLY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O_WRONLY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O_RDWR</a:t>
            </a:r>
          </a:p>
          <a:p>
            <a:r>
              <a:rPr lang="en-IN" dirty="0"/>
              <a:t>There are other flags you can combine like O_RDONLY | O_CREAT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53EB5-FDB9-46AF-B3D5-F7283910DDEF}"/>
              </a:ext>
            </a:extLst>
          </p:cNvPr>
          <p:cNvSpPr/>
          <p:nvPr/>
        </p:nvSpPr>
        <p:spPr>
          <a:xfrm>
            <a:off x="7580672" y="2576949"/>
            <a:ext cx="3345317" cy="229287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9184F8-60FB-4CD1-B37D-E3E591D9C041}"/>
              </a:ext>
            </a:extLst>
          </p:cNvPr>
          <p:cNvCxnSpPr>
            <a:cxnSpLocks/>
          </p:cNvCxnSpPr>
          <p:nvPr/>
        </p:nvCxnSpPr>
        <p:spPr>
          <a:xfrm flipH="1">
            <a:off x="3158381" y="2119648"/>
            <a:ext cx="1" cy="98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3D4C6C-3706-455D-9B71-E0743828E495}"/>
              </a:ext>
            </a:extLst>
          </p:cNvPr>
          <p:cNvSpPr txBox="1"/>
          <p:nvPr/>
        </p:nvSpPr>
        <p:spPr>
          <a:xfrm>
            <a:off x="985674" y="3183888"/>
            <a:ext cx="3240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returns a file descriptor (</a:t>
            </a:r>
            <a:r>
              <a:rPr lang="en-US" dirty="0" err="1"/>
              <a:t>fd</a:t>
            </a:r>
            <a:r>
              <a:rPr lang="en-US" dirty="0"/>
              <a:t>). An </a:t>
            </a:r>
            <a:r>
              <a:rPr lang="en-US" dirty="0" err="1"/>
              <a:t>fd</a:t>
            </a:r>
            <a:r>
              <a:rPr lang="en-US" dirty="0"/>
              <a:t> identifies an open file of the process and acts as an index into the open file table.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85AF2C-EC95-4B07-8FE6-7EE93D66DE7D}"/>
              </a:ext>
            </a:extLst>
          </p:cNvPr>
          <p:cNvSpPr/>
          <p:nvPr/>
        </p:nvSpPr>
        <p:spPr>
          <a:xfrm>
            <a:off x="933094" y="3143627"/>
            <a:ext cx="3345317" cy="136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3A911-7651-43AE-8A82-3638941A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51" y="1256106"/>
            <a:ext cx="417253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9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1108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CSCI-3753: Operating Systems  Spring 2021</vt:lpstr>
      <vt:lpstr>LKM – Quick Recap</vt:lpstr>
      <vt:lpstr>PA2 – Character Device Driver</vt:lpstr>
      <vt:lpstr>malloc()</vt:lpstr>
      <vt:lpstr>malloc()</vt:lpstr>
      <vt:lpstr>malloc()</vt:lpstr>
      <vt:lpstr>malloc()</vt:lpstr>
      <vt:lpstr>malloc()</vt:lpstr>
      <vt:lpstr>open()</vt:lpstr>
      <vt:lpstr>read()</vt:lpstr>
      <vt:lpstr>write()</vt:lpstr>
      <vt:lpstr>offset in a file</vt:lpstr>
      <vt:lpstr>offset in a file</vt:lpstr>
      <vt:lpstr>offset in a file</vt:lpstr>
      <vt:lpstr>lseek()</vt:lpstr>
      <vt:lpstr>lseek()</vt:lpstr>
      <vt:lpstr>lseek()</vt:lpstr>
      <vt:lpstr>close()</vt:lpstr>
      <vt:lpstr>Good practices</vt:lpstr>
      <vt:lpstr>PA1 questions?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Spring 2021</dc:title>
  <dc:creator>Biljith Thadichi</dc:creator>
  <cp:lastModifiedBy>Biljith Thadichi</cp:lastModifiedBy>
  <cp:revision>14</cp:revision>
  <dcterms:created xsi:type="dcterms:W3CDTF">2021-02-05T01:09:25Z</dcterms:created>
  <dcterms:modified xsi:type="dcterms:W3CDTF">2021-02-05T03:51:10Z</dcterms:modified>
</cp:coreProperties>
</file>