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0" r:id="rId14"/>
    <p:sldId id="269" r:id="rId15"/>
    <p:sldId id="278" r:id="rId16"/>
    <p:sldId id="270" r:id="rId17"/>
    <p:sldId id="271" r:id="rId18"/>
    <p:sldId id="272"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3F444-6D64-5AF2-BB67-E01684AB0C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62870CD5-1175-36F1-18DB-879BF31B51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785C11C0-E617-8EE4-DBAD-73DF8B06C281}"/>
              </a:ext>
            </a:extLst>
          </p:cNvPr>
          <p:cNvSpPr>
            <a:spLocks noGrp="1"/>
          </p:cNvSpPr>
          <p:nvPr>
            <p:ph type="dt" sz="half" idx="10"/>
          </p:nvPr>
        </p:nvSpPr>
        <p:spPr/>
        <p:txBody>
          <a:bodyPr/>
          <a:lstStyle/>
          <a:p>
            <a:fld id="{478C3C71-F1E4-4995-9D07-5967A091D6C1}" type="datetimeFigureOut">
              <a:rPr lang="en-AU" smtClean="0"/>
              <a:t>19/10/2023</a:t>
            </a:fld>
            <a:endParaRPr lang="en-AU"/>
          </a:p>
        </p:txBody>
      </p:sp>
      <p:sp>
        <p:nvSpPr>
          <p:cNvPr id="5" name="Footer Placeholder 4">
            <a:extLst>
              <a:ext uri="{FF2B5EF4-FFF2-40B4-BE49-F238E27FC236}">
                <a16:creationId xmlns:a16="http://schemas.microsoft.com/office/drawing/2014/main" id="{34197457-6DE1-0002-FE6F-CBB146F0E48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76D40D5-66F2-5533-C360-BD220AEB78DB}"/>
              </a:ext>
            </a:extLst>
          </p:cNvPr>
          <p:cNvSpPr>
            <a:spLocks noGrp="1"/>
          </p:cNvSpPr>
          <p:nvPr>
            <p:ph type="sldNum" sz="quarter" idx="12"/>
          </p:nvPr>
        </p:nvSpPr>
        <p:spPr/>
        <p:txBody>
          <a:bodyPr/>
          <a:lstStyle/>
          <a:p>
            <a:fld id="{64BDF82B-04B5-42C7-BB8F-E858915819D9}" type="slidenum">
              <a:rPr lang="en-AU" smtClean="0"/>
              <a:t>‹#›</a:t>
            </a:fld>
            <a:endParaRPr lang="en-AU"/>
          </a:p>
        </p:txBody>
      </p:sp>
    </p:spTree>
    <p:extLst>
      <p:ext uri="{BB962C8B-B14F-4D97-AF65-F5344CB8AC3E}">
        <p14:creationId xmlns:p14="http://schemas.microsoft.com/office/powerpoint/2010/main" val="1862719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3F315-EAF6-2CB5-9518-E275F300739C}"/>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04CE2CD7-E6DE-1CBD-E85A-E3B42B17ED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CD1BE7B-39C0-8E84-8810-0D6B58658F9E}"/>
              </a:ext>
            </a:extLst>
          </p:cNvPr>
          <p:cNvSpPr>
            <a:spLocks noGrp="1"/>
          </p:cNvSpPr>
          <p:nvPr>
            <p:ph type="dt" sz="half" idx="10"/>
          </p:nvPr>
        </p:nvSpPr>
        <p:spPr/>
        <p:txBody>
          <a:bodyPr/>
          <a:lstStyle/>
          <a:p>
            <a:fld id="{478C3C71-F1E4-4995-9D07-5967A091D6C1}" type="datetimeFigureOut">
              <a:rPr lang="en-AU" smtClean="0"/>
              <a:t>19/10/2023</a:t>
            </a:fld>
            <a:endParaRPr lang="en-AU"/>
          </a:p>
        </p:txBody>
      </p:sp>
      <p:sp>
        <p:nvSpPr>
          <p:cNvPr id="5" name="Footer Placeholder 4">
            <a:extLst>
              <a:ext uri="{FF2B5EF4-FFF2-40B4-BE49-F238E27FC236}">
                <a16:creationId xmlns:a16="http://schemas.microsoft.com/office/drawing/2014/main" id="{CAB41218-CE55-17E4-02F1-2A36C58724C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CD33A69-7A81-8705-C5D7-0AB0FE268C50}"/>
              </a:ext>
            </a:extLst>
          </p:cNvPr>
          <p:cNvSpPr>
            <a:spLocks noGrp="1"/>
          </p:cNvSpPr>
          <p:nvPr>
            <p:ph type="sldNum" sz="quarter" idx="12"/>
          </p:nvPr>
        </p:nvSpPr>
        <p:spPr/>
        <p:txBody>
          <a:bodyPr/>
          <a:lstStyle/>
          <a:p>
            <a:fld id="{64BDF82B-04B5-42C7-BB8F-E858915819D9}" type="slidenum">
              <a:rPr lang="en-AU" smtClean="0"/>
              <a:t>‹#›</a:t>
            </a:fld>
            <a:endParaRPr lang="en-AU"/>
          </a:p>
        </p:txBody>
      </p:sp>
    </p:spTree>
    <p:extLst>
      <p:ext uri="{BB962C8B-B14F-4D97-AF65-F5344CB8AC3E}">
        <p14:creationId xmlns:p14="http://schemas.microsoft.com/office/powerpoint/2010/main" val="212037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0D75D9-1BDC-C08F-54EC-C4086F7EFA8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BCB1ED22-1A91-C0F3-30C9-BA88066CC1B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05371A3-D2B8-096D-A3C5-966AC31FD3B0}"/>
              </a:ext>
            </a:extLst>
          </p:cNvPr>
          <p:cNvSpPr>
            <a:spLocks noGrp="1"/>
          </p:cNvSpPr>
          <p:nvPr>
            <p:ph type="dt" sz="half" idx="10"/>
          </p:nvPr>
        </p:nvSpPr>
        <p:spPr/>
        <p:txBody>
          <a:bodyPr/>
          <a:lstStyle/>
          <a:p>
            <a:fld id="{478C3C71-F1E4-4995-9D07-5967A091D6C1}" type="datetimeFigureOut">
              <a:rPr lang="en-AU" smtClean="0"/>
              <a:t>19/10/2023</a:t>
            </a:fld>
            <a:endParaRPr lang="en-AU"/>
          </a:p>
        </p:txBody>
      </p:sp>
      <p:sp>
        <p:nvSpPr>
          <p:cNvPr id="5" name="Footer Placeholder 4">
            <a:extLst>
              <a:ext uri="{FF2B5EF4-FFF2-40B4-BE49-F238E27FC236}">
                <a16:creationId xmlns:a16="http://schemas.microsoft.com/office/drawing/2014/main" id="{E102A4C8-CADC-82B6-219A-185E683C673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3ACBE8E-A9C1-392F-27EC-A7B3AF5AB160}"/>
              </a:ext>
            </a:extLst>
          </p:cNvPr>
          <p:cNvSpPr>
            <a:spLocks noGrp="1"/>
          </p:cNvSpPr>
          <p:nvPr>
            <p:ph type="sldNum" sz="quarter" idx="12"/>
          </p:nvPr>
        </p:nvSpPr>
        <p:spPr/>
        <p:txBody>
          <a:bodyPr/>
          <a:lstStyle/>
          <a:p>
            <a:fld id="{64BDF82B-04B5-42C7-BB8F-E858915819D9}" type="slidenum">
              <a:rPr lang="en-AU" smtClean="0"/>
              <a:t>‹#›</a:t>
            </a:fld>
            <a:endParaRPr lang="en-AU"/>
          </a:p>
        </p:txBody>
      </p:sp>
    </p:spTree>
    <p:extLst>
      <p:ext uri="{BB962C8B-B14F-4D97-AF65-F5344CB8AC3E}">
        <p14:creationId xmlns:p14="http://schemas.microsoft.com/office/powerpoint/2010/main" val="1636410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0768B-DCB4-DAD5-8323-92CD05BD83FE}"/>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0E9EB263-97E4-E0E2-0854-491343540F3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DE638938-1829-1718-ED43-1B90327C1071}"/>
              </a:ext>
            </a:extLst>
          </p:cNvPr>
          <p:cNvSpPr>
            <a:spLocks noGrp="1"/>
          </p:cNvSpPr>
          <p:nvPr>
            <p:ph type="dt" sz="half" idx="10"/>
          </p:nvPr>
        </p:nvSpPr>
        <p:spPr/>
        <p:txBody>
          <a:bodyPr/>
          <a:lstStyle/>
          <a:p>
            <a:fld id="{478C3C71-F1E4-4995-9D07-5967A091D6C1}" type="datetimeFigureOut">
              <a:rPr lang="en-AU" smtClean="0"/>
              <a:t>19/10/2023</a:t>
            </a:fld>
            <a:endParaRPr lang="en-AU"/>
          </a:p>
        </p:txBody>
      </p:sp>
      <p:sp>
        <p:nvSpPr>
          <p:cNvPr id="5" name="Footer Placeholder 4">
            <a:extLst>
              <a:ext uri="{FF2B5EF4-FFF2-40B4-BE49-F238E27FC236}">
                <a16:creationId xmlns:a16="http://schemas.microsoft.com/office/drawing/2014/main" id="{603999CE-2F70-B774-5999-DA007F1ED55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9503AB6-9AAD-BA9C-CD00-76E9BBEB0CD7}"/>
              </a:ext>
            </a:extLst>
          </p:cNvPr>
          <p:cNvSpPr>
            <a:spLocks noGrp="1"/>
          </p:cNvSpPr>
          <p:nvPr>
            <p:ph type="sldNum" sz="quarter" idx="12"/>
          </p:nvPr>
        </p:nvSpPr>
        <p:spPr/>
        <p:txBody>
          <a:bodyPr/>
          <a:lstStyle/>
          <a:p>
            <a:fld id="{64BDF82B-04B5-42C7-BB8F-E858915819D9}" type="slidenum">
              <a:rPr lang="en-AU" smtClean="0"/>
              <a:t>‹#›</a:t>
            </a:fld>
            <a:endParaRPr lang="en-AU"/>
          </a:p>
        </p:txBody>
      </p:sp>
    </p:spTree>
    <p:extLst>
      <p:ext uri="{BB962C8B-B14F-4D97-AF65-F5344CB8AC3E}">
        <p14:creationId xmlns:p14="http://schemas.microsoft.com/office/powerpoint/2010/main" val="2831567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ED230-9070-BCEE-F1E8-F762476E81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85DCDB33-E945-E6D7-5200-A1A11A7770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D51671-C9CD-DA3D-9DA8-15896EE6C548}"/>
              </a:ext>
            </a:extLst>
          </p:cNvPr>
          <p:cNvSpPr>
            <a:spLocks noGrp="1"/>
          </p:cNvSpPr>
          <p:nvPr>
            <p:ph type="dt" sz="half" idx="10"/>
          </p:nvPr>
        </p:nvSpPr>
        <p:spPr/>
        <p:txBody>
          <a:bodyPr/>
          <a:lstStyle/>
          <a:p>
            <a:fld id="{478C3C71-F1E4-4995-9D07-5967A091D6C1}" type="datetimeFigureOut">
              <a:rPr lang="en-AU" smtClean="0"/>
              <a:t>19/10/2023</a:t>
            </a:fld>
            <a:endParaRPr lang="en-AU"/>
          </a:p>
        </p:txBody>
      </p:sp>
      <p:sp>
        <p:nvSpPr>
          <p:cNvPr id="5" name="Footer Placeholder 4">
            <a:extLst>
              <a:ext uri="{FF2B5EF4-FFF2-40B4-BE49-F238E27FC236}">
                <a16:creationId xmlns:a16="http://schemas.microsoft.com/office/drawing/2014/main" id="{FCD6EFC7-9486-B217-A190-0B8F9EF6E11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B8D1208-2A10-34B1-BF67-2AB6C150998D}"/>
              </a:ext>
            </a:extLst>
          </p:cNvPr>
          <p:cNvSpPr>
            <a:spLocks noGrp="1"/>
          </p:cNvSpPr>
          <p:nvPr>
            <p:ph type="sldNum" sz="quarter" idx="12"/>
          </p:nvPr>
        </p:nvSpPr>
        <p:spPr/>
        <p:txBody>
          <a:bodyPr/>
          <a:lstStyle/>
          <a:p>
            <a:fld id="{64BDF82B-04B5-42C7-BB8F-E858915819D9}" type="slidenum">
              <a:rPr lang="en-AU" smtClean="0"/>
              <a:t>‹#›</a:t>
            </a:fld>
            <a:endParaRPr lang="en-AU"/>
          </a:p>
        </p:txBody>
      </p:sp>
    </p:spTree>
    <p:extLst>
      <p:ext uri="{BB962C8B-B14F-4D97-AF65-F5344CB8AC3E}">
        <p14:creationId xmlns:p14="http://schemas.microsoft.com/office/powerpoint/2010/main" val="1587205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EE3FC-BEE1-D37D-4A23-7FE1E732EE15}"/>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602467C0-FCAF-9DB9-F426-AADD7D6487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7B5B65BC-2AC4-06CD-1FCC-89E420230A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CEEF9CF2-A1E9-4829-B390-F13E15BF6389}"/>
              </a:ext>
            </a:extLst>
          </p:cNvPr>
          <p:cNvSpPr>
            <a:spLocks noGrp="1"/>
          </p:cNvSpPr>
          <p:nvPr>
            <p:ph type="dt" sz="half" idx="10"/>
          </p:nvPr>
        </p:nvSpPr>
        <p:spPr/>
        <p:txBody>
          <a:bodyPr/>
          <a:lstStyle/>
          <a:p>
            <a:fld id="{478C3C71-F1E4-4995-9D07-5967A091D6C1}" type="datetimeFigureOut">
              <a:rPr lang="en-AU" smtClean="0"/>
              <a:t>19/10/2023</a:t>
            </a:fld>
            <a:endParaRPr lang="en-AU"/>
          </a:p>
        </p:txBody>
      </p:sp>
      <p:sp>
        <p:nvSpPr>
          <p:cNvPr id="6" name="Footer Placeholder 5">
            <a:extLst>
              <a:ext uri="{FF2B5EF4-FFF2-40B4-BE49-F238E27FC236}">
                <a16:creationId xmlns:a16="http://schemas.microsoft.com/office/drawing/2014/main" id="{EA4165DB-B87C-4D9A-7E10-70C6996FEC21}"/>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8C26388A-59C6-6197-4E57-064B9A2D9326}"/>
              </a:ext>
            </a:extLst>
          </p:cNvPr>
          <p:cNvSpPr>
            <a:spLocks noGrp="1"/>
          </p:cNvSpPr>
          <p:nvPr>
            <p:ph type="sldNum" sz="quarter" idx="12"/>
          </p:nvPr>
        </p:nvSpPr>
        <p:spPr/>
        <p:txBody>
          <a:bodyPr/>
          <a:lstStyle/>
          <a:p>
            <a:fld id="{64BDF82B-04B5-42C7-BB8F-E858915819D9}" type="slidenum">
              <a:rPr lang="en-AU" smtClean="0"/>
              <a:t>‹#›</a:t>
            </a:fld>
            <a:endParaRPr lang="en-AU"/>
          </a:p>
        </p:txBody>
      </p:sp>
    </p:spTree>
    <p:extLst>
      <p:ext uri="{BB962C8B-B14F-4D97-AF65-F5344CB8AC3E}">
        <p14:creationId xmlns:p14="http://schemas.microsoft.com/office/powerpoint/2010/main" val="3757052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718E4-46EC-C121-6221-AA3BEA52E479}"/>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77B66CD0-1D4C-2A98-17F5-FCEE1FC279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30E554-E658-FE8B-1A2D-B07E74450F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26D66317-DF65-EAEB-C260-7566889FEE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CC61707-683F-DF71-42C0-6E348157EC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49221D0D-6449-E3C6-956F-BC13F12BAC81}"/>
              </a:ext>
            </a:extLst>
          </p:cNvPr>
          <p:cNvSpPr>
            <a:spLocks noGrp="1"/>
          </p:cNvSpPr>
          <p:nvPr>
            <p:ph type="dt" sz="half" idx="10"/>
          </p:nvPr>
        </p:nvSpPr>
        <p:spPr/>
        <p:txBody>
          <a:bodyPr/>
          <a:lstStyle/>
          <a:p>
            <a:fld id="{478C3C71-F1E4-4995-9D07-5967A091D6C1}" type="datetimeFigureOut">
              <a:rPr lang="en-AU" smtClean="0"/>
              <a:t>19/10/2023</a:t>
            </a:fld>
            <a:endParaRPr lang="en-AU"/>
          </a:p>
        </p:txBody>
      </p:sp>
      <p:sp>
        <p:nvSpPr>
          <p:cNvPr id="8" name="Footer Placeholder 7">
            <a:extLst>
              <a:ext uri="{FF2B5EF4-FFF2-40B4-BE49-F238E27FC236}">
                <a16:creationId xmlns:a16="http://schemas.microsoft.com/office/drawing/2014/main" id="{755C03CA-A6F7-AB14-0B22-F881ABDAB9C6}"/>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2AF283E2-1C08-87B2-534C-4ED3D43044D8}"/>
              </a:ext>
            </a:extLst>
          </p:cNvPr>
          <p:cNvSpPr>
            <a:spLocks noGrp="1"/>
          </p:cNvSpPr>
          <p:nvPr>
            <p:ph type="sldNum" sz="quarter" idx="12"/>
          </p:nvPr>
        </p:nvSpPr>
        <p:spPr/>
        <p:txBody>
          <a:bodyPr/>
          <a:lstStyle/>
          <a:p>
            <a:fld id="{64BDF82B-04B5-42C7-BB8F-E858915819D9}" type="slidenum">
              <a:rPr lang="en-AU" smtClean="0"/>
              <a:t>‹#›</a:t>
            </a:fld>
            <a:endParaRPr lang="en-AU"/>
          </a:p>
        </p:txBody>
      </p:sp>
    </p:spTree>
    <p:extLst>
      <p:ext uri="{BB962C8B-B14F-4D97-AF65-F5344CB8AC3E}">
        <p14:creationId xmlns:p14="http://schemas.microsoft.com/office/powerpoint/2010/main" val="1791363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0D2D8-AC75-BA02-C74E-F3AB67ED3E11}"/>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EB85F4F2-BA3A-A908-5EE6-84E0E82341A7}"/>
              </a:ext>
            </a:extLst>
          </p:cNvPr>
          <p:cNvSpPr>
            <a:spLocks noGrp="1"/>
          </p:cNvSpPr>
          <p:nvPr>
            <p:ph type="dt" sz="half" idx="10"/>
          </p:nvPr>
        </p:nvSpPr>
        <p:spPr/>
        <p:txBody>
          <a:bodyPr/>
          <a:lstStyle/>
          <a:p>
            <a:fld id="{478C3C71-F1E4-4995-9D07-5967A091D6C1}" type="datetimeFigureOut">
              <a:rPr lang="en-AU" smtClean="0"/>
              <a:t>19/10/2023</a:t>
            </a:fld>
            <a:endParaRPr lang="en-AU"/>
          </a:p>
        </p:txBody>
      </p:sp>
      <p:sp>
        <p:nvSpPr>
          <p:cNvPr id="4" name="Footer Placeholder 3">
            <a:extLst>
              <a:ext uri="{FF2B5EF4-FFF2-40B4-BE49-F238E27FC236}">
                <a16:creationId xmlns:a16="http://schemas.microsoft.com/office/drawing/2014/main" id="{E53CF97A-3B78-A178-5A2E-44C6DEB45037}"/>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4720B5DF-E692-A394-F1E0-2BCE421203CC}"/>
              </a:ext>
            </a:extLst>
          </p:cNvPr>
          <p:cNvSpPr>
            <a:spLocks noGrp="1"/>
          </p:cNvSpPr>
          <p:nvPr>
            <p:ph type="sldNum" sz="quarter" idx="12"/>
          </p:nvPr>
        </p:nvSpPr>
        <p:spPr/>
        <p:txBody>
          <a:bodyPr/>
          <a:lstStyle/>
          <a:p>
            <a:fld id="{64BDF82B-04B5-42C7-BB8F-E858915819D9}" type="slidenum">
              <a:rPr lang="en-AU" smtClean="0"/>
              <a:t>‹#›</a:t>
            </a:fld>
            <a:endParaRPr lang="en-AU"/>
          </a:p>
        </p:txBody>
      </p:sp>
    </p:spTree>
    <p:extLst>
      <p:ext uri="{BB962C8B-B14F-4D97-AF65-F5344CB8AC3E}">
        <p14:creationId xmlns:p14="http://schemas.microsoft.com/office/powerpoint/2010/main" val="63221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932C9D-E6F3-D0BE-17B0-B5905FEEB2C1}"/>
              </a:ext>
            </a:extLst>
          </p:cNvPr>
          <p:cNvSpPr>
            <a:spLocks noGrp="1"/>
          </p:cNvSpPr>
          <p:nvPr>
            <p:ph type="dt" sz="half" idx="10"/>
          </p:nvPr>
        </p:nvSpPr>
        <p:spPr/>
        <p:txBody>
          <a:bodyPr/>
          <a:lstStyle/>
          <a:p>
            <a:fld id="{478C3C71-F1E4-4995-9D07-5967A091D6C1}" type="datetimeFigureOut">
              <a:rPr lang="en-AU" smtClean="0"/>
              <a:t>19/10/2023</a:t>
            </a:fld>
            <a:endParaRPr lang="en-AU"/>
          </a:p>
        </p:txBody>
      </p:sp>
      <p:sp>
        <p:nvSpPr>
          <p:cNvPr id="3" name="Footer Placeholder 2">
            <a:extLst>
              <a:ext uri="{FF2B5EF4-FFF2-40B4-BE49-F238E27FC236}">
                <a16:creationId xmlns:a16="http://schemas.microsoft.com/office/drawing/2014/main" id="{A78418F1-497E-4B9D-7C95-588D40A50DC7}"/>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9AA1B412-0153-CBA1-2721-2D9D301C1B39}"/>
              </a:ext>
            </a:extLst>
          </p:cNvPr>
          <p:cNvSpPr>
            <a:spLocks noGrp="1"/>
          </p:cNvSpPr>
          <p:nvPr>
            <p:ph type="sldNum" sz="quarter" idx="12"/>
          </p:nvPr>
        </p:nvSpPr>
        <p:spPr/>
        <p:txBody>
          <a:bodyPr/>
          <a:lstStyle/>
          <a:p>
            <a:fld id="{64BDF82B-04B5-42C7-BB8F-E858915819D9}" type="slidenum">
              <a:rPr lang="en-AU" smtClean="0"/>
              <a:t>‹#›</a:t>
            </a:fld>
            <a:endParaRPr lang="en-AU"/>
          </a:p>
        </p:txBody>
      </p:sp>
    </p:spTree>
    <p:extLst>
      <p:ext uri="{BB962C8B-B14F-4D97-AF65-F5344CB8AC3E}">
        <p14:creationId xmlns:p14="http://schemas.microsoft.com/office/powerpoint/2010/main" val="1441573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18345-21E4-ECEA-C268-59D4C4852B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2236B128-CB46-D252-9781-340D9263DE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CF53B562-B921-1094-24E4-BD372A04C4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4C0F58-1871-6112-EAD3-47BF261220F8}"/>
              </a:ext>
            </a:extLst>
          </p:cNvPr>
          <p:cNvSpPr>
            <a:spLocks noGrp="1"/>
          </p:cNvSpPr>
          <p:nvPr>
            <p:ph type="dt" sz="half" idx="10"/>
          </p:nvPr>
        </p:nvSpPr>
        <p:spPr/>
        <p:txBody>
          <a:bodyPr/>
          <a:lstStyle/>
          <a:p>
            <a:fld id="{478C3C71-F1E4-4995-9D07-5967A091D6C1}" type="datetimeFigureOut">
              <a:rPr lang="en-AU" smtClean="0"/>
              <a:t>19/10/2023</a:t>
            </a:fld>
            <a:endParaRPr lang="en-AU"/>
          </a:p>
        </p:txBody>
      </p:sp>
      <p:sp>
        <p:nvSpPr>
          <p:cNvPr id="6" name="Footer Placeholder 5">
            <a:extLst>
              <a:ext uri="{FF2B5EF4-FFF2-40B4-BE49-F238E27FC236}">
                <a16:creationId xmlns:a16="http://schemas.microsoft.com/office/drawing/2014/main" id="{A88CA95B-74E8-E27D-9F1A-4455FB59DEBD}"/>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5ACBB601-F37B-E252-5903-2D733B6E27E4}"/>
              </a:ext>
            </a:extLst>
          </p:cNvPr>
          <p:cNvSpPr>
            <a:spLocks noGrp="1"/>
          </p:cNvSpPr>
          <p:nvPr>
            <p:ph type="sldNum" sz="quarter" idx="12"/>
          </p:nvPr>
        </p:nvSpPr>
        <p:spPr/>
        <p:txBody>
          <a:bodyPr/>
          <a:lstStyle/>
          <a:p>
            <a:fld id="{64BDF82B-04B5-42C7-BB8F-E858915819D9}" type="slidenum">
              <a:rPr lang="en-AU" smtClean="0"/>
              <a:t>‹#›</a:t>
            </a:fld>
            <a:endParaRPr lang="en-AU"/>
          </a:p>
        </p:txBody>
      </p:sp>
    </p:spTree>
    <p:extLst>
      <p:ext uri="{BB962C8B-B14F-4D97-AF65-F5344CB8AC3E}">
        <p14:creationId xmlns:p14="http://schemas.microsoft.com/office/powerpoint/2010/main" val="3813664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FAD67-7C64-B2C6-52D7-606F0E8D09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70C318E9-9BCA-60E7-F72F-E3A09C2940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6D8BA973-E503-907E-9654-62DD330254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937A6F-D5C9-9B6A-AAF3-D4C6A587E169}"/>
              </a:ext>
            </a:extLst>
          </p:cNvPr>
          <p:cNvSpPr>
            <a:spLocks noGrp="1"/>
          </p:cNvSpPr>
          <p:nvPr>
            <p:ph type="dt" sz="half" idx="10"/>
          </p:nvPr>
        </p:nvSpPr>
        <p:spPr/>
        <p:txBody>
          <a:bodyPr/>
          <a:lstStyle/>
          <a:p>
            <a:fld id="{478C3C71-F1E4-4995-9D07-5967A091D6C1}" type="datetimeFigureOut">
              <a:rPr lang="en-AU" smtClean="0"/>
              <a:t>19/10/2023</a:t>
            </a:fld>
            <a:endParaRPr lang="en-AU"/>
          </a:p>
        </p:txBody>
      </p:sp>
      <p:sp>
        <p:nvSpPr>
          <p:cNvPr id="6" name="Footer Placeholder 5">
            <a:extLst>
              <a:ext uri="{FF2B5EF4-FFF2-40B4-BE49-F238E27FC236}">
                <a16:creationId xmlns:a16="http://schemas.microsoft.com/office/drawing/2014/main" id="{9F72E2A8-1F65-536A-F78E-A979937BC6C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BAFB370-BE4B-39F3-AFCF-8715BC02FE06}"/>
              </a:ext>
            </a:extLst>
          </p:cNvPr>
          <p:cNvSpPr>
            <a:spLocks noGrp="1"/>
          </p:cNvSpPr>
          <p:nvPr>
            <p:ph type="sldNum" sz="quarter" idx="12"/>
          </p:nvPr>
        </p:nvSpPr>
        <p:spPr/>
        <p:txBody>
          <a:bodyPr/>
          <a:lstStyle/>
          <a:p>
            <a:fld id="{64BDF82B-04B5-42C7-BB8F-E858915819D9}" type="slidenum">
              <a:rPr lang="en-AU" smtClean="0"/>
              <a:t>‹#›</a:t>
            </a:fld>
            <a:endParaRPr lang="en-AU"/>
          </a:p>
        </p:txBody>
      </p:sp>
    </p:spTree>
    <p:extLst>
      <p:ext uri="{BB962C8B-B14F-4D97-AF65-F5344CB8AC3E}">
        <p14:creationId xmlns:p14="http://schemas.microsoft.com/office/powerpoint/2010/main" val="737785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BE896D-4C3E-77B1-FD66-4B300B2151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8A628A81-190A-2D00-088D-3E93456FE8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A83F477E-D85F-6B3B-4F94-FF81A8F267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8C3C71-F1E4-4995-9D07-5967A091D6C1}" type="datetimeFigureOut">
              <a:rPr lang="en-AU" smtClean="0"/>
              <a:t>19/10/2023</a:t>
            </a:fld>
            <a:endParaRPr lang="en-AU"/>
          </a:p>
        </p:txBody>
      </p:sp>
      <p:sp>
        <p:nvSpPr>
          <p:cNvPr id="5" name="Footer Placeholder 4">
            <a:extLst>
              <a:ext uri="{FF2B5EF4-FFF2-40B4-BE49-F238E27FC236}">
                <a16:creationId xmlns:a16="http://schemas.microsoft.com/office/drawing/2014/main" id="{EF53D9D7-025B-BC04-41CF-09C1568532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A79F39BF-0E8D-5C77-E8B0-251E5E6842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BDF82B-04B5-42C7-BB8F-E858915819D9}" type="slidenum">
              <a:rPr lang="en-AU" smtClean="0"/>
              <a:t>‹#›</a:t>
            </a:fld>
            <a:endParaRPr lang="en-AU"/>
          </a:p>
        </p:txBody>
      </p:sp>
    </p:spTree>
    <p:extLst>
      <p:ext uri="{BB962C8B-B14F-4D97-AF65-F5344CB8AC3E}">
        <p14:creationId xmlns:p14="http://schemas.microsoft.com/office/powerpoint/2010/main" val="21720865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83FA6-D9C2-6E1F-9027-880D9781AF24}"/>
              </a:ext>
            </a:extLst>
          </p:cNvPr>
          <p:cNvSpPr>
            <a:spLocks noGrp="1"/>
          </p:cNvSpPr>
          <p:nvPr>
            <p:ph type="ctrTitle"/>
          </p:nvPr>
        </p:nvSpPr>
        <p:spPr>
          <a:xfrm>
            <a:off x="194693" y="1503363"/>
            <a:ext cx="5715000" cy="2387600"/>
          </a:xfrm>
        </p:spPr>
        <p:txBody>
          <a:bodyPr>
            <a:normAutofit fontScale="90000"/>
          </a:bodyPr>
          <a:lstStyle/>
          <a:p>
            <a:r>
              <a:rPr lang="en-US" b="0" i="0" dirty="0">
                <a:solidFill>
                  <a:srgbClr val="374151"/>
                </a:solidFill>
                <a:effectLst/>
                <a:latin typeface="Söhne"/>
              </a:rPr>
              <a:t>"United States Interest Rates and Property Market Dynamics"</a:t>
            </a:r>
            <a:endParaRPr lang="en-AU" b="1" dirty="0"/>
          </a:p>
        </p:txBody>
      </p:sp>
      <p:sp>
        <p:nvSpPr>
          <p:cNvPr id="3" name="Subtitle 2">
            <a:extLst>
              <a:ext uri="{FF2B5EF4-FFF2-40B4-BE49-F238E27FC236}">
                <a16:creationId xmlns:a16="http://schemas.microsoft.com/office/drawing/2014/main" id="{25E82222-A8C6-6057-34C4-FDFCD561CF70}"/>
              </a:ext>
            </a:extLst>
          </p:cNvPr>
          <p:cNvSpPr>
            <a:spLocks noGrp="1"/>
          </p:cNvSpPr>
          <p:nvPr>
            <p:ph type="subTitle" idx="1"/>
          </p:nvPr>
        </p:nvSpPr>
        <p:spPr>
          <a:xfrm>
            <a:off x="1100355" y="5486401"/>
            <a:ext cx="3903677" cy="1312862"/>
          </a:xfrm>
        </p:spPr>
        <p:txBody>
          <a:bodyPr/>
          <a:lstStyle/>
          <a:p>
            <a:r>
              <a:rPr lang="en-US" b="0" i="0" dirty="0">
                <a:solidFill>
                  <a:srgbClr val="374151"/>
                </a:solidFill>
                <a:effectLst/>
                <a:latin typeface="Söhne"/>
              </a:rPr>
              <a:t>"An Analysis from 2010 to 2023“</a:t>
            </a:r>
          </a:p>
          <a:p>
            <a:r>
              <a:rPr lang="en-US" dirty="0">
                <a:solidFill>
                  <a:srgbClr val="374151"/>
                </a:solidFill>
                <a:latin typeface="Söhne"/>
              </a:rPr>
              <a:t>Presented by: Gabriel Adriano</a:t>
            </a:r>
            <a:endParaRPr lang="en-AU" dirty="0"/>
          </a:p>
        </p:txBody>
      </p:sp>
      <p:pic>
        <p:nvPicPr>
          <p:cNvPr id="1030" name="Picture 6" descr="How Much It Costs to Buy a House in Every State, Ranked">
            <a:extLst>
              <a:ext uri="{FF2B5EF4-FFF2-40B4-BE49-F238E27FC236}">
                <a16:creationId xmlns:a16="http://schemas.microsoft.com/office/drawing/2014/main" id="{9354A1D1-E33C-E32C-C26D-12B2EB35B5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28582" y="0"/>
            <a:ext cx="6163418"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372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FD1A8-BA0C-6989-E3CD-994946E55311}"/>
              </a:ext>
            </a:extLst>
          </p:cNvPr>
          <p:cNvSpPr>
            <a:spLocks noGrp="1"/>
          </p:cNvSpPr>
          <p:nvPr>
            <p:ph type="title"/>
          </p:nvPr>
        </p:nvSpPr>
        <p:spPr>
          <a:xfrm>
            <a:off x="838200" y="88900"/>
            <a:ext cx="10515600" cy="1325563"/>
          </a:xfrm>
        </p:spPr>
        <p:txBody>
          <a:bodyPr/>
          <a:lstStyle/>
          <a:p>
            <a:pPr algn="ctr"/>
            <a:r>
              <a:rPr lang="en-US" b="1" i="0" dirty="0">
                <a:solidFill>
                  <a:srgbClr val="343541"/>
                </a:solidFill>
                <a:effectLst/>
                <a:latin typeface="Söhne"/>
              </a:rPr>
              <a:t>Median Sale Price during the Pandemic and the Rise of Interest Rates</a:t>
            </a:r>
            <a:endParaRPr lang="en-AU" b="1" dirty="0"/>
          </a:p>
        </p:txBody>
      </p:sp>
      <p:sp>
        <p:nvSpPr>
          <p:cNvPr id="3" name="Content Placeholder 2">
            <a:extLst>
              <a:ext uri="{FF2B5EF4-FFF2-40B4-BE49-F238E27FC236}">
                <a16:creationId xmlns:a16="http://schemas.microsoft.com/office/drawing/2014/main" id="{23FFC144-74B4-F64F-61FD-5CB5262AABA9}"/>
              </a:ext>
            </a:extLst>
          </p:cNvPr>
          <p:cNvSpPr>
            <a:spLocks noGrp="1"/>
          </p:cNvSpPr>
          <p:nvPr>
            <p:ph idx="1"/>
          </p:nvPr>
        </p:nvSpPr>
        <p:spPr>
          <a:xfrm>
            <a:off x="76200" y="4952998"/>
            <a:ext cx="12049125" cy="1816101"/>
          </a:xfrm>
        </p:spPr>
        <p:txBody>
          <a:bodyPr>
            <a:normAutofit/>
          </a:bodyPr>
          <a:lstStyle/>
          <a:p>
            <a:pPr marL="0" indent="0" algn="just">
              <a:buNone/>
            </a:pPr>
            <a:r>
              <a:rPr lang="en-US" b="0" i="0" dirty="0">
                <a:solidFill>
                  <a:srgbClr val="343541"/>
                </a:solidFill>
                <a:effectLst/>
                <a:latin typeface="Söhne"/>
              </a:rPr>
              <a:t>Resurgence and Interest Rate Hikes (February 2022 - January 2023): In February 2022, the housing market started to increase again. The anticipation of rising rates might have motivated buyers to enter the market before borrowing costs became more expensive.</a:t>
            </a:r>
            <a:endParaRPr lang="en-AU" dirty="0"/>
          </a:p>
        </p:txBody>
      </p:sp>
      <p:pic>
        <p:nvPicPr>
          <p:cNvPr id="5" name="Picture 4">
            <a:extLst>
              <a:ext uri="{FF2B5EF4-FFF2-40B4-BE49-F238E27FC236}">
                <a16:creationId xmlns:a16="http://schemas.microsoft.com/office/drawing/2014/main" id="{D2A961A3-28EC-794F-1C24-EB83AF4424F6}"/>
              </a:ext>
            </a:extLst>
          </p:cNvPr>
          <p:cNvPicPr>
            <a:picLocks noChangeAspect="1"/>
          </p:cNvPicPr>
          <p:nvPr/>
        </p:nvPicPr>
        <p:blipFill rotWithShape="1">
          <a:blip r:embed="rId2"/>
          <a:srcRect t="7488"/>
          <a:stretch/>
        </p:blipFill>
        <p:spPr>
          <a:xfrm>
            <a:off x="0" y="1304925"/>
            <a:ext cx="12192000" cy="3648074"/>
          </a:xfrm>
          <a:prstGeom prst="rect">
            <a:avLst/>
          </a:prstGeom>
        </p:spPr>
      </p:pic>
    </p:spTree>
    <p:extLst>
      <p:ext uri="{BB962C8B-B14F-4D97-AF65-F5344CB8AC3E}">
        <p14:creationId xmlns:p14="http://schemas.microsoft.com/office/powerpoint/2010/main" val="3067224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FD1A8-BA0C-6989-E3CD-994946E55311}"/>
              </a:ext>
            </a:extLst>
          </p:cNvPr>
          <p:cNvSpPr>
            <a:spLocks noGrp="1"/>
          </p:cNvSpPr>
          <p:nvPr>
            <p:ph type="title"/>
          </p:nvPr>
        </p:nvSpPr>
        <p:spPr>
          <a:xfrm>
            <a:off x="838200" y="88900"/>
            <a:ext cx="10515600" cy="1325563"/>
          </a:xfrm>
        </p:spPr>
        <p:txBody>
          <a:bodyPr/>
          <a:lstStyle/>
          <a:p>
            <a:pPr algn="ctr"/>
            <a:r>
              <a:rPr lang="en-US" b="1" i="0" dirty="0">
                <a:solidFill>
                  <a:srgbClr val="343541"/>
                </a:solidFill>
                <a:effectLst/>
                <a:latin typeface="Söhne"/>
              </a:rPr>
              <a:t>Median Sale Price during the Pandemic and the Rise of Interest Rates</a:t>
            </a:r>
            <a:endParaRPr lang="en-AU" b="1" dirty="0"/>
          </a:p>
        </p:txBody>
      </p:sp>
      <p:sp>
        <p:nvSpPr>
          <p:cNvPr id="3" name="Content Placeholder 2">
            <a:extLst>
              <a:ext uri="{FF2B5EF4-FFF2-40B4-BE49-F238E27FC236}">
                <a16:creationId xmlns:a16="http://schemas.microsoft.com/office/drawing/2014/main" id="{23FFC144-74B4-F64F-61FD-5CB5262AABA9}"/>
              </a:ext>
            </a:extLst>
          </p:cNvPr>
          <p:cNvSpPr>
            <a:spLocks noGrp="1"/>
          </p:cNvSpPr>
          <p:nvPr>
            <p:ph idx="1"/>
          </p:nvPr>
        </p:nvSpPr>
        <p:spPr>
          <a:xfrm>
            <a:off x="76200" y="4952998"/>
            <a:ext cx="12049125" cy="1816101"/>
          </a:xfrm>
        </p:spPr>
        <p:txBody>
          <a:bodyPr>
            <a:normAutofit fontScale="92500" lnSpcReduction="10000"/>
          </a:bodyPr>
          <a:lstStyle/>
          <a:p>
            <a:pPr marL="0" indent="0" algn="just">
              <a:buNone/>
            </a:pPr>
            <a:r>
              <a:rPr lang="en-US" b="0" i="0" dirty="0">
                <a:solidFill>
                  <a:srgbClr val="343541"/>
                </a:solidFill>
                <a:effectLst/>
                <a:latin typeface="Söhne"/>
              </a:rPr>
              <a:t>The market peaked in June 2022, driven by a combination of factors, including low inventory, strong demand, and increased interest rates. Decline and Recovery (June 2022 - January 2023): After the peak, there was a period of declining prices, which extended until January 2023. This decline could be attributed to affordability issues, as rising prices and interest rates made it more challenging for some buyers.</a:t>
            </a:r>
            <a:endParaRPr lang="en-AU" dirty="0"/>
          </a:p>
        </p:txBody>
      </p:sp>
      <p:pic>
        <p:nvPicPr>
          <p:cNvPr id="5" name="Picture 4">
            <a:extLst>
              <a:ext uri="{FF2B5EF4-FFF2-40B4-BE49-F238E27FC236}">
                <a16:creationId xmlns:a16="http://schemas.microsoft.com/office/drawing/2014/main" id="{D2A961A3-28EC-794F-1C24-EB83AF4424F6}"/>
              </a:ext>
            </a:extLst>
          </p:cNvPr>
          <p:cNvPicPr>
            <a:picLocks noChangeAspect="1"/>
          </p:cNvPicPr>
          <p:nvPr/>
        </p:nvPicPr>
        <p:blipFill rotWithShape="1">
          <a:blip r:embed="rId2"/>
          <a:srcRect t="7488"/>
          <a:stretch/>
        </p:blipFill>
        <p:spPr>
          <a:xfrm>
            <a:off x="0" y="1304925"/>
            <a:ext cx="12192000" cy="3648074"/>
          </a:xfrm>
          <a:prstGeom prst="rect">
            <a:avLst/>
          </a:prstGeom>
        </p:spPr>
      </p:pic>
    </p:spTree>
    <p:extLst>
      <p:ext uri="{BB962C8B-B14F-4D97-AF65-F5344CB8AC3E}">
        <p14:creationId xmlns:p14="http://schemas.microsoft.com/office/powerpoint/2010/main" val="1762370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FD1A8-BA0C-6989-E3CD-994946E55311}"/>
              </a:ext>
            </a:extLst>
          </p:cNvPr>
          <p:cNvSpPr>
            <a:spLocks noGrp="1"/>
          </p:cNvSpPr>
          <p:nvPr>
            <p:ph type="title"/>
          </p:nvPr>
        </p:nvSpPr>
        <p:spPr>
          <a:xfrm>
            <a:off x="838200" y="88900"/>
            <a:ext cx="10515600" cy="1325563"/>
          </a:xfrm>
        </p:spPr>
        <p:txBody>
          <a:bodyPr/>
          <a:lstStyle/>
          <a:p>
            <a:pPr algn="ctr"/>
            <a:r>
              <a:rPr lang="en-US" b="1" i="0" dirty="0">
                <a:solidFill>
                  <a:srgbClr val="343541"/>
                </a:solidFill>
                <a:effectLst/>
                <a:latin typeface="Söhne"/>
              </a:rPr>
              <a:t>Median Sale Price during the Pandemic and the Rise of Interest Rates</a:t>
            </a:r>
            <a:endParaRPr lang="en-AU" b="1" dirty="0"/>
          </a:p>
        </p:txBody>
      </p:sp>
      <p:sp>
        <p:nvSpPr>
          <p:cNvPr id="3" name="Content Placeholder 2">
            <a:extLst>
              <a:ext uri="{FF2B5EF4-FFF2-40B4-BE49-F238E27FC236}">
                <a16:creationId xmlns:a16="http://schemas.microsoft.com/office/drawing/2014/main" id="{23FFC144-74B4-F64F-61FD-5CB5262AABA9}"/>
              </a:ext>
            </a:extLst>
          </p:cNvPr>
          <p:cNvSpPr>
            <a:spLocks noGrp="1"/>
          </p:cNvSpPr>
          <p:nvPr>
            <p:ph idx="1"/>
          </p:nvPr>
        </p:nvSpPr>
        <p:spPr>
          <a:xfrm>
            <a:off x="76200" y="4952998"/>
            <a:ext cx="12049125" cy="1816101"/>
          </a:xfrm>
        </p:spPr>
        <p:txBody>
          <a:bodyPr>
            <a:normAutofit fontScale="92500" lnSpcReduction="10000"/>
          </a:bodyPr>
          <a:lstStyle/>
          <a:p>
            <a:pPr marL="0" indent="0" algn="just">
              <a:buNone/>
            </a:pPr>
            <a:r>
              <a:rPr lang="en-US" b="0" i="0" dirty="0">
                <a:solidFill>
                  <a:srgbClr val="343541"/>
                </a:solidFill>
                <a:effectLst/>
                <a:latin typeface="Söhne"/>
              </a:rPr>
              <a:t>Recent Resurgence (January 2023 - June 2023): From January 2023, there was another upswing in median house prices, ultimately reaching the same peak as in June 2022 by June 2023. This resurgence could be attributed to various factors, including improved economic conditions, continued demand for housing, and potential adjustments in the housing market.</a:t>
            </a:r>
            <a:endParaRPr lang="en-AU" dirty="0"/>
          </a:p>
        </p:txBody>
      </p:sp>
      <p:pic>
        <p:nvPicPr>
          <p:cNvPr id="5" name="Picture 4">
            <a:extLst>
              <a:ext uri="{FF2B5EF4-FFF2-40B4-BE49-F238E27FC236}">
                <a16:creationId xmlns:a16="http://schemas.microsoft.com/office/drawing/2014/main" id="{D2A961A3-28EC-794F-1C24-EB83AF4424F6}"/>
              </a:ext>
            </a:extLst>
          </p:cNvPr>
          <p:cNvPicPr>
            <a:picLocks noChangeAspect="1"/>
          </p:cNvPicPr>
          <p:nvPr/>
        </p:nvPicPr>
        <p:blipFill rotWithShape="1">
          <a:blip r:embed="rId2"/>
          <a:srcRect t="7488"/>
          <a:stretch/>
        </p:blipFill>
        <p:spPr>
          <a:xfrm>
            <a:off x="0" y="1304925"/>
            <a:ext cx="12192000" cy="3648074"/>
          </a:xfrm>
          <a:prstGeom prst="rect">
            <a:avLst/>
          </a:prstGeom>
        </p:spPr>
      </p:pic>
    </p:spTree>
    <p:extLst>
      <p:ext uri="{BB962C8B-B14F-4D97-AF65-F5344CB8AC3E}">
        <p14:creationId xmlns:p14="http://schemas.microsoft.com/office/powerpoint/2010/main" val="4250192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1DAF6-0679-0187-BA5E-0FEF3BE05820}"/>
              </a:ext>
            </a:extLst>
          </p:cNvPr>
          <p:cNvSpPr>
            <a:spLocks noGrp="1"/>
          </p:cNvSpPr>
          <p:nvPr>
            <p:ph type="title"/>
          </p:nvPr>
        </p:nvSpPr>
        <p:spPr/>
        <p:txBody>
          <a:bodyPr/>
          <a:lstStyle/>
          <a:p>
            <a:pPr algn="ctr"/>
            <a:r>
              <a:rPr lang="en-AU" b="1" i="0" dirty="0">
                <a:solidFill>
                  <a:srgbClr val="343541"/>
                </a:solidFill>
                <a:effectLst/>
                <a:latin typeface="Söhne"/>
              </a:rPr>
              <a:t>Hypotheses and Analysis Method</a:t>
            </a:r>
            <a:endParaRPr lang="en-AU" b="1" dirty="0"/>
          </a:p>
        </p:txBody>
      </p:sp>
      <p:sp>
        <p:nvSpPr>
          <p:cNvPr id="3" name="Content Placeholder 2">
            <a:extLst>
              <a:ext uri="{FF2B5EF4-FFF2-40B4-BE49-F238E27FC236}">
                <a16:creationId xmlns:a16="http://schemas.microsoft.com/office/drawing/2014/main" id="{39630342-B9E9-0BBA-E021-F0773E291728}"/>
              </a:ext>
            </a:extLst>
          </p:cNvPr>
          <p:cNvSpPr>
            <a:spLocks noGrp="1"/>
          </p:cNvSpPr>
          <p:nvPr>
            <p:ph idx="1"/>
          </p:nvPr>
        </p:nvSpPr>
        <p:spPr>
          <a:xfrm>
            <a:off x="0" y="1609726"/>
            <a:ext cx="5657850" cy="5029199"/>
          </a:xfrm>
        </p:spPr>
        <p:txBody>
          <a:bodyPr>
            <a:normAutofit fontScale="62500" lnSpcReduction="20000"/>
          </a:bodyPr>
          <a:lstStyle/>
          <a:p>
            <a:endParaRPr lang="en-US" b="0" i="0" dirty="0">
              <a:solidFill>
                <a:srgbClr val="343541"/>
              </a:solidFill>
              <a:effectLst/>
              <a:latin typeface="Söhne"/>
            </a:endParaRPr>
          </a:p>
          <a:p>
            <a:endParaRPr lang="en-US" dirty="0">
              <a:solidFill>
                <a:srgbClr val="343541"/>
              </a:solidFill>
              <a:latin typeface="Söhne"/>
            </a:endParaRPr>
          </a:p>
          <a:p>
            <a:endParaRPr lang="en-US" b="0" i="0" dirty="0">
              <a:solidFill>
                <a:srgbClr val="343541"/>
              </a:solidFill>
              <a:effectLst/>
              <a:latin typeface="Söhne"/>
            </a:endParaRPr>
          </a:p>
          <a:p>
            <a:r>
              <a:rPr lang="en-US" b="0" i="0" dirty="0">
                <a:solidFill>
                  <a:srgbClr val="343541"/>
                </a:solidFill>
                <a:effectLst/>
                <a:latin typeface="Söhne"/>
              </a:rPr>
              <a:t>Null Hypothesis (H0): There is no statistically significant relationship between changes in interest rates and property prices in the United States.</a:t>
            </a:r>
          </a:p>
          <a:p>
            <a:r>
              <a:rPr lang="en-US" b="0" i="0" dirty="0">
                <a:solidFill>
                  <a:srgbClr val="343541"/>
                </a:solidFill>
                <a:effectLst/>
                <a:latin typeface="Söhne"/>
              </a:rPr>
              <a:t>Alternative Hypothesis (H1): There is a statistically significant relationship between changes in interest rates and property prices in the United States.</a:t>
            </a:r>
          </a:p>
          <a:p>
            <a:r>
              <a:rPr lang="en-US" dirty="0">
                <a:solidFill>
                  <a:srgbClr val="343541"/>
                </a:solidFill>
                <a:latin typeface="Söhne"/>
              </a:rPr>
              <a:t>Method: Time-series regression analysis</a:t>
            </a:r>
          </a:p>
          <a:p>
            <a:r>
              <a:rPr lang="en-US" dirty="0">
                <a:solidFill>
                  <a:srgbClr val="343541"/>
                </a:solidFill>
                <a:latin typeface="Söhne"/>
              </a:rPr>
              <a:t>Rationale: Time-series regression analysis is commonly </a:t>
            </a:r>
            <a:r>
              <a:rPr lang="en-US" b="0" i="0" dirty="0">
                <a:solidFill>
                  <a:srgbClr val="374151"/>
                </a:solidFill>
                <a:effectLst/>
                <a:latin typeface="Söhne"/>
              </a:rPr>
              <a:t>used in various fields, including economics, finance, and social sciences, when you want to understand and model how a particular variable changes over time. </a:t>
            </a:r>
          </a:p>
          <a:p>
            <a:r>
              <a:rPr lang="en-US" dirty="0">
                <a:solidFill>
                  <a:srgbClr val="374151"/>
                </a:solidFill>
                <a:latin typeface="Söhne"/>
              </a:rPr>
              <a:t>Model: </a:t>
            </a:r>
            <a:r>
              <a:rPr lang="en-US" b="0" i="0" dirty="0">
                <a:solidFill>
                  <a:srgbClr val="374151"/>
                </a:solidFill>
                <a:effectLst/>
                <a:latin typeface="Söhne"/>
              </a:rPr>
              <a:t>Ordinary Least Squares (OLS) regression model</a:t>
            </a:r>
            <a:endParaRPr lang="en-US" dirty="0">
              <a:solidFill>
                <a:srgbClr val="343541"/>
              </a:solidFill>
              <a:latin typeface="Söhne"/>
            </a:endParaRPr>
          </a:p>
          <a:p>
            <a:endParaRPr lang="en-US" dirty="0">
              <a:solidFill>
                <a:srgbClr val="343541"/>
              </a:solidFill>
              <a:latin typeface="Söhne"/>
            </a:endParaRPr>
          </a:p>
          <a:p>
            <a:endParaRPr lang="en-US" b="0" i="0" dirty="0">
              <a:solidFill>
                <a:srgbClr val="343541"/>
              </a:solidFill>
              <a:effectLst/>
              <a:latin typeface="Söhne"/>
            </a:endParaRPr>
          </a:p>
          <a:p>
            <a:pPr marL="0" indent="0">
              <a:buNone/>
            </a:pPr>
            <a:br>
              <a:rPr lang="en-US" dirty="0"/>
            </a:br>
            <a:endParaRPr lang="en-AU" dirty="0"/>
          </a:p>
        </p:txBody>
      </p:sp>
      <p:pic>
        <p:nvPicPr>
          <p:cNvPr id="5" name="Picture 4">
            <a:extLst>
              <a:ext uri="{FF2B5EF4-FFF2-40B4-BE49-F238E27FC236}">
                <a16:creationId xmlns:a16="http://schemas.microsoft.com/office/drawing/2014/main" id="{4E7620A8-23FA-FFBF-B2EE-0CD23DD64D0C}"/>
              </a:ext>
            </a:extLst>
          </p:cNvPr>
          <p:cNvPicPr>
            <a:picLocks noChangeAspect="1"/>
          </p:cNvPicPr>
          <p:nvPr/>
        </p:nvPicPr>
        <p:blipFill>
          <a:blip r:embed="rId2"/>
          <a:stretch>
            <a:fillRect/>
          </a:stretch>
        </p:blipFill>
        <p:spPr>
          <a:xfrm>
            <a:off x="5657850" y="1438274"/>
            <a:ext cx="6534150" cy="5276851"/>
          </a:xfrm>
          <a:prstGeom prst="rect">
            <a:avLst/>
          </a:prstGeom>
        </p:spPr>
      </p:pic>
    </p:spTree>
    <p:extLst>
      <p:ext uri="{BB962C8B-B14F-4D97-AF65-F5344CB8AC3E}">
        <p14:creationId xmlns:p14="http://schemas.microsoft.com/office/powerpoint/2010/main" val="820249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1DAF6-0679-0187-BA5E-0FEF3BE05820}"/>
              </a:ext>
            </a:extLst>
          </p:cNvPr>
          <p:cNvSpPr>
            <a:spLocks noGrp="1"/>
          </p:cNvSpPr>
          <p:nvPr>
            <p:ph type="title"/>
          </p:nvPr>
        </p:nvSpPr>
        <p:spPr/>
        <p:txBody>
          <a:bodyPr/>
          <a:lstStyle/>
          <a:p>
            <a:pPr algn="ctr"/>
            <a:r>
              <a:rPr lang="en-AU" b="1" i="0" dirty="0">
                <a:solidFill>
                  <a:srgbClr val="343541"/>
                </a:solidFill>
                <a:effectLst/>
                <a:latin typeface="Söhne"/>
              </a:rPr>
              <a:t>Hypotheses and Analysis Method</a:t>
            </a:r>
            <a:endParaRPr lang="en-AU" b="1" dirty="0"/>
          </a:p>
        </p:txBody>
      </p:sp>
      <p:sp>
        <p:nvSpPr>
          <p:cNvPr id="3" name="Content Placeholder 2">
            <a:extLst>
              <a:ext uri="{FF2B5EF4-FFF2-40B4-BE49-F238E27FC236}">
                <a16:creationId xmlns:a16="http://schemas.microsoft.com/office/drawing/2014/main" id="{39630342-B9E9-0BBA-E021-F0773E291728}"/>
              </a:ext>
            </a:extLst>
          </p:cNvPr>
          <p:cNvSpPr>
            <a:spLocks noGrp="1"/>
          </p:cNvSpPr>
          <p:nvPr>
            <p:ph idx="1"/>
          </p:nvPr>
        </p:nvSpPr>
        <p:spPr>
          <a:xfrm>
            <a:off x="0" y="1609726"/>
            <a:ext cx="5657850" cy="5029199"/>
          </a:xfrm>
        </p:spPr>
        <p:txBody>
          <a:bodyPr>
            <a:normAutofit fontScale="62500" lnSpcReduction="20000"/>
          </a:bodyPr>
          <a:lstStyle/>
          <a:p>
            <a:endParaRPr lang="en-US" b="0" i="0" dirty="0">
              <a:solidFill>
                <a:srgbClr val="343541"/>
              </a:solidFill>
              <a:effectLst/>
              <a:latin typeface="Söhne"/>
            </a:endParaRPr>
          </a:p>
          <a:p>
            <a:endParaRPr lang="en-US" dirty="0">
              <a:solidFill>
                <a:srgbClr val="343541"/>
              </a:solidFill>
              <a:latin typeface="Söhne"/>
            </a:endParaRPr>
          </a:p>
          <a:p>
            <a:endParaRPr lang="en-US" b="0" i="0" dirty="0">
              <a:solidFill>
                <a:srgbClr val="343541"/>
              </a:solidFill>
              <a:effectLst/>
              <a:latin typeface="Söhne"/>
            </a:endParaRPr>
          </a:p>
          <a:p>
            <a:r>
              <a:rPr lang="en-US" b="0" i="0" dirty="0">
                <a:solidFill>
                  <a:srgbClr val="343541"/>
                </a:solidFill>
                <a:effectLst/>
                <a:latin typeface="Söhne"/>
              </a:rPr>
              <a:t>P-value for the 'interest rate' coefficient: 1.3320868257407982e-16 </a:t>
            </a:r>
          </a:p>
          <a:p>
            <a:r>
              <a:rPr lang="en-US" b="0" i="0" dirty="0">
                <a:solidFill>
                  <a:srgbClr val="343541"/>
                </a:solidFill>
                <a:effectLst/>
                <a:latin typeface="Söhne"/>
              </a:rPr>
              <a:t>Critical F-value at alpha = 0.05: 3.899502435176602</a:t>
            </a:r>
          </a:p>
          <a:p>
            <a:r>
              <a:rPr lang="en-US" b="0" i="0" dirty="0">
                <a:solidFill>
                  <a:srgbClr val="343541"/>
                </a:solidFill>
                <a:effectLst/>
                <a:latin typeface="Söhne"/>
              </a:rPr>
              <a:t>F-statistic: 85.42 is much larger than Critical F-value: 3.8995, indicating that the model is statistically significant at the 0.05 significance level.</a:t>
            </a:r>
          </a:p>
          <a:p>
            <a:r>
              <a:rPr lang="en-US" b="0" i="0" dirty="0">
                <a:solidFill>
                  <a:srgbClr val="343541"/>
                </a:solidFill>
                <a:effectLst/>
                <a:latin typeface="Söhne"/>
              </a:rPr>
              <a:t>This suggests that interest rates have a statistically significant effect on property prices. We reject the null hypothesis. In summary, the regression results indicate that United States interest rates are statistically significant in explaining variations in property prices.</a:t>
            </a:r>
          </a:p>
          <a:p>
            <a:endParaRPr lang="en-US" b="0" i="0" dirty="0">
              <a:solidFill>
                <a:srgbClr val="343541"/>
              </a:solidFill>
              <a:effectLst/>
              <a:latin typeface="Söhne"/>
            </a:endParaRPr>
          </a:p>
          <a:p>
            <a:endParaRPr lang="en-US" dirty="0">
              <a:solidFill>
                <a:srgbClr val="343541"/>
              </a:solidFill>
              <a:latin typeface="Söhne"/>
            </a:endParaRPr>
          </a:p>
          <a:p>
            <a:endParaRPr lang="en-US" b="0" i="0" dirty="0">
              <a:solidFill>
                <a:srgbClr val="343541"/>
              </a:solidFill>
              <a:effectLst/>
              <a:latin typeface="Söhne"/>
            </a:endParaRPr>
          </a:p>
          <a:p>
            <a:pPr marL="0" indent="0">
              <a:buNone/>
            </a:pPr>
            <a:br>
              <a:rPr lang="en-US" dirty="0"/>
            </a:br>
            <a:endParaRPr lang="en-AU" dirty="0"/>
          </a:p>
        </p:txBody>
      </p:sp>
      <p:pic>
        <p:nvPicPr>
          <p:cNvPr id="5" name="Picture 4">
            <a:extLst>
              <a:ext uri="{FF2B5EF4-FFF2-40B4-BE49-F238E27FC236}">
                <a16:creationId xmlns:a16="http://schemas.microsoft.com/office/drawing/2014/main" id="{4E7620A8-23FA-FFBF-B2EE-0CD23DD64D0C}"/>
              </a:ext>
            </a:extLst>
          </p:cNvPr>
          <p:cNvPicPr>
            <a:picLocks noChangeAspect="1"/>
          </p:cNvPicPr>
          <p:nvPr/>
        </p:nvPicPr>
        <p:blipFill>
          <a:blip r:embed="rId2"/>
          <a:stretch>
            <a:fillRect/>
          </a:stretch>
        </p:blipFill>
        <p:spPr>
          <a:xfrm>
            <a:off x="5657850" y="1438274"/>
            <a:ext cx="6534150" cy="5276851"/>
          </a:xfrm>
          <a:prstGeom prst="rect">
            <a:avLst/>
          </a:prstGeom>
        </p:spPr>
      </p:pic>
    </p:spTree>
    <p:extLst>
      <p:ext uri="{BB962C8B-B14F-4D97-AF65-F5344CB8AC3E}">
        <p14:creationId xmlns:p14="http://schemas.microsoft.com/office/powerpoint/2010/main" val="8615742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7EF98-D84B-9508-7768-D5EC270EE943}"/>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6045A967-12A2-692E-4E15-0169C7DA6481}"/>
              </a:ext>
            </a:extLst>
          </p:cNvPr>
          <p:cNvSpPr>
            <a:spLocks noGrp="1"/>
          </p:cNvSpPr>
          <p:nvPr>
            <p:ph idx="1"/>
          </p:nvPr>
        </p:nvSpPr>
        <p:spPr/>
        <p:txBody>
          <a:bodyPr/>
          <a:lstStyle/>
          <a:p>
            <a:endParaRPr lang="en-AU" dirty="0"/>
          </a:p>
        </p:txBody>
      </p:sp>
      <p:pic>
        <p:nvPicPr>
          <p:cNvPr id="5" name="Picture 4">
            <a:extLst>
              <a:ext uri="{FF2B5EF4-FFF2-40B4-BE49-F238E27FC236}">
                <a16:creationId xmlns:a16="http://schemas.microsoft.com/office/drawing/2014/main" id="{190B387D-C85E-82C3-6C27-25A7602EBC3C}"/>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6295884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E5367-52F5-B972-E767-E5D11E4DB81A}"/>
              </a:ext>
            </a:extLst>
          </p:cNvPr>
          <p:cNvSpPr>
            <a:spLocks noGrp="1"/>
          </p:cNvSpPr>
          <p:nvPr>
            <p:ph type="title"/>
          </p:nvPr>
        </p:nvSpPr>
        <p:spPr>
          <a:xfrm>
            <a:off x="838200" y="0"/>
            <a:ext cx="10515600" cy="1063625"/>
          </a:xfrm>
        </p:spPr>
        <p:txBody>
          <a:bodyPr/>
          <a:lstStyle/>
          <a:p>
            <a:pPr algn="ctr"/>
            <a:r>
              <a:rPr lang="en-US" b="1" dirty="0">
                <a:latin typeface="Söhne"/>
              </a:rPr>
              <a:t>OLS MODEL Result Explainer</a:t>
            </a:r>
            <a:endParaRPr lang="en-AU" b="1" dirty="0">
              <a:latin typeface="Söhne"/>
            </a:endParaRPr>
          </a:p>
        </p:txBody>
      </p:sp>
      <p:pic>
        <p:nvPicPr>
          <p:cNvPr id="5" name="Content Placeholder 4">
            <a:extLst>
              <a:ext uri="{FF2B5EF4-FFF2-40B4-BE49-F238E27FC236}">
                <a16:creationId xmlns:a16="http://schemas.microsoft.com/office/drawing/2014/main" id="{DC794622-80EA-8554-250D-B5F7F367B814}"/>
              </a:ext>
            </a:extLst>
          </p:cNvPr>
          <p:cNvPicPr>
            <a:picLocks noGrp="1" noChangeAspect="1"/>
          </p:cNvPicPr>
          <p:nvPr>
            <p:ph idx="1"/>
          </p:nvPr>
        </p:nvPicPr>
        <p:blipFill>
          <a:blip r:embed="rId2"/>
          <a:stretch>
            <a:fillRect/>
          </a:stretch>
        </p:blipFill>
        <p:spPr>
          <a:xfrm>
            <a:off x="0" y="1063625"/>
            <a:ext cx="12192000" cy="5794375"/>
          </a:xfrm>
        </p:spPr>
      </p:pic>
      <p:cxnSp>
        <p:nvCxnSpPr>
          <p:cNvPr id="8" name="Straight Connector 7">
            <a:extLst>
              <a:ext uri="{FF2B5EF4-FFF2-40B4-BE49-F238E27FC236}">
                <a16:creationId xmlns:a16="http://schemas.microsoft.com/office/drawing/2014/main" id="{C64C8371-FFB5-4242-C8A3-E499F1F3A161}"/>
              </a:ext>
            </a:extLst>
          </p:cNvPr>
          <p:cNvCxnSpPr>
            <a:cxnSpLocks/>
          </p:cNvCxnSpPr>
          <p:nvPr/>
        </p:nvCxnSpPr>
        <p:spPr>
          <a:xfrm>
            <a:off x="6543675" y="1762125"/>
            <a:ext cx="52578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2968AD1-550D-6825-3455-6DFCF6721702}"/>
              </a:ext>
            </a:extLst>
          </p:cNvPr>
          <p:cNvCxnSpPr>
            <a:cxnSpLocks/>
          </p:cNvCxnSpPr>
          <p:nvPr/>
        </p:nvCxnSpPr>
        <p:spPr>
          <a:xfrm>
            <a:off x="514350" y="1981200"/>
            <a:ext cx="1128712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B79CA70-A87B-3CC7-EBD5-3426EFE6CB07}"/>
              </a:ext>
            </a:extLst>
          </p:cNvPr>
          <p:cNvCxnSpPr>
            <a:cxnSpLocks/>
          </p:cNvCxnSpPr>
          <p:nvPr/>
        </p:nvCxnSpPr>
        <p:spPr>
          <a:xfrm>
            <a:off x="514350" y="2171700"/>
            <a:ext cx="484822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211C957-D128-8DF8-B5BB-10D3A3842E46}"/>
              </a:ext>
            </a:extLst>
          </p:cNvPr>
          <p:cNvCxnSpPr>
            <a:cxnSpLocks/>
          </p:cNvCxnSpPr>
          <p:nvPr/>
        </p:nvCxnSpPr>
        <p:spPr>
          <a:xfrm>
            <a:off x="514350" y="2952750"/>
            <a:ext cx="52578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88486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2752D-6BBF-0DC4-4961-8FB82EFC41D7}"/>
              </a:ext>
            </a:extLst>
          </p:cNvPr>
          <p:cNvSpPr>
            <a:spLocks noGrp="1"/>
          </p:cNvSpPr>
          <p:nvPr>
            <p:ph type="title"/>
          </p:nvPr>
        </p:nvSpPr>
        <p:spPr>
          <a:xfrm>
            <a:off x="104775" y="7143"/>
            <a:ext cx="11982450" cy="878682"/>
          </a:xfrm>
        </p:spPr>
        <p:txBody>
          <a:bodyPr>
            <a:normAutofit/>
          </a:bodyPr>
          <a:lstStyle/>
          <a:p>
            <a:r>
              <a:rPr lang="en-US" sz="3500" b="1" i="0" dirty="0">
                <a:effectLst/>
                <a:latin typeface="Söhne"/>
              </a:rPr>
              <a:t>BIS Real Property Price Index for the United States and Australia</a:t>
            </a:r>
            <a:endParaRPr lang="en-AU" sz="3500" dirty="0"/>
          </a:p>
        </p:txBody>
      </p:sp>
      <p:pic>
        <p:nvPicPr>
          <p:cNvPr id="5" name="Picture 4">
            <a:extLst>
              <a:ext uri="{FF2B5EF4-FFF2-40B4-BE49-F238E27FC236}">
                <a16:creationId xmlns:a16="http://schemas.microsoft.com/office/drawing/2014/main" id="{24397585-97F6-74B8-6360-611508907CA7}"/>
              </a:ext>
            </a:extLst>
          </p:cNvPr>
          <p:cNvPicPr>
            <a:picLocks noChangeAspect="1"/>
          </p:cNvPicPr>
          <p:nvPr/>
        </p:nvPicPr>
        <p:blipFill>
          <a:blip r:embed="rId2"/>
          <a:stretch>
            <a:fillRect/>
          </a:stretch>
        </p:blipFill>
        <p:spPr>
          <a:xfrm>
            <a:off x="0" y="752475"/>
            <a:ext cx="6095999" cy="6105525"/>
          </a:xfrm>
          <a:prstGeom prst="rect">
            <a:avLst/>
          </a:prstGeom>
        </p:spPr>
      </p:pic>
      <p:sp>
        <p:nvSpPr>
          <p:cNvPr id="6" name="Content Placeholder 2">
            <a:extLst>
              <a:ext uri="{FF2B5EF4-FFF2-40B4-BE49-F238E27FC236}">
                <a16:creationId xmlns:a16="http://schemas.microsoft.com/office/drawing/2014/main" id="{6384CF03-8AE3-1590-B724-4AA816F45671}"/>
              </a:ext>
            </a:extLst>
          </p:cNvPr>
          <p:cNvSpPr>
            <a:spLocks noGrp="1"/>
          </p:cNvSpPr>
          <p:nvPr>
            <p:ph idx="1"/>
          </p:nvPr>
        </p:nvSpPr>
        <p:spPr>
          <a:xfrm>
            <a:off x="6429375" y="1290637"/>
            <a:ext cx="5657850" cy="5029199"/>
          </a:xfrm>
        </p:spPr>
        <p:txBody>
          <a:bodyPr>
            <a:normAutofit/>
          </a:bodyPr>
          <a:lstStyle/>
          <a:p>
            <a:r>
              <a:rPr lang="en-US" b="0" i="0" dirty="0">
                <a:solidFill>
                  <a:srgbClr val="343541"/>
                </a:solidFill>
                <a:effectLst/>
                <a:latin typeface="Söhne"/>
              </a:rPr>
              <a:t>United States: The interest rates in the United States have been relatively higher than in Australia over the entire period, with a range from 0.125% to 5.375%. The Real Property Price Index for the United States has generally increased over the years.</a:t>
            </a:r>
            <a:endParaRPr lang="en-AU" dirty="0"/>
          </a:p>
        </p:txBody>
      </p:sp>
    </p:spTree>
    <p:extLst>
      <p:ext uri="{BB962C8B-B14F-4D97-AF65-F5344CB8AC3E}">
        <p14:creationId xmlns:p14="http://schemas.microsoft.com/office/powerpoint/2010/main" val="22851474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2752D-6BBF-0DC4-4961-8FB82EFC41D7}"/>
              </a:ext>
            </a:extLst>
          </p:cNvPr>
          <p:cNvSpPr>
            <a:spLocks noGrp="1"/>
          </p:cNvSpPr>
          <p:nvPr>
            <p:ph type="title"/>
          </p:nvPr>
        </p:nvSpPr>
        <p:spPr>
          <a:xfrm>
            <a:off x="104775" y="7143"/>
            <a:ext cx="11982450" cy="878682"/>
          </a:xfrm>
        </p:spPr>
        <p:txBody>
          <a:bodyPr>
            <a:normAutofit/>
          </a:bodyPr>
          <a:lstStyle/>
          <a:p>
            <a:r>
              <a:rPr lang="en-US" sz="3500" b="1" i="0" dirty="0">
                <a:effectLst/>
                <a:latin typeface="Söhne"/>
              </a:rPr>
              <a:t>BIS Real Property Price Index for the United States and Australia</a:t>
            </a:r>
            <a:endParaRPr lang="en-AU" sz="3500" dirty="0"/>
          </a:p>
        </p:txBody>
      </p:sp>
      <p:pic>
        <p:nvPicPr>
          <p:cNvPr id="5" name="Picture 4">
            <a:extLst>
              <a:ext uri="{FF2B5EF4-FFF2-40B4-BE49-F238E27FC236}">
                <a16:creationId xmlns:a16="http://schemas.microsoft.com/office/drawing/2014/main" id="{24397585-97F6-74B8-6360-611508907CA7}"/>
              </a:ext>
            </a:extLst>
          </p:cNvPr>
          <p:cNvPicPr>
            <a:picLocks noChangeAspect="1"/>
          </p:cNvPicPr>
          <p:nvPr/>
        </p:nvPicPr>
        <p:blipFill>
          <a:blip r:embed="rId2"/>
          <a:stretch>
            <a:fillRect/>
          </a:stretch>
        </p:blipFill>
        <p:spPr>
          <a:xfrm>
            <a:off x="0" y="752475"/>
            <a:ext cx="6095999" cy="6105525"/>
          </a:xfrm>
          <a:prstGeom prst="rect">
            <a:avLst/>
          </a:prstGeom>
        </p:spPr>
      </p:pic>
      <p:sp>
        <p:nvSpPr>
          <p:cNvPr id="6" name="Content Placeholder 2">
            <a:extLst>
              <a:ext uri="{FF2B5EF4-FFF2-40B4-BE49-F238E27FC236}">
                <a16:creationId xmlns:a16="http://schemas.microsoft.com/office/drawing/2014/main" id="{6384CF03-8AE3-1590-B724-4AA816F45671}"/>
              </a:ext>
            </a:extLst>
          </p:cNvPr>
          <p:cNvSpPr>
            <a:spLocks noGrp="1"/>
          </p:cNvSpPr>
          <p:nvPr>
            <p:ph idx="1"/>
          </p:nvPr>
        </p:nvSpPr>
        <p:spPr>
          <a:xfrm>
            <a:off x="6429375" y="1290637"/>
            <a:ext cx="5657850" cy="5029199"/>
          </a:xfrm>
        </p:spPr>
        <p:txBody>
          <a:bodyPr>
            <a:normAutofit lnSpcReduction="10000"/>
          </a:bodyPr>
          <a:lstStyle/>
          <a:p>
            <a:r>
              <a:rPr lang="en-US" b="0" i="0" dirty="0">
                <a:solidFill>
                  <a:srgbClr val="343541"/>
                </a:solidFill>
                <a:effectLst/>
                <a:latin typeface="Söhne"/>
              </a:rPr>
              <a:t>United States: The interest rates in the United States have been relatively higher than in Australia over the entire period, with a range from 0.125% to 5.375%. </a:t>
            </a:r>
          </a:p>
          <a:p>
            <a:r>
              <a:rPr lang="en-US" b="0" i="0" dirty="0">
                <a:solidFill>
                  <a:srgbClr val="343541"/>
                </a:solidFill>
                <a:effectLst/>
                <a:latin typeface="Söhne"/>
              </a:rPr>
              <a:t>The Real Property Price Index for the United States has generally increased over the years. It started around 101 in 2010 and reached approximately 157 in 06-2023.</a:t>
            </a:r>
          </a:p>
          <a:p>
            <a:r>
              <a:rPr lang="en-US" b="0" i="0" dirty="0">
                <a:solidFill>
                  <a:srgbClr val="343541"/>
                </a:solidFill>
                <a:effectLst/>
                <a:latin typeface="Söhne"/>
              </a:rPr>
              <a:t>In index terms, it would mean that the same property around 2010 is now 50% more in value. </a:t>
            </a:r>
            <a:endParaRPr lang="en-AU" dirty="0"/>
          </a:p>
        </p:txBody>
      </p:sp>
    </p:spTree>
    <p:extLst>
      <p:ext uri="{BB962C8B-B14F-4D97-AF65-F5344CB8AC3E}">
        <p14:creationId xmlns:p14="http://schemas.microsoft.com/office/powerpoint/2010/main" val="30338623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2752D-6BBF-0DC4-4961-8FB82EFC41D7}"/>
              </a:ext>
            </a:extLst>
          </p:cNvPr>
          <p:cNvSpPr>
            <a:spLocks noGrp="1"/>
          </p:cNvSpPr>
          <p:nvPr>
            <p:ph type="title"/>
          </p:nvPr>
        </p:nvSpPr>
        <p:spPr>
          <a:xfrm>
            <a:off x="104775" y="7143"/>
            <a:ext cx="11982450" cy="878682"/>
          </a:xfrm>
        </p:spPr>
        <p:txBody>
          <a:bodyPr>
            <a:normAutofit/>
          </a:bodyPr>
          <a:lstStyle/>
          <a:p>
            <a:r>
              <a:rPr lang="en-US" sz="3500" b="1" i="0" dirty="0">
                <a:effectLst/>
                <a:latin typeface="Söhne"/>
              </a:rPr>
              <a:t>BIS Real Property Price Index for the United States and Australia</a:t>
            </a:r>
            <a:endParaRPr lang="en-AU" sz="3500" dirty="0"/>
          </a:p>
        </p:txBody>
      </p:sp>
      <p:pic>
        <p:nvPicPr>
          <p:cNvPr id="5" name="Picture 4">
            <a:extLst>
              <a:ext uri="{FF2B5EF4-FFF2-40B4-BE49-F238E27FC236}">
                <a16:creationId xmlns:a16="http://schemas.microsoft.com/office/drawing/2014/main" id="{24397585-97F6-74B8-6360-611508907CA7}"/>
              </a:ext>
            </a:extLst>
          </p:cNvPr>
          <p:cNvPicPr>
            <a:picLocks noChangeAspect="1"/>
          </p:cNvPicPr>
          <p:nvPr/>
        </p:nvPicPr>
        <p:blipFill>
          <a:blip r:embed="rId2"/>
          <a:stretch>
            <a:fillRect/>
          </a:stretch>
        </p:blipFill>
        <p:spPr>
          <a:xfrm>
            <a:off x="0" y="752475"/>
            <a:ext cx="6095999" cy="2676525"/>
          </a:xfrm>
          <a:prstGeom prst="rect">
            <a:avLst/>
          </a:prstGeom>
        </p:spPr>
      </p:pic>
      <p:sp>
        <p:nvSpPr>
          <p:cNvPr id="6" name="Content Placeholder 2">
            <a:extLst>
              <a:ext uri="{FF2B5EF4-FFF2-40B4-BE49-F238E27FC236}">
                <a16:creationId xmlns:a16="http://schemas.microsoft.com/office/drawing/2014/main" id="{6384CF03-8AE3-1590-B724-4AA816F45671}"/>
              </a:ext>
            </a:extLst>
          </p:cNvPr>
          <p:cNvSpPr>
            <a:spLocks noGrp="1"/>
          </p:cNvSpPr>
          <p:nvPr>
            <p:ph idx="1"/>
          </p:nvPr>
        </p:nvSpPr>
        <p:spPr>
          <a:xfrm>
            <a:off x="6429375" y="1290637"/>
            <a:ext cx="5657850" cy="5029199"/>
          </a:xfrm>
        </p:spPr>
        <p:txBody>
          <a:bodyPr>
            <a:normAutofit/>
          </a:bodyPr>
          <a:lstStyle/>
          <a:p>
            <a:r>
              <a:rPr lang="en-US" b="0" i="0" dirty="0">
                <a:solidFill>
                  <a:srgbClr val="343541"/>
                </a:solidFill>
                <a:effectLst/>
                <a:latin typeface="Söhne"/>
              </a:rPr>
              <a:t>Furthermore, Zillow's SRAM indicator, which measures the Median Sale Price (Raw, All Homes, Monthly), supports these observations wherein the price from 2010 has almost doubled in 2023. </a:t>
            </a:r>
            <a:br>
              <a:rPr lang="en-US" dirty="0"/>
            </a:br>
            <a:endParaRPr lang="en-AU" dirty="0"/>
          </a:p>
        </p:txBody>
      </p:sp>
      <p:pic>
        <p:nvPicPr>
          <p:cNvPr id="3" name="Picture 2">
            <a:extLst>
              <a:ext uri="{FF2B5EF4-FFF2-40B4-BE49-F238E27FC236}">
                <a16:creationId xmlns:a16="http://schemas.microsoft.com/office/drawing/2014/main" id="{CBEEC9CE-1365-9AD7-E762-F16BBFCDBB4B}"/>
              </a:ext>
            </a:extLst>
          </p:cNvPr>
          <p:cNvPicPr>
            <a:picLocks noChangeAspect="1"/>
          </p:cNvPicPr>
          <p:nvPr/>
        </p:nvPicPr>
        <p:blipFill>
          <a:blip r:embed="rId3"/>
          <a:stretch>
            <a:fillRect/>
          </a:stretch>
        </p:blipFill>
        <p:spPr>
          <a:xfrm>
            <a:off x="0" y="3429000"/>
            <a:ext cx="6096001" cy="3429000"/>
          </a:xfrm>
          <a:prstGeom prst="rect">
            <a:avLst/>
          </a:prstGeom>
        </p:spPr>
      </p:pic>
    </p:spTree>
    <p:extLst>
      <p:ext uri="{BB962C8B-B14F-4D97-AF65-F5344CB8AC3E}">
        <p14:creationId xmlns:p14="http://schemas.microsoft.com/office/powerpoint/2010/main" val="3157333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B50C2-534F-511C-B446-6233278BFD8F}"/>
              </a:ext>
            </a:extLst>
          </p:cNvPr>
          <p:cNvSpPr>
            <a:spLocks noGrp="1"/>
          </p:cNvSpPr>
          <p:nvPr>
            <p:ph type="title"/>
          </p:nvPr>
        </p:nvSpPr>
        <p:spPr/>
        <p:txBody>
          <a:bodyPr/>
          <a:lstStyle/>
          <a:p>
            <a:pPr algn="ctr"/>
            <a:r>
              <a:rPr lang="en-AU" b="1" i="0" dirty="0">
                <a:effectLst/>
                <a:latin typeface="Söhne"/>
              </a:rPr>
              <a:t>Introduction</a:t>
            </a:r>
            <a:endParaRPr lang="en-AU" dirty="0"/>
          </a:p>
        </p:txBody>
      </p:sp>
      <p:sp>
        <p:nvSpPr>
          <p:cNvPr id="3" name="Content Placeholder 2">
            <a:extLst>
              <a:ext uri="{FF2B5EF4-FFF2-40B4-BE49-F238E27FC236}">
                <a16:creationId xmlns:a16="http://schemas.microsoft.com/office/drawing/2014/main" id="{D3C7610E-DB1C-6600-5F18-5B96710A1779}"/>
              </a:ext>
            </a:extLst>
          </p:cNvPr>
          <p:cNvSpPr>
            <a:spLocks noGrp="1"/>
          </p:cNvSpPr>
          <p:nvPr>
            <p:ph idx="1"/>
          </p:nvPr>
        </p:nvSpPr>
        <p:spPr>
          <a:xfrm>
            <a:off x="838200" y="1690688"/>
            <a:ext cx="10515600" cy="4351338"/>
          </a:xfrm>
        </p:spPr>
        <p:txBody>
          <a:bodyPr/>
          <a:lstStyle/>
          <a:p>
            <a:pPr marL="0" indent="0">
              <a:buNone/>
            </a:pPr>
            <a:r>
              <a:rPr lang="en-US" dirty="0">
                <a:solidFill>
                  <a:srgbClr val="343541"/>
                </a:solidFill>
                <a:latin typeface="Söhne"/>
              </a:rPr>
              <a:t>H</a:t>
            </a:r>
            <a:r>
              <a:rPr lang="en-US" b="0" i="0" dirty="0">
                <a:solidFill>
                  <a:srgbClr val="343541"/>
                </a:solidFill>
                <a:effectLst/>
                <a:latin typeface="Söhne"/>
              </a:rPr>
              <a:t>ow do changes in interest rates impact property prices? We'll navigate through the data accessed through Zillow and Bank for International Settlements (BIS) and look for insights to understand whether interest rates have an effect on the property markets in the United States.</a:t>
            </a:r>
            <a:endParaRPr lang="en-AU" dirty="0"/>
          </a:p>
        </p:txBody>
      </p:sp>
      <p:pic>
        <p:nvPicPr>
          <p:cNvPr id="2050" name="Picture 2" descr="35,700+ Real Estate Market Trends Stock Photos, Pictures ...">
            <a:extLst>
              <a:ext uri="{FF2B5EF4-FFF2-40B4-BE49-F238E27FC236}">
                <a16:creationId xmlns:a16="http://schemas.microsoft.com/office/drawing/2014/main" id="{4C97555A-D119-1AE2-7442-9A1F2DD436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1350" y="3257550"/>
            <a:ext cx="5200650" cy="36004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11,200+ House Price Increase Stock Photos, Pictures ...">
            <a:extLst>
              <a:ext uri="{FF2B5EF4-FFF2-40B4-BE49-F238E27FC236}">
                <a16:creationId xmlns:a16="http://schemas.microsoft.com/office/drawing/2014/main" id="{0FAAD66A-4C53-1AE1-1EA1-869843FD52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346449"/>
            <a:ext cx="5267325" cy="3511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99662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2752D-6BBF-0DC4-4961-8FB82EFC41D7}"/>
              </a:ext>
            </a:extLst>
          </p:cNvPr>
          <p:cNvSpPr>
            <a:spLocks noGrp="1"/>
          </p:cNvSpPr>
          <p:nvPr>
            <p:ph type="title"/>
          </p:nvPr>
        </p:nvSpPr>
        <p:spPr>
          <a:xfrm>
            <a:off x="104775" y="7143"/>
            <a:ext cx="11982450" cy="878682"/>
          </a:xfrm>
        </p:spPr>
        <p:txBody>
          <a:bodyPr>
            <a:normAutofit/>
          </a:bodyPr>
          <a:lstStyle/>
          <a:p>
            <a:r>
              <a:rPr lang="en-US" sz="3600" b="1" dirty="0">
                <a:latin typeface="Söhne"/>
              </a:rPr>
              <a:t>How does it compare to the Australian Market?</a:t>
            </a:r>
            <a:endParaRPr lang="en-AU" sz="3500" b="1" dirty="0">
              <a:latin typeface="Söhne"/>
            </a:endParaRPr>
          </a:p>
        </p:txBody>
      </p:sp>
      <p:pic>
        <p:nvPicPr>
          <p:cNvPr id="5" name="Picture 4">
            <a:extLst>
              <a:ext uri="{FF2B5EF4-FFF2-40B4-BE49-F238E27FC236}">
                <a16:creationId xmlns:a16="http://schemas.microsoft.com/office/drawing/2014/main" id="{24397585-97F6-74B8-6360-611508907CA7}"/>
              </a:ext>
            </a:extLst>
          </p:cNvPr>
          <p:cNvPicPr>
            <a:picLocks noChangeAspect="1"/>
          </p:cNvPicPr>
          <p:nvPr/>
        </p:nvPicPr>
        <p:blipFill>
          <a:blip r:embed="rId2"/>
          <a:stretch>
            <a:fillRect/>
          </a:stretch>
        </p:blipFill>
        <p:spPr>
          <a:xfrm>
            <a:off x="0" y="752475"/>
            <a:ext cx="6095999" cy="6105525"/>
          </a:xfrm>
          <a:prstGeom prst="rect">
            <a:avLst/>
          </a:prstGeom>
        </p:spPr>
      </p:pic>
      <p:sp>
        <p:nvSpPr>
          <p:cNvPr id="6" name="Content Placeholder 2">
            <a:extLst>
              <a:ext uri="{FF2B5EF4-FFF2-40B4-BE49-F238E27FC236}">
                <a16:creationId xmlns:a16="http://schemas.microsoft.com/office/drawing/2014/main" id="{6384CF03-8AE3-1590-B724-4AA816F45671}"/>
              </a:ext>
            </a:extLst>
          </p:cNvPr>
          <p:cNvSpPr>
            <a:spLocks noGrp="1"/>
          </p:cNvSpPr>
          <p:nvPr>
            <p:ph idx="1"/>
          </p:nvPr>
        </p:nvSpPr>
        <p:spPr>
          <a:xfrm>
            <a:off x="6429375" y="1290637"/>
            <a:ext cx="5657850" cy="5029199"/>
          </a:xfrm>
        </p:spPr>
        <p:txBody>
          <a:bodyPr>
            <a:normAutofit fontScale="92500" lnSpcReduction="10000"/>
          </a:bodyPr>
          <a:lstStyle/>
          <a:p>
            <a:r>
              <a:rPr lang="en-US" b="0" i="0" dirty="0">
                <a:solidFill>
                  <a:srgbClr val="343541"/>
                </a:solidFill>
                <a:effectLst/>
                <a:latin typeface="Söhne"/>
              </a:rPr>
              <a:t>Australia: The interest rates in Australia also saw variation during the period but remained generally lower than in the United States, with a range from 0.125% to 4.10%.</a:t>
            </a:r>
          </a:p>
          <a:p>
            <a:r>
              <a:rPr lang="en-US" b="0" i="0" dirty="0">
                <a:solidFill>
                  <a:srgbClr val="343541"/>
                </a:solidFill>
                <a:effectLst/>
                <a:latin typeface="Söhne"/>
              </a:rPr>
              <a:t>The Real Property Price Index in Australia increased over the years, indicating a general upward trend in property prices. It started around 99 in 2010 and reached approximately 122 in 03-2023.</a:t>
            </a:r>
          </a:p>
          <a:p>
            <a:r>
              <a:rPr lang="en-US" b="0" i="0" dirty="0">
                <a:solidFill>
                  <a:srgbClr val="343541"/>
                </a:solidFill>
                <a:effectLst/>
                <a:latin typeface="Söhne"/>
              </a:rPr>
              <a:t>In index terms, it would mean that the same property around 2010 is now 22% more in value.</a:t>
            </a:r>
            <a:endParaRPr lang="en-AU" dirty="0"/>
          </a:p>
        </p:txBody>
      </p:sp>
    </p:spTree>
    <p:extLst>
      <p:ext uri="{BB962C8B-B14F-4D97-AF65-F5344CB8AC3E}">
        <p14:creationId xmlns:p14="http://schemas.microsoft.com/office/powerpoint/2010/main" val="16440766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2752D-6BBF-0DC4-4961-8FB82EFC41D7}"/>
              </a:ext>
            </a:extLst>
          </p:cNvPr>
          <p:cNvSpPr>
            <a:spLocks noGrp="1"/>
          </p:cNvSpPr>
          <p:nvPr>
            <p:ph type="title"/>
          </p:nvPr>
        </p:nvSpPr>
        <p:spPr>
          <a:xfrm>
            <a:off x="104775" y="226218"/>
            <a:ext cx="11982450" cy="878682"/>
          </a:xfrm>
        </p:spPr>
        <p:txBody>
          <a:bodyPr>
            <a:normAutofit/>
          </a:bodyPr>
          <a:lstStyle/>
          <a:p>
            <a:r>
              <a:rPr lang="en-US" sz="3500" b="1" i="0" dirty="0">
                <a:effectLst/>
                <a:latin typeface="Söhne"/>
              </a:rPr>
              <a:t>Conclusion</a:t>
            </a:r>
            <a:endParaRPr lang="en-AU" sz="3500" dirty="0"/>
          </a:p>
        </p:txBody>
      </p:sp>
      <p:sp>
        <p:nvSpPr>
          <p:cNvPr id="6" name="Content Placeholder 2">
            <a:extLst>
              <a:ext uri="{FF2B5EF4-FFF2-40B4-BE49-F238E27FC236}">
                <a16:creationId xmlns:a16="http://schemas.microsoft.com/office/drawing/2014/main" id="{6384CF03-8AE3-1590-B724-4AA816F45671}"/>
              </a:ext>
            </a:extLst>
          </p:cNvPr>
          <p:cNvSpPr>
            <a:spLocks noGrp="1"/>
          </p:cNvSpPr>
          <p:nvPr>
            <p:ph idx="1"/>
          </p:nvPr>
        </p:nvSpPr>
        <p:spPr>
          <a:xfrm>
            <a:off x="185738" y="1257301"/>
            <a:ext cx="5991224" cy="2857500"/>
          </a:xfrm>
        </p:spPr>
        <p:txBody>
          <a:bodyPr>
            <a:normAutofit fontScale="85000" lnSpcReduction="20000"/>
          </a:bodyPr>
          <a:lstStyle/>
          <a:p>
            <a:r>
              <a:rPr lang="en-US" b="0" i="0" dirty="0">
                <a:solidFill>
                  <a:srgbClr val="343541"/>
                </a:solidFill>
                <a:effectLst/>
                <a:latin typeface="Söhne"/>
              </a:rPr>
              <a:t>The United States generally maintained its housing market price uptrend compared to Australia, and this may be due to several factors.</a:t>
            </a:r>
          </a:p>
          <a:p>
            <a:r>
              <a:rPr lang="en-US" b="0" i="0" dirty="0">
                <a:solidFill>
                  <a:srgbClr val="343541"/>
                </a:solidFill>
                <a:effectLst/>
                <a:latin typeface="Söhne"/>
              </a:rPr>
              <a:t>Factors such as strong economic conditions, central bank influence on interest rates, differences in mortgage terms, and the availability of assumable loans in the United States all contribute to the property market dynamics.</a:t>
            </a:r>
            <a:endParaRPr lang="en-US" dirty="0">
              <a:solidFill>
                <a:srgbClr val="343541"/>
              </a:solidFill>
              <a:latin typeface="Söhne"/>
            </a:endParaRPr>
          </a:p>
        </p:txBody>
      </p:sp>
      <p:pic>
        <p:nvPicPr>
          <p:cNvPr id="5122" name="Picture 2" descr="Patriotic Neighborhood Stock Photo - Download Image Now - House, USA,  American Culture - iStock">
            <a:extLst>
              <a:ext uri="{FF2B5EF4-FFF2-40B4-BE49-F238E27FC236}">
                <a16:creationId xmlns:a16="http://schemas.microsoft.com/office/drawing/2014/main" id="{CA354D52-589D-9982-7CF5-A4933DB2D8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7925" y="140493"/>
            <a:ext cx="5829300" cy="3857625"/>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B8CFB296-2627-AC31-396F-5D928AB6F444}"/>
              </a:ext>
            </a:extLst>
          </p:cNvPr>
          <p:cNvSpPr txBox="1">
            <a:spLocks/>
          </p:cNvSpPr>
          <p:nvPr/>
        </p:nvSpPr>
        <p:spPr>
          <a:xfrm>
            <a:off x="123825" y="4162426"/>
            <a:ext cx="11982449" cy="17335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rgbClr val="343541"/>
                </a:solidFill>
                <a:latin typeface="Söhne"/>
              </a:rPr>
              <a:t>In summary, the regression results indicate that United States interest rates are statistically significant in explaining variations in property prices, and while they play a role, they don't explain the entirety of the variation. Further investigation is needed to address potential autocorrelation in the model's residuals.</a:t>
            </a:r>
            <a:endParaRPr lang="en-AU" sz="2400" dirty="0"/>
          </a:p>
        </p:txBody>
      </p:sp>
      <p:pic>
        <p:nvPicPr>
          <p:cNvPr id="5124" name="Picture 4" descr="Finance, home, house, investment, price, property, real estate icon -  Download on Iconfinder">
            <a:extLst>
              <a:ext uri="{FF2B5EF4-FFF2-40B4-BE49-F238E27FC236}">
                <a16:creationId xmlns:a16="http://schemas.microsoft.com/office/drawing/2014/main" id="{8BEE9F28-8B8B-BA43-529F-95307D17DB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1325" y="7143"/>
            <a:ext cx="1290159" cy="12025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99069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Any Questions Images – Browse 4,476 Stock Photos, Vectors, and Video |  Adobe Stock">
            <a:extLst>
              <a:ext uri="{FF2B5EF4-FFF2-40B4-BE49-F238E27FC236}">
                <a16:creationId xmlns:a16="http://schemas.microsoft.com/office/drawing/2014/main" id="{8DFD969E-685E-5D6B-D4C3-BF74146DEA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3563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8560E-D37A-31E6-AA6F-F1AD90D1257A}"/>
              </a:ext>
            </a:extLst>
          </p:cNvPr>
          <p:cNvSpPr>
            <a:spLocks noGrp="1"/>
          </p:cNvSpPr>
          <p:nvPr>
            <p:ph type="title"/>
          </p:nvPr>
        </p:nvSpPr>
        <p:spPr/>
        <p:txBody>
          <a:bodyPr/>
          <a:lstStyle/>
          <a:p>
            <a:pPr algn="ctr"/>
            <a:r>
              <a:rPr lang="en-AU" b="1" i="0" dirty="0">
                <a:effectLst/>
                <a:latin typeface="Söhne"/>
              </a:rPr>
              <a:t>Analysis</a:t>
            </a:r>
            <a:endParaRPr lang="en-AU" dirty="0"/>
          </a:p>
        </p:txBody>
      </p:sp>
      <p:sp>
        <p:nvSpPr>
          <p:cNvPr id="3" name="Content Placeholder 2">
            <a:extLst>
              <a:ext uri="{FF2B5EF4-FFF2-40B4-BE49-F238E27FC236}">
                <a16:creationId xmlns:a16="http://schemas.microsoft.com/office/drawing/2014/main" id="{7548F28B-9508-BD97-ED5E-042FC5BC8B37}"/>
              </a:ext>
            </a:extLst>
          </p:cNvPr>
          <p:cNvSpPr>
            <a:spLocks noGrp="1"/>
          </p:cNvSpPr>
          <p:nvPr>
            <p:ph idx="1"/>
          </p:nvPr>
        </p:nvSpPr>
        <p:spPr>
          <a:xfrm>
            <a:off x="590550" y="1690688"/>
            <a:ext cx="7013854" cy="4351338"/>
          </a:xfrm>
        </p:spPr>
        <p:txBody>
          <a:bodyPr>
            <a:normAutofit fontScale="92500" lnSpcReduction="20000"/>
          </a:bodyPr>
          <a:lstStyle/>
          <a:p>
            <a:pPr algn="l">
              <a:buFont typeface="+mj-lt"/>
              <a:buAutoNum type="arabicPeriod"/>
            </a:pPr>
            <a:r>
              <a:rPr lang="en-US" b="0" i="0" dirty="0">
                <a:solidFill>
                  <a:srgbClr val="1F2328"/>
                </a:solidFill>
                <a:effectLst/>
                <a:latin typeface="-apple-system"/>
              </a:rPr>
              <a:t>Run all of the code blocks in </a:t>
            </a:r>
            <a:r>
              <a:rPr lang="en-US" b="0" i="0" dirty="0" err="1">
                <a:solidFill>
                  <a:srgbClr val="1F2328"/>
                </a:solidFill>
                <a:effectLst/>
                <a:latin typeface="-apple-system"/>
              </a:rPr>
              <a:t>Jupyter</a:t>
            </a:r>
            <a:r>
              <a:rPr lang="en-US" b="0" i="0" dirty="0">
                <a:solidFill>
                  <a:srgbClr val="1F2328"/>
                </a:solidFill>
                <a:effectLst/>
                <a:latin typeface="-apple-system"/>
              </a:rPr>
              <a:t> Notebook to ensure that all </a:t>
            </a:r>
            <a:r>
              <a:rPr lang="en-US" b="0" i="0" dirty="0" err="1">
                <a:solidFill>
                  <a:srgbClr val="1F2328"/>
                </a:solidFill>
                <a:effectLst/>
                <a:latin typeface="-apple-system"/>
              </a:rPr>
              <a:t>dataframe</a:t>
            </a:r>
            <a:r>
              <a:rPr lang="en-US" b="0" i="0" dirty="0">
                <a:solidFill>
                  <a:srgbClr val="1F2328"/>
                </a:solidFill>
                <a:effectLst/>
                <a:latin typeface="-apple-system"/>
              </a:rPr>
              <a:t> tables and visualizations are created.</a:t>
            </a:r>
          </a:p>
          <a:p>
            <a:pPr algn="l">
              <a:buFont typeface="+mj-lt"/>
              <a:buAutoNum type="arabicPeriod"/>
            </a:pPr>
            <a:r>
              <a:rPr lang="en-US" b="0" i="0" dirty="0">
                <a:solidFill>
                  <a:srgbClr val="1F2328"/>
                </a:solidFill>
                <a:effectLst/>
                <a:latin typeface="-apple-system"/>
              </a:rPr>
              <a:t>To read through the analysis, scroll down to the "Analysis" section of the code blocks.</a:t>
            </a:r>
          </a:p>
          <a:p>
            <a:pPr algn="l">
              <a:buFont typeface="+mj-lt"/>
              <a:buAutoNum type="arabicPeriod"/>
            </a:pPr>
            <a:r>
              <a:rPr lang="en-US" b="0" i="0" dirty="0">
                <a:solidFill>
                  <a:srgbClr val="1F2328"/>
                </a:solidFill>
                <a:effectLst/>
                <a:latin typeface="-apple-system"/>
              </a:rPr>
              <a:t>The code blocks are separated into different sections:</a:t>
            </a:r>
          </a:p>
          <a:p>
            <a:pPr marL="742950" lvl="1" indent="-285750" algn="l">
              <a:buFont typeface="+mj-lt"/>
              <a:buAutoNum type="arabicPeriod"/>
            </a:pPr>
            <a:r>
              <a:rPr lang="en-US" b="0" i="0" dirty="0">
                <a:solidFill>
                  <a:srgbClr val="1F2328"/>
                </a:solidFill>
                <a:effectLst/>
                <a:latin typeface="-apple-system"/>
              </a:rPr>
              <a:t>Import modules</a:t>
            </a:r>
          </a:p>
          <a:p>
            <a:pPr marL="742950" lvl="1" indent="-285750" algn="l">
              <a:buFont typeface="+mj-lt"/>
              <a:buAutoNum type="arabicPeriod"/>
            </a:pPr>
            <a:r>
              <a:rPr lang="en-US" b="0" i="0" dirty="0">
                <a:solidFill>
                  <a:srgbClr val="1F2328"/>
                </a:solidFill>
                <a:effectLst/>
                <a:latin typeface="-apple-system"/>
              </a:rPr>
              <a:t>Data Tabulation</a:t>
            </a:r>
          </a:p>
          <a:p>
            <a:pPr marL="742950" lvl="1" indent="-285750" algn="l">
              <a:buFont typeface="+mj-lt"/>
              <a:buAutoNum type="arabicPeriod"/>
            </a:pPr>
            <a:r>
              <a:rPr lang="en-US" b="0" i="0" dirty="0">
                <a:solidFill>
                  <a:srgbClr val="1F2328"/>
                </a:solidFill>
                <a:effectLst/>
                <a:latin typeface="-apple-system"/>
              </a:rPr>
              <a:t>Data Visualization</a:t>
            </a:r>
          </a:p>
          <a:p>
            <a:pPr marL="742950" lvl="1" indent="-285750" algn="l">
              <a:buFont typeface="+mj-lt"/>
              <a:buAutoNum type="arabicPeriod"/>
            </a:pPr>
            <a:r>
              <a:rPr lang="en-US" b="0" i="0" dirty="0">
                <a:solidFill>
                  <a:srgbClr val="1F2328"/>
                </a:solidFill>
                <a:effectLst/>
                <a:latin typeface="-apple-system"/>
              </a:rPr>
              <a:t>Analysis</a:t>
            </a:r>
          </a:p>
          <a:p>
            <a:pPr marL="0" indent="0">
              <a:buNone/>
            </a:pPr>
            <a:r>
              <a:rPr lang="en-US" b="0" i="0" dirty="0">
                <a:solidFill>
                  <a:srgbClr val="1F2328"/>
                </a:solidFill>
                <a:effectLst/>
                <a:latin typeface="-apple-system"/>
              </a:rPr>
              <a:t>4. The visualizations are only visible from the "Analysis" section.</a:t>
            </a:r>
          </a:p>
          <a:p>
            <a:endParaRPr lang="en-AU" dirty="0"/>
          </a:p>
        </p:txBody>
      </p:sp>
      <p:pic>
        <p:nvPicPr>
          <p:cNvPr id="3074" name="Picture 2" descr="Advocacy, Analysis, and the Vital Importance of Discriminating Between Them  - The Scholarly Kitchen">
            <a:extLst>
              <a:ext uri="{FF2B5EF4-FFF2-40B4-BE49-F238E27FC236}">
                <a16:creationId xmlns:a16="http://schemas.microsoft.com/office/drawing/2014/main" id="{FA29C945-F07B-4D3A-9843-86854CF918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9154" y="1690688"/>
            <a:ext cx="4525207" cy="35147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5167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FD1A8-BA0C-6989-E3CD-994946E55311}"/>
              </a:ext>
            </a:extLst>
          </p:cNvPr>
          <p:cNvSpPr>
            <a:spLocks noGrp="1"/>
          </p:cNvSpPr>
          <p:nvPr>
            <p:ph type="title"/>
          </p:nvPr>
        </p:nvSpPr>
        <p:spPr/>
        <p:txBody>
          <a:bodyPr/>
          <a:lstStyle/>
          <a:p>
            <a:pPr algn="ctr"/>
            <a:r>
              <a:rPr lang="en-AU" b="1" i="0" dirty="0">
                <a:effectLst/>
                <a:latin typeface="Söhne"/>
              </a:rPr>
              <a:t>Long-term Median Sale Price (Zillow)</a:t>
            </a:r>
            <a:endParaRPr lang="en-AU" dirty="0"/>
          </a:p>
        </p:txBody>
      </p:sp>
      <p:sp>
        <p:nvSpPr>
          <p:cNvPr id="3" name="Content Placeholder 2">
            <a:extLst>
              <a:ext uri="{FF2B5EF4-FFF2-40B4-BE49-F238E27FC236}">
                <a16:creationId xmlns:a16="http://schemas.microsoft.com/office/drawing/2014/main" id="{23FFC144-74B4-F64F-61FD-5CB5262AABA9}"/>
              </a:ext>
            </a:extLst>
          </p:cNvPr>
          <p:cNvSpPr>
            <a:spLocks noGrp="1"/>
          </p:cNvSpPr>
          <p:nvPr>
            <p:ph idx="1"/>
          </p:nvPr>
        </p:nvSpPr>
        <p:spPr>
          <a:xfrm>
            <a:off x="6096000" y="1690689"/>
            <a:ext cx="5962650" cy="4348162"/>
          </a:xfrm>
        </p:spPr>
        <p:txBody>
          <a:bodyPr>
            <a:normAutofit fontScale="92500" lnSpcReduction="10000"/>
          </a:bodyPr>
          <a:lstStyle/>
          <a:p>
            <a:pPr marL="0" indent="0" algn="just">
              <a:buNone/>
            </a:pPr>
            <a:r>
              <a:rPr lang="en-US" b="0" i="0" dirty="0">
                <a:solidFill>
                  <a:srgbClr val="343541"/>
                </a:solidFill>
                <a:effectLst/>
                <a:latin typeface="Söhne"/>
              </a:rPr>
              <a:t>When examining the trends in the Median Sale Price using Zillow's SRAM indicator, a notable pattern emerges. Between 2010 and 2012, the median sale price in the United States displayed a declining trajectory. However, from 2012 onward, there was a distinct shift towards a sustained upward trend. It's important to emphasize that this upward trajectory was not without interruptions; it featured periodic fluctuations with instances of both decline and recovery. </a:t>
            </a:r>
            <a:endParaRPr lang="en-AU" dirty="0"/>
          </a:p>
        </p:txBody>
      </p:sp>
      <p:pic>
        <p:nvPicPr>
          <p:cNvPr id="6" name="Picture 5">
            <a:extLst>
              <a:ext uri="{FF2B5EF4-FFF2-40B4-BE49-F238E27FC236}">
                <a16:creationId xmlns:a16="http://schemas.microsoft.com/office/drawing/2014/main" id="{364E1FA2-EE34-7D9F-F795-AD0CC2B068B5}"/>
              </a:ext>
            </a:extLst>
          </p:cNvPr>
          <p:cNvPicPr>
            <a:picLocks noChangeAspect="1"/>
          </p:cNvPicPr>
          <p:nvPr/>
        </p:nvPicPr>
        <p:blipFill>
          <a:blip r:embed="rId2"/>
          <a:stretch>
            <a:fillRect/>
          </a:stretch>
        </p:blipFill>
        <p:spPr>
          <a:xfrm>
            <a:off x="0" y="1309687"/>
            <a:ext cx="6096001" cy="5548313"/>
          </a:xfrm>
          <a:prstGeom prst="rect">
            <a:avLst/>
          </a:prstGeom>
        </p:spPr>
      </p:pic>
      <p:cxnSp>
        <p:nvCxnSpPr>
          <p:cNvPr id="8" name="Straight Arrow Connector 7">
            <a:extLst>
              <a:ext uri="{FF2B5EF4-FFF2-40B4-BE49-F238E27FC236}">
                <a16:creationId xmlns:a16="http://schemas.microsoft.com/office/drawing/2014/main" id="{7A3CB49E-3F59-0771-13E3-93665228E271}"/>
              </a:ext>
            </a:extLst>
          </p:cNvPr>
          <p:cNvCxnSpPr>
            <a:cxnSpLocks/>
          </p:cNvCxnSpPr>
          <p:nvPr/>
        </p:nvCxnSpPr>
        <p:spPr>
          <a:xfrm flipV="1">
            <a:off x="1571625" y="3429000"/>
            <a:ext cx="3405187" cy="206930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5D83B7E7-B1CB-7D02-87D4-A2CFE3827646}"/>
              </a:ext>
            </a:extLst>
          </p:cNvPr>
          <p:cNvSpPr/>
          <p:nvPr/>
        </p:nvSpPr>
        <p:spPr>
          <a:xfrm>
            <a:off x="4524375" y="2638426"/>
            <a:ext cx="1076325" cy="133350"/>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4" name="Straight Arrow Connector 13">
            <a:extLst>
              <a:ext uri="{FF2B5EF4-FFF2-40B4-BE49-F238E27FC236}">
                <a16:creationId xmlns:a16="http://schemas.microsoft.com/office/drawing/2014/main" id="{BB2B3D9B-8B70-42AC-D80F-D17C24603DCD}"/>
              </a:ext>
            </a:extLst>
          </p:cNvPr>
          <p:cNvCxnSpPr>
            <a:cxnSpLocks/>
          </p:cNvCxnSpPr>
          <p:nvPr/>
        </p:nvCxnSpPr>
        <p:spPr>
          <a:xfrm flipV="1">
            <a:off x="1724025" y="3808810"/>
            <a:ext cx="3409950" cy="206811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Speech Bubble: Rectangle 16">
            <a:extLst>
              <a:ext uri="{FF2B5EF4-FFF2-40B4-BE49-F238E27FC236}">
                <a16:creationId xmlns:a16="http://schemas.microsoft.com/office/drawing/2014/main" id="{7F2F1A40-70AB-44E6-7C07-60A82D854A1C}"/>
              </a:ext>
            </a:extLst>
          </p:cNvPr>
          <p:cNvSpPr/>
          <p:nvPr/>
        </p:nvSpPr>
        <p:spPr>
          <a:xfrm>
            <a:off x="1238250" y="2962274"/>
            <a:ext cx="1323975" cy="826891"/>
          </a:xfrm>
          <a:prstGeom prst="wedgeRectCallout">
            <a:avLst>
              <a:gd name="adj1" fmla="val 183269"/>
              <a:gd name="adj2" fmla="val 45531"/>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Pandemic</a:t>
            </a:r>
          </a:p>
          <a:p>
            <a:pPr algn="ctr"/>
            <a:r>
              <a:rPr lang="en-US" dirty="0">
                <a:solidFill>
                  <a:schemeClr val="tx1"/>
                </a:solidFill>
              </a:rPr>
              <a:t>Stimulus</a:t>
            </a:r>
            <a:endParaRPr lang="en-AU" dirty="0">
              <a:solidFill>
                <a:schemeClr val="tx1"/>
              </a:solidFill>
            </a:endParaRPr>
          </a:p>
        </p:txBody>
      </p:sp>
      <p:sp>
        <p:nvSpPr>
          <p:cNvPr id="18" name="Speech Bubble: Rectangle 17">
            <a:extLst>
              <a:ext uri="{FF2B5EF4-FFF2-40B4-BE49-F238E27FC236}">
                <a16:creationId xmlns:a16="http://schemas.microsoft.com/office/drawing/2014/main" id="{F888AB63-0A3A-E28F-8E28-EF09153042DB}"/>
              </a:ext>
            </a:extLst>
          </p:cNvPr>
          <p:cNvSpPr/>
          <p:nvPr/>
        </p:nvSpPr>
        <p:spPr>
          <a:xfrm>
            <a:off x="2407443" y="2157413"/>
            <a:ext cx="1323975" cy="519445"/>
          </a:xfrm>
          <a:prstGeom prst="wedgeRectCallout">
            <a:avLst>
              <a:gd name="adj1" fmla="val 145871"/>
              <a:gd name="adj2" fmla="val -21894"/>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500" dirty="0"/>
              <a:t>Rate Hikes Start</a:t>
            </a:r>
            <a:endParaRPr lang="en-AU" sz="1500" dirty="0"/>
          </a:p>
        </p:txBody>
      </p:sp>
    </p:spTree>
    <p:extLst>
      <p:ext uri="{BB962C8B-B14F-4D97-AF65-F5344CB8AC3E}">
        <p14:creationId xmlns:p14="http://schemas.microsoft.com/office/powerpoint/2010/main" val="3562727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FD1A8-BA0C-6989-E3CD-994946E55311}"/>
              </a:ext>
            </a:extLst>
          </p:cNvPr>
          <p:cNvSpPr>
            <a:spLocks noGrp="1"/>
          </p:cNvSpPr>
          <p:nvPr>
            <p:ph type="title"/>
          </p:nvPr>
        </p:nvSpPr>
        <p:spPr/>
        <p:txBody>
          <a:bodyPr/>
          <a:lstStyle/>
          <a:p>
            <a:pPr algn="ctr"/>
            <a:r>
              <a:rPr lang="en-AU" b="1" i="0" dirty="0">
                <a:effectLst/>
                <a:latin typeface="Söhne"/>
              </a:rPr>
              <a:t>Long-term Median Sale Price (Zillow)</a:t>
            </a:r>
            <a:endParaRPr lang="en-AU" dirty="0"/>
          </a:p>
        </p:txBody>
      </p:sp>
      <p:sp>
        <p:nvSpPr>
          <p:cNvPr id="3" name="Content Placeholder 2">
            <a:extLst>
              <a:ext uri="{FF2B5EF4-FFF2-40B4-BE49-F238E27FC236}">
                <a16:creationId xmlns:a16="http://schemas.microsoft.com/office/drawing/2014/main" id="{23FFC144-74B4-F64F-61FD-5CB5262AABA9}"/>
              </a:ext>
            </a:extLst>
          </p:cNvPr>
          <p:cNvSpPr>
            <a:spLocks noGrp="1"/>
          </p:cNvSpPr>
          <p:nvPr>
            <p:ph idx="1"/>
          </p:nvPr>
        </p:nvSpPr>
        <p:spPr>
          <a:xfrm>
            <a:off x="6096000" y="1690689"/>
            <a:ext cx="5962650" cy="4348162"/>
          </a:xfrm>
        </p:spPr>
        <p:txBody>
          <a:bodyPr>
            <a:normAutofit fontScale="92500" lnSpcReduction="10000"/>
          </a:bodyPr>
          <a:lstStyle/>
          <a:p>
            <a:pPr marL="0" indent="0" algn="just">
              <a:buNone/>
            </a:pPr>
            <a:r>
              <a:rPr lang="en-US" dirty="0"/>
              <a:t>The U.S. housing market was in the process of recovery from the global financial crisis of 2008 and the subsequent housing market crash. As economic conditions improved, consumer confidence surged, spurring greater demand for residential properties. The stabilization of the economy bolstered consumer confidence. As individuals grew more secure in their financial situations and job prospects, a noticeable uptick in housing market participation was observed.</a:t>
            </a:r>
            <a:endParaRPr lang="en-AU" dirty="0"/>
          </a:p>
        </p:txBody>
      </p:sp>
      <p:pic>
        <p:nvPicPr>
          <p:cNvPr id="6" name="Picture 5">
            <a:extLst>
              <a:ext uri="{FF2B5EF4-FFF2-40B4-BE49-F238E27FC236}">
                <a16:creationId xmlns:a16="http://schemas.microsoft.com/office/drawing/2014/main" id="{364E1FA2-EE34-7D9F-F795-AD0CC2B068B5}"/>
              </a:ext>
            </a:extLst>
          </p:cNvPr>
          <p:cNvPicPr>
            <a:picLocks noChangeAspect="1"/>
          </p:cNvPicPr>
          <p:nvPr/>
        </p:nvPicPr>
        <p:blipFill>
          <a:blip r:embed="rId2"/>
          <a:stretch>
            <a:fillRect/>
          </a:stretch>
        </p:blipFill>
        <p:spPr>
          <a:xfrm>
            <a:off x="0" y="1309687"/>
            <a:ext cx="6096001" cy="5548313"/>
          </a:xfrm>
          <a:prstGeom prst="rect">
            <a:avLst/>
          </a:prstGeom>
        </p:spPr>
      </p:pic>
    </p:spTree>
    <p:extLst>
      <p:ext uri="{BB962C8B-B14F-4D97-AF65-F5344CB8AC3E}">
        <p14:creationId xmlns:p14="http://schemas.microsoft.com/office/powerpoint/2010/main" val="2592011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FD1A8-BA0C-6989-E3CD-994946E55311}"/>
              </a:ext>
            </a:extLst>
          </p:cNvPr>
          <p:cNvSpPr>
            <a:spLocks noGrp="1"/>
          </p:cNvSpPr>
          <p:nvPr>
            <p:ph type="title"/>
          </p:nvPr>
        </p:nvSpPr>
        <p:spPr/>
        <p:txBody>
          <a:bodyPr/>
          <a:lstStyle/>
          <a:p>
            <a:pPr algn="ctr"/>
            <a:r>
              <a:rPr lang="en-AU" b="1" i="0" dirty="0">
                <a:effectLst/>
                <a:latin typeface="Söhne"/>
              </a:rPr>
              <a:t>Long-term Median Sale Price (Zillow)</a:t>
            </a:r>
            <a:endParaRPr lang="en-AU" dirty="0"/>
          </a:p>
        </p:txBody>
      </p:sp>
      <p:sp>
        <p:nvSpPr>
          <p:cNvPr id="3" name="Content Placeholder 2">
            <a:extLst>
              <a:ext uri="{FF2B5EF4-FFF2-40B4-BE49-F238E27FC236}">
                <a16:creationId xmlns:a16="http://schemas.microsoft.com/office/drawing/2014/main" id="{23FFC144-74B4-F64F-61FD-5CB5262AABA9}"/>
              </a:ext>
            </a:extLst>
          </p:cNvPr>
          <p:cNvSpPr>
            <a:spLocks noGrp="1"/>
          </p:cNvSpPr>
          <p:nvPr>
            <p:ph idx="1"/>
          </p:nvPr>
        </p:nvSpPr>
        <p:spPr>
          <a:xfrm>
            <a:off x="6096000" y="1690689"/>
            <a:ext cx="5962650" cy="4348162"/>
          </a:xfrm>
        </p:spPr>
        <p:txBody>
          <a:bodyPr>
            <a:normAutofit/>
          </a:bodyPr>
          <a:lstStyle/>
          <a:p>
            <a:pPr marL="0" indent="0" algn="just">
              <a:buNone/>
            </a:pPr>
            <a:r>
              <a:rPr lang="en-US" b="0" i="0" dirty="0">
                <a:solidFill>
                  <a:srgbClr val="343541"/>
                </a:solidFill>
                <a:effectLst/>
                <a:latin typeface="Söhne"/>
              </a:rPr>
              <a:t>A distinct dip in median property prices became evident in the middle of 2022, aligning with the Federal Reserve's decision to raise interest rates. Despite these fluctuations, an overall trend emerges, characterized by a consistent long-term growth in median sale prices.</a:t>
            </a:r>
            <a:endParaRPr lang="en-AU" dirty="0"/>
          </a:p>
        </p:txBody>
      </p:sp>
      <p:pic>
        <p:nvPicPr>
          <p:cNvPr id="6" name="Picture 5">
            <a:extLst>
              <a:ext uri="{FF2B5EF4-FFF2-40B4-BE49-F238E27FC236}">
                <a16:creationId xmlns:a16="http://schemas.microsoft.com/office/drawing/2014/main" id="{364E1FA2-EE34-7D9F-F795-AD0CC2B068B5}"/>
              </a:ext>
            </a:extLst>
          </p:cNvPr>
          <p:cNvPicPr>
            <a:picLocks noChangeAspect="1"/>
          </p:cNvPicPr>
          <p:nvPr/>
        </p:nvPicPr>
        <p:blipFill>
          <a:blip r:embed="rId2"/>
          <a:stretch>
            <a:fillRect/>
          </a:stretch>
        </p:blipFill>
        <p:spPr>
          <a:xfrm>
            <a:off x="0" y="1309687"/>
            <a:ext cx="6096001" cy="5548313"/>
          </a:xfrm>
          <a:prstGeom prst="rect">
            <a:avLst/>
          </a:prstGeom>
        </p:spPr>
      </p:pic>
    </p:spTree>
    <p:extLst>
      <p:ext uri="{BB962C8B-B14F-4D97-AF65-F5344CB8AC3E}">
        <p14:creationId xmlns:p14="http://schemas.microsoft.com/office/powerpoint/2010/main" val="4044303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FD1A8-BA0C-6989-E3CD-994946E55311}"/>
              </a:ext>
            </a:extLst>
          </p:cNvPr>
          <p:cNvSpPr>
            <a:spLocks noGrp="1"/>
          </p:cNvSpPr>
          <p:nvPr>
            <p:ph type="title"/>
          </p:nvPr>
        </p:nvSpPr>
        <p:spPr>
          <a:xfrm>
            <a:off x="838200" y="88900"/>
            <a:ext cx="10515600" cy="1325563"/>
          </a:xfrm>
        </p:spPr>
        <p:txBody>
          <a:bodyPr/>
          <a:lstStyle/>
          <a:p>
            <a:pPr algn="ctr"/>
            <a:r>
              <a:rPr lang="en-US" b="1" i="0" dirty="0">
                <a:solidFill>
                  <a:srgbClr val="343541"/>
                </a:solidFill>
                <a:effectLst/>
                <a:latin typeface="Söhne"/>
              </a:rPr>
              <a:t>Median Sale Price during the Pandemic and the Rise of Interest Rates</a:t>
            </a:r>
            <a:endParaRPr lang="en-AU" b="1" dirty="0"/>
          </a:p>
        </p:txBody>
      </p:sp>
      <p:sp>
        <p:nvSpPr>
          <p:cNvPr id="3" name="Content Placeholder 2">
            <a:extLst>
              <a:ext uri="{FF2B5EF4-FFF2-40B4-BE49-F238E27FC236}">
                <a16:creationId xmlns:a16="http://schemas.microsoft.com/office/drawing/2014/main" id="{23FFC144-74B4-F64F-61FD-5CB5262AABA9}"/>
              </a:ext>
            </a:extLst>
          </p:cNvPr>
          <p:cNvSpPr>
            <a:spLocks noGrp="1"/>
          </p:cNvSpPr>
          <p:nvPr>
            <p:ph idx="1"/>
          </p:nvPr>
        </p:nvSpPr>
        <p:spPr>
          <a:xfrm>
            <a:off x="76200" y="4952998"/>
            <a:ext cx="12049125" cy="1816101"/>
          </a:xfrm>
        </p:spPr>
        <p:txBody>
          <a:bodyPr>
            <a:normAutofit/>
          </a:bodyPr>
          <a:lstStyle/>
          <a:p>
            <a:pPr marL="0" indent="0" algn="just">
              <a:buNone/>
            </a:pPr>
            <a:r>
              <a:rPr lang="en-US" b="0" i="0" dirty="0">
                <a:solidFill>
                  <a:srgbClr val="343541"/>
                </a:solidFill>
                <a:effectLst/>
                <a:latin typeface="Söhne"/>
              </a:rPr>
              <a:t>Economic Stimulus and Pandemic Impact (March 2020 - May 2020): Median house prices plateaued, reflecting the uncertainty and economic challenges posed by the pandemic, as well as the declaration of a U.S. public health emergency. Buyers and sellers were cautious due to these unprecedented circumstances.</a:t>
            </a:r>
            <a:endParaRPr lang="en-AU" dirty="0"/>
          </a:p>
        </p:txBody>
      </p:sp>
      <p:pic>
        <p:nvPicPr>
          <p:cNvPr id="5" name="Picture 4">
            <a:extLst>
              <a:ext uri="{FF2B5EF4-FFF2-40B4-BE49-F238E27FC236}">
                <a16:creationId xmlns:a16="http://schemas.microsoft.com/office/drawing/2014/main" id="{D2A961A3-28EC-794F-1C24-EB83AF4424F6}"/>
              </a:ext>
            </a:extLst>
          </p:cNvPr>
          <p:cNvPicPr>
            <a:picLocks noChangeAspect="1"/>
          </p:cNvPicPr>
          <p:nvPr/>
        </p:nvPicPr>
        <p:blipFill rotWithShape="1">
          <a:blip r:embed="rId2"/>
          <a:srcRect t="7488"/>
          <a:stretch/>
        </p:blipFill>
        <p:spPr>
          <a:xfrm>
            <a:off x="0" y="1304925"/>
            <a:ext cx="12192000" cy="3648074"/>
          </a:xfrm>
          <a:prstGeom prst="rect">
            <a:avLst/>
          </a:prstGeom>
        </p:spPr>
      </p:pic>
    </p:spTree>
    <p:extLst>
      <p:ext uri="{BB962C8B-B14F-4D97-AF65-F5344CB8AC3E}">
        <p14:creationId xmlns:p14="http://schemas.microsoft.com/office/powerpoint/2010/main" val="862504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FD1A8-BA0C-6989-E3CD-994946E55311}"/>
              </a:ext>
            </a:extLst>
          </p:cNvPr>
          <p:cNvSpPr>
            <a:spLocks noGrp="1"/>
          </p:cNvSpPr>
          <p:nvPr>
            <p:ph type="title"/>
          </p:nvPr>
        </p:nvSpPr>
        <p:spPr>
          <a:xfrm>
            <a:off x="838200" y="88900"/>
            <a:ext cx="10515600" cy="1325563"/>
          </a:xfrm>
        </p:spPr>
        <p:txBody>
          <a:bodyPr/>
          <a:lstStyle/>
          <a:p>
            <a:pPr algn="ctr"/>
            <a:r>
              <a:rPr lang="en-US" b="1" i="0" dirty="0">
                <a:solidFill>
                  <a:srgbClr val="343541"/>
                </a:solidFill>
                <a:effectLst/>
                <a:latin typeface="Söhne"/>
              </a:rPr>
              <a:t>Median Sale Price during the Pandemic and the Rise of Interest Rates</a:t>
            </a:r>
            <a:endParaRPr lang="en-AU" b="1" dirty="0"/>
          </a:p>
        </p:txBody>
      </p:sp>
      <p:sp>
        <p:nvSpPr>
          <p:cNvPr id="3" name="Content Placeholder 2">
            <a:extLst>
              <a:ext uri="{FF2B5EF4-FFF2-40B4-BE49-F238E27FC236}">
                <a16:creationId xmlns:a16="http://schemas.microsoft.com/office/drawing/2014/main" id="{23FFC144-74B4-F64F-61FD-5CB5262AABA9}"/>
              </a:ext>
            </a:extLst>
          </p:cNvPr>
          <p:cNvSpPr>
            <a:spLocks noGrp="1"/>
          </p:cNvSpPr>
          <p:nvPr>
            <p:ph idx="1"/>
          </p:nvPr>
        </p:nvSpPr>
        <p:spPr>
          <a:xfrm>
            <a:off x="76200" y="4952998"/>
            <a:ext cx="12049125" cy="1816101"/>
          </a:xfrm>
        </p:spPr>
        <p:txBody>
          <a:bodyPr>
            <a:normAutofit/>
          </a:bodyPr>
          <a:lstStyle/>
          <a:p>
            <a:pPr marL="0" indent="0" algn="just">
              <a:buNone/>
            </a:pPr>
            <a:r>
              <a:rPr lang="en-US" b="0" i="0" dirty="0">
                <a:solidFill>
                  <a:srgbClr val="343541"/>
                </a:solidFill>
                <a:effectLst/>
                <a:latin typeface="Söhne"/>
              </a:rPr>
              <a:t>In May 2020, there was a notable change in the trend, as median house prices began to increase. The pandemic brought demands for more space, particularly from young urban households whose family formation moves were greatly accelerated in the wake of the pandemic.</a:t>
            </a:r>
            <a:endParaRPr lang="en-AU" dirty="0"/>
          </a:p>
        </p:txBody>
      </p:sp>
      <p:pic>
        <p:nvPicPr>
          <p:cNvPr id="5" name="Picture 4">
            <a:extLst>
              <a:ext uri="{FF2B5EF4-FFF2-40B4-BE49-F238E27FC236}">
                <a16:creationId xmlns:a16="http://schemas.microsoft.com/office/drawing/2014/main" id="{D2A961A3-28EC-794F-1C24-EB83AF4424F6}"/>
              </a:ext>
            </a:extLst>
          </p:cNvPr>
          <p:cNvPicPr>
            <a:picLocks noChangeAspect="1"/>
          </p:cNvPicPr>
          <p:nvPr/>
        </p:nvPicPr>
        <p:blipFill rotWithShape="1">
          <a:blip r:embed="rId2"/>
          <a:srcRect t="7488"/>
          <a:stretch/>
        </p:blipFill>
        <p:spPr>
          <a:xfrm>
            <a:off x="0" y="1304925"/>
            <a:ext cx="12192000" cy="3648074"/>
          </a:xfrm>
          <a:prstGeom prst="rect">
            <a:avLst/>
          </a:prstGeom>
        </p:spPr>
      </p:pic>
    </p:spTree>
    <p:extLst>
      <p:ext uri="{BB962C8B-B14F-4D97-AF65-F5344CB8AC3E}">
        <p14:creationId xmlns:p14="http://schemas.microsoft.com/office/powerpoint/2010/main" val="2348729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FD1A8-BA0C-6989-E3CD-994946E55311}"/>
              </a:ext>
            </a:extLst>
          </p:cNvPr>
          <p:cNvSpPr>
            <a:spLocks noGrp="1"/>
          </p:cNvSpPr>
          <p:nvPr>
            <p:ph type="title"/>
          </p:nvPr>
        </p:nvSpPr>
        <p:spPr>
          <a:xfrm>
            <a:off x="838200" y="88900"/>
            <a:ext cx="10515600" cy="1325563"/>
          </a:xfrm>
        </p:spPr>
        <p:txBody>
          <a:bodyPr/>
          <a:lstStyle/>
          <a:p>
            <a:pPr algn="ctr"/>
            <a:r>
              <a:rPr lang="en-US" b="1" i="0" dirty="0">
                <a:solidFill>
                  <a:srgbClr val="343541"/>
                </a:solidFill>
                <a:effectLst/>
                <a:latin typeface="Söhne"/>
              </a:rPr>
              <a:t>Median Sale Price during the Pandemic and the Rise of Interest Rates</a:t>
            </a:r>
            <a:endParaRPr lang="en-AU" b="1" dirty="0"/>
          </a:p>
        </p:txBody>
      </p:sp>
      <p:sp>
        <p:nvSpPr>
          <p:cNvPr id="3" name="Content Placeholder 2">
            <a:extLst>
              <a:ext uri="{FF2B5EF4-FFF2-40B4-BE49-F238E27FC236}">
                <a16:creationId xmlns:a16="http://schemas.microsoft.com/office/drawing/2014/main" id="{23FFC144-74B4-F64F-61FD-5CB5262AABA9}"/>
              </a:ext>
            </a:extLst>
          </p:cNvPr>
          <p:cNvSpPr>
            <a:spLocks noGrp="1"/>
          </p:cNvSpPr>
          <p:nvPr>
            <p:ph idx="1"/>
          </p:nvPr>
        </p:nvSpPr>
        <p:spPr>
          <a:xfrm>
            <a:off x="76200" y="4952998"/>
            <a:ext cx="12049125" cy="1816101"/>
          </a:xfrm>
        </p:spPr>
        <p:txBody>
          <a:bodyPr>
            <a:normAutofit/>
          </a:bodyPr>
          <a:lstStyle/>
          <a:p>
            <a:pPr marL="0" indent="0" algn="just">
              <a:buNone/>
            </a:pPr>
            <a:r>
              <a:rPr lang="en-US" b="0" i="0" dirty="0">
                <a:solidFill>
                  <a:srgbClr val="343541"/>
                </a:solidFill>
                <a:effectLst/>
                <a:latin typeface="Söhne"/>
              </a:rPr>
              <a:t>Plateau and Affordability Concerns (June 2021 - February 2022): The plateauing of prices around June 2021 might have been influenced by factors such as affordability concerns and housing market fatigue, especially in markets that had experienced rapid price growth.</a:t>
            </a:r>
            <a:endParaRPr lang="en-AU" dirty="0"/>
          </a:p>
        </p:txBody>
      </p:sp>
      <p:pic>
        <p:nvPicPr>
          <p:cNvPr id="5" name="Picture 4">
            <a:extLst>
              <a:ext uri="{FF2B5EF4-FFF2-40B4-BE49-F238E27FC236}">
                <a16:creationId xmlns:a16="http://schemas.microsoft.com/office/drawing/2014/main" id="{D2A961A3-28EC-794F-1C24-EB83AF4424F6}"/>
              </a:ext>
            </a:extLst>
          </p:cNvPr>
          <p:cNvPicPr>
            <a:picLocks noChangeAspect="1"/>
          </p:cNvPicPr>
          <p:nvPr/>
        </p:nvPicPr>
        <p:blipFill rotWithShape="1">
          <a:blip r:embed="rId2"/>
          <a:srcRect t="7488"/>
          <a:stretch/>
        </p:blipFill>
        <p:spPr>
          <a:xfrm>
            <a:off x="0" y="1304925"/>
            <a:ext cx="12192000" cy="3648074"/>
          </a:xfrm>
          <a:prstGeom prst="rect">
            <a:avLst/>
          </a:prstGeom>
        </p:spPr>
      </p:pic>
    </p:spTree>
    <p:extLst>
      <p:ext uri="{BB962C8B-B14F-4D97-AF65-F5344CB8AC3E}">
        <p14:creationId xmlns:p14="http://schemas.microsoft.com/office/powerpoint/2010/main" val="2592924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246</TotalTime>
  <Words>1368</Words>
  <Application>Microsoft Office PowerPoint</Application>
  <PresentationFormat>Widescreen</PresentationFormat>
  <Paragraphs>76</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-apple-system</vt:lpstr>
      <vt:lpstr>Arial</vt:lpstr>
      <vt:lpstr>Calibri</vt:lpstr>
      <vt:lpstr>Calibri Light</vt:lpstr>
      <vt:lpstr>Söhne</vt:lpstr>
      <vt:lpstr>Office Theme</vt:lpstr>
      <vt:lpstr>"United States Interest Rates and Property Market Dynamics"</vt:lpstr>
      <vt:lpstr>Introduction</vt:lpstr>
      <vt:lpstr>Analysis</vt:lpstr>
      <vt:lpstr>Long-term Median Sale Price (Zillow)</vt:lpstr>
      <vt:lpstr>Long-term Median Sale Price (Zillow)</vt:lpstr>
      <vt:lpstr>Long-term Median Sale Price (Zillow)</vt:lpstr>
      <vt:lpstr>Median Sale Price during the Pandemic and the Rise of Interest Rates</vt:lpstr>
      <vt:lpstr>Median Sale Price during the Pandemic and the Rise of Interest Rates</vt:lpstr>
      <vt:lpstr>Median Sale Price during the Pandemic and the Rise of Interest Rates</vt:lpstr>
      <vt:lpstr>Median Sale Price during the Pandemic and the Rise of Interest Rates</vt:lpstr>
      <vt:lpstr>Median Sale Price during the Pandemic and the Rise of Interest Rates</vt:lpstr>
      <vt:lpstr>Median Sale Price during the Pandemic and the Rise of Interest Rates</vt:lpstr>
      <vt:lpstr>Hypotheses and Analysis Method</vt:lpstr>
      <vt:lpstr>Hypotheses and Analysis Method</vt:lpstr>
      <vt:lpstr>PowerPoint Presentation</vt:lpstr>
      <vt:lpstr>OLS MODEL Result Explainer</vt:lpstr>
      <vt:lpstr>BIS Real Property Price Index for the United States and Australia</vt:lpstr>
      <vt:lpstr>BIS Real Property Price Index for the United States and Australia</vt:lpstr>
      <vt:lpstr>BIS Real Property Price Index for the United States and Australia</vt:lpstr>
      <vt:lpstr>How does it compare to the Australian Market?</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"United States Interest Rates and Property Market Dynamics"</dc:title>
  <dc:creator>Gabriel Adriano</dc:creator>
  <cp:lastModifiedBy>Gabriel Adriano</cp:lastModifiedBy>
  <cp:revision>4</cp:revision>
  <dcterms:created xsi:type="dcterms:W3CDTF">2023-10-19T01:27:15Z</dcterms:created>
  <dcterms:modified xsi:type="dcterms:W3CDTF">2023-10-19T08:10:42Z</dcterms:modified>
  <cp:contentStatus/>
</cp:coreProperties>
</file>