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sldIdLst>
    <p:sldId id="3825" r:id="rId5"/>
    <p:sldId id="3843" r:id="rId6"/>
    <p:sldId id="3826" r:id="rId7"/>
    <p:sldId id="256" r:id="rId8"/>
    <p:sldId id="257" r:id="rId9"/>
    <p:sldId id="258" r:id="rId10"/>
    <p:sldId id="261" r:id="rId11"/>
    <p:sldId id="259" r:id="rId12"/>
    <p:sldId id="3856" r:id="rId13"/>
    <p:sldId id="3852" r:id="rId14"/>
    <p:sldId id="3853" r:id="rId15"/>
    <p:sldId id="3854" r:id="rId16"/>
    <p:sldId id="3855" r:id="rId17"/>
    <p:sldId id="3844" r:id="rId18"/>
    <p:sldId id="3845" r:id="rId19"/>
    <p:sldId id="3846" r:id="rId20"/>
    <p:sldId id="3847" r:id="rId21"/>
    <p:sldId id="3848" r:id="rId22"/>
    <p:sldId id="3849" r:id="rId23"/>
    <p:sldId id="385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4660"/>
  </p:normalViewPr>
  <p:slideViewPr>
    <p:cSldViewPr snapToGrid="0">
      <p:cViewPr varScale="1">
        <p:scale>
          <a:sx n="77" d="100"/>
          <a:sy n="77" d="100"/>
        </p:scale>
        <p:origin x="128" y="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dirty="0"/>
            <a:t>Psychological Significance</a:t>
          </a:r>
          <a:endParaRPr lang="en-US" dirty="0"/>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dirty="0"/>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dirty="0"/>
            <a:t>Indicators and Tools</a:t>
          </a:r>
          <a:endParaRPr lang="en-US" dirty="0"/>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76102842-8334-4678-8BC7-4C4A5BE24FDD}" type="presOf" srcId="{C7FD0CD7-669C-44E5-B76F-E7A4C1E6805D}" destId="{04893FCB-689E-4856-AD97-3A8BB3A74BF7}" srcOrd="0" destOrd="0" presId="urn:microsoft.com/office/officeart/2005/8/layout/vList5"/>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Psychological Significance</a:t>
          </a:r>
          <a:endParaRPr lang="en-US" sz="3800" kern="1200" dirty="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1632356"/>
            <a:satOff val="-37890"/>
            <a:lumOff val="-3758"/>
            <a:alphaOff val="0"/>
          </a:schemeClr>
        </a:solidFill>
        <a:ln w="12700" cap="flat" cmpd="sng" algn="ctr">
          <a:solidFill>
            <a:schemeClr val="accent2">
              <a:tint val="40000"/>
              <a:alpha val="90000"/>
              <a:hueOff val="1632356"/>
              <a:satOff val="-37890"/>
              <a:lumOff val="-3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Indicators and Tools</a:t>
          </a:r>
          <a:endParaRPr lang="en-US" sz="3800" kern="1200" dirty="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19</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19/10/2023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en-US" dirty="0">
                <a:solidFill>
                  <a:prstClr val="black">
                    <a:tint val="75000"/>
                  </a:prstClr>
                </a:solidFill>
              </a:rPr>
              <a:t>Group 6</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19/10/2023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Group 6</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097528" y="640080"/>
            <a:ext cx="6592824" cy="2386584"/>
          </a:xfrm>
        </p:spPr>
        <p:txBody>
          <a:bodyPr>
            <a:normAutofit/>
          </a:bodyPr>
          <a:lstStyle/>
          <a:p>
            <a:r>
              <a:rPr lang="en-US" dirty="0">
                <a:solidFill>
                  <a:srgbClr val="FFFFFF"/>
                </a:solidFill>
              </a:rPr>
              <a:t>Stock Price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95928" y="3281680"/>
            <a:ext cx="6592824" cy="3078480"/>
          </a:xfrm>
        </p:spPr>
        <p:txBody>
          <a:bodyPr>
            <a:normAutofit/>
          </a:bodyPr>
          <a:lstStyle/>
          <a:p>
            <a:r>
              <a:rPr lang="en-US" b="1" dirty="0">
                <a:solidFill>
                  <a:srgbClr val="FFFFFF"/>
                </a:solidFill>
              </a:rPr>
              <a:t>Group 1 </a:t>
            </a:r>
          </a:p>
          <a:p>
            <a:r>
              <a:rPr lang="en-US" dirty="0">
                <a:solidFill>
                  <a:srgbClr val="FFFFFF"/>
                </a:solidFill>
              </a:rPr>
              <a:t>Jun Leng Tan</a:t>
            </a:r>
          </a:p>
          <a:p>
            <a:r>
              <a:rPr lang="en-US" dirty="0">
                <a:solidFill>
                  <a:srgbClr val="FFFFFF"/>
                </a:solidFill>
              </a:rPr>
              <a:t>Rohit </a:t>
            </a:r>
            <a:r>
              <a:rPr lang="en-US" dirty="0" err="1">
                <a:solidFill>
                  <a:srgbClr val="FFFFFF"/>
                </a:solidFill>
              </a:rPr>
              <a:t>Asopa</a:t>
            </a:r>
            <a:endParaRPr lang="en-US" dirty="0">
              <a:solidFill>
                <a:srgbClr val="FFFFFF"/>
              </a:solidFill>
            </a:endParaRPr>
          </a:p>
          <a:p>
            <a:r>
              <a:rPr lang="en-US" dirty="0">
                <a:solidFill>
                  <a:srgbClr val="FFFFFF"/>
                </a:solidFill>
              </a:rPr>
              <a:t> Ammar </a:t>
            </a:r>
            <a:r>
              <a:rPr lang="en-US" dirty="0" err="1">
                <a:solidFill>
                  <a:srgbClr val="FFFFFF"/>
                </a:solidFill>
              </a:rPr>
              <a:t>Bashoeb</a:t>
            </a:r>
            <a:r>
              <a:rPr lang="en-US" dirty="0">
                <a:solidFill>
                  <a:srgbClr val="FFFFFF"/>
                </a:solidFill>
              </a:rPr>
              <a:t>  </a:t>
            </a:r>
          </a:p>
          <a:p>
            <a:r>
              <a:rPr lang="en-US" dirty="0">
                <a:solidFill>
                  <a:srgbClr val="FFFFFF"/>
                </a:solidFill>
              </a:rPr>
              <a:t>Sujatha</a:t>
            </a:r>
          </a:p>
          <a:p>
            <a:r>
              <a:rPr lang="en-US" dirty="0" err="1">
                <a:solidFill>
                  <a:srgbClr val="FFFFFF"/>
                </a:solidFill>
              </a:rPr>
              <a:t>Ekjyot</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4211B4-F8F6-3F9E-60C6-5181A6F4B545}"/>
              </a:ext>
            </a:extLst>
          </p:cNvPr>
          <p:cNvSpPr txBox="1"/>
          <p:nvPr/>
        </p:nvSpPr>
        <p:spPr>
          <a:xfrm>
            <a:off x="503277" y="219572"/>
            <a:ext cx="2823919" cy="1020027"/>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Meta</a:t>
            </a:r>
          </a:p>
        </p:txBody>
      </p:sp>
      <p:pic>
        <p:nvPicPr>
          <p:cNvPr id="6" name="Picture 5" descr="A graph with red and green lines&#10;&#10;Description automatically generated">
            <a:extLst>
              <a:ext uri="{FF2B5EF4-FFF2-40B4-BE49-F238E27FC236}">
                <a16:creationId xmlns:a16="http://schemas.microsoft.com/office/drawing/2014/main" id="{D253EED4-873C-B28E-5E80-A3CE06BC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640" y="741680"/>
            <a:ext cx="7050653" cy="4064000"/>
          </a:xfrm>
          <a:prstGeom prst="rect">
            <a:avLst/>
          </a:prstGeom>
        </p:spPr>
      </p:pic>
      <p:sp>
        <p:nvSpPr>
          <p:cNvPr id="2" name="TextBox 1">
            <a:extLst>
              <a:ext uri="{FF2B5EF4-FFF2-40B4-BE49-F238E27FC236}">
                <a16:creationId xmlns:a16="http://schemas.microsoft.com/office/drawing/2014/main" id="{B14652F3-3C52-8FA9-0B28-2720AC3AEA7F}"/>
              </a:ext>
            </a:extLst>
          </p:cNvPr>
          <p:cNvSpPr txBox="1"/>
          <p:nvPr/>
        </p:nvSpPr>
        <p:spPr>
          <a:xfrm>
            <a:off x="344003" y="1397675"/>
            <a:ext cx="3291385" cy="2031325"/>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Strategic Developments and Corporate News</a:t>
            </a:r>
          </a:p>
          <a:p>
            <a:pPr marL="342900" indent="-342900">
              <a:buAutoNum type="arabicPeriod"/>
            </a:pPr>
            <a:r>
              <a:rPr lang="en-US" dirty="0">
                <a:latin typeface="Calibri" panose="020F0502020204030204" pitchFamily="34" charset="0"/>
                <a:cs typeface="Calibri" panose="020F0502020204030204" pitchFamily="34" charset="0"/>
              </a:rPr>
              <a:t>Regulatory Changes and Privacy Concerns</a:t>
            </a:r>
          </a:p>
          <a:p>
            <a:pPr marL="342900" indent="-342900">
              <a:buAutoNum type="arabicPeriod"/>
            </a:pPr>
            <a:endParaRPr lang="en-US" dirty="0"/>
          </a:p>
        </p:txBody>
      </p:sp>
    </p:spTree>
    <p:extLst>
      <p:ext uri="{BB962C8B-B14F-4D97-AF65-F5344CB8AC3E}">
        <p14:creationId xmlns:p14="http://schemas.microsoft.com/office/powerpoint/2010/main" val="274294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827D28-6023-9F50-F742-CAC17DAC53D7}"/>
              </a:ext>
            </a:extLst>
          </p:cNvPr>
          <p:cNvSpPr txBox="1"/>
          <p:nvPr/>
        </p:nvSpPr>
        <p:spPr>
          <a:xfrm>
            <a:off x="503277" y="186870"/>
            <a:ext cx="2823919" cy="1063954"/>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Meta</a:t>
            </a:r>
          </a:p>
        </p:txBody>
      </p:sp>
      <p:pic>
        <p:nvPicPr>
          <p:cNvPr id="3" name="Picture 2" descr="A graph with red and green lines&#10;&#10;Description automatically generated">
            <a:extLst>
              <a:ext uri="{FF2B5EF4-FFF2-40B4-BE49-F238E27FC236}">
                <a16:creationId xmlns:a16="http://schemas.microsoft.com/office/drawing/2014/main" id="{874AF08E-1371-5135-239D-BA7C25ADD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56640"/>
            <a:ext cx="6282919" cy="3738880"/>
          </a:xfrm>
          <a:prstGeom prst="rect">
            <a:avLst/>
          </a:prstGeom>
        </p:spPr>
      </p:pic>
      <p:sp>
        <p:nvSpPr>
          <p:cNvPr id="2" name="TextBox 1">
            <a:extLst>
              <a:ext uri="{FF2B5EF4-FFF2-40B4-BE49-F238E27FC236}">
                <a16:creationId xmlns:a16="http://schemas.microsoft.com/office/drawing/2014/main" id="{388BF01B-5AAA-DD11-AE9F-216A75F5BAED}"/>
              </a:ext>
            </a:extLst>
          </p:cNvPr>
          <p:cNvSpPr txBox="1"/>
          <p:nvPr/>
        </p:nvSpPr>
        <p:spPr>
          <a:xfrm>
            <a:off x="70625" y="1437694"/>
            <a:ext cx="3838141"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Market Sentiment and Investor Perception</a:t>
            </a:r>
          </a:p>
          <a:p>
            <a:pPr marL="342900" indent="-342900">
              <a:buAutoNum type="arabicPeriod"/>
            </a:pPr>
            <a:r>
              <a:rPr lang="en-US" dirty="0">
                <a:latin typeface="Calibri" panose="020F0502020204030204" pitchFamily="34" charset="0"/>
                <a:cs typeface="Calibri" panose="020F0502020204030204" pitchFamily="34" charset="0"/>
              </a:rPr>
              <a:t>Global Economic Conditions and Industry Trends</a:t>
            </a:r>
          </a:p>
        </p:txBody>
      </p:sp>
    </p:spTree>
    <p:extLst>
      <p:ext uri="{BB962C8B-B14F-4D97-AF65-F5344CB8AC3E}">
        <p14:creationId xmlns:p14="http://schemas.microsoft.com/office/powerpoint/2010/main" val="429101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AA82C4-4EC0-74B4-8E3F-F6A0876D8F7F}"/>
              </a:ext>
            </a:extLst>
          </p:cNvPr>
          <p:cNvSpPr txBox="1"/>
          <p:nvPr/>
        </p:nvSpPr>
        <p:spPr>
          <a:xfrm>
            <a:off x="659301" y="434716"/>
            <a:ext cx="2823919" cy="132563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with red and green lines&#10;&#10;Description automatically generated">
            <a:extLst>
              <a:ext uri="{FF2B5EF4-FFF2-40B4-BE49-F238E27FC236}">
                <a16:creationId xmlns:a16="http://schemas.microsoft.com/office/drawing/2014/main" id="{D84099AD-9603-4CF8-7DAC-6573C33C0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731520"/>
            <a:ext cx="6282919" cy="3901440"/>
          </a:xfrm>
          <a:prstGeom prst="rect">
            <a:avLst/>
          </a:prstGeom>
        </p:spPr>
      </p:pic>
      <p:sp>
        <p:nvSpPr>
          <p:cNvPr id="2" name="TextBox 1">
            <a:extLst>
              <a:ext uri="{FF2B5EF4-FFF2-40B4-BE49-F238E27FC236}">
                <a16:creationId xmlns:a16="http://schemas.microsoft.com/office/drawing/2014/main" id="{BC05ACE8-8F84-AA1D-8C4F-37C1750A4014}"/>
              </a:ext>
            </a:extLst>
          </p:cNvPr>
          <p:cNvSpPr txBox="1"/>
          <p:nvPr/>
        </p:nvSpPr>
        <p:spPr>
          <a:xfrm>
            <a:off x="338294" y="1575131"/>
            <a:ext cx="3302803"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Dividend Announcements and Share Buybacks</a:t>
            </a:r>
          </a:p>
          <a:p>
            <a:pPr marL="342900" indent="-342900">
              <a:buAutoNum type="arabicPeriod"/>
            </a:pPr>
            <a:r>
              <a:rPr lang="en-US" dirty="0">
                <a:latin typeface="Calibri" panose="020F0502020204030204" pitchFamily="34" charset="0"/>
                <a:cs typeface="Calibri" panose="020F0502020204030204" pitchFamily="34" charset="0"/>
              </a:rPr>
              <a:t>Product Releases and Strategic Initiatives</a:t>
            </a:r>
          </a:p>
          <a:p>
            <a:pPr marL="342900" indent="-342900">
              <a:buAutoNum type="arabicPeriod"/>
            </a:pPr>
            <a:r>
              <a:rPr lang="en-US" dirty="0">
                <a:latin typeface="Calibri" panose="020F0502020204030204" pitchFamily="34" charset="0"/>
                <a:cs typeface="Calibri" panose="020F0502020204030204" pitchFamily="34" charset="0"/>
              </a:rPr>
              <a:t>Technology Sector Trends and Market Conditions</a:t>
            </a:r>
          </a:p>
        </p:txBody>
      </p:sp>
    </p:spTree>
    <p:extLst>
      <p:ext uri="{BB962C8B-B14F-4D97-AF65-F5344CB8AC3E}">
        <p14:creationId xmlns:p14="http://schemas.microsoft.com/office/powerpoint/2010/main" val="278467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B4123F-1152-48EF-B8AE-A04296B0724D}"/>
              </a:ext>
            </a:extLst>
          </p:cNvPr>
          <p:cNvSpPr txBox="1"/>
          <p:nvPr/>
        </p:nvSpPr>
        <p:spPr>
          <a:xfrm>
            <a:off x="577736" y="353759"/>
            <a:ext cx="2823919" cy="1225952"/>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of red and green lines&#10;&#10;Description automatically generated">
            <a:extLst>
              <a:ext uri="{FF2B5EF4-FFF2-40B4-BE49-F238E27FC236}">
                <a16:creationId xmlns:a16="http://schemas.microsoft.com/office/drawing/2014/main" id="{85C37355-B907-BF6A-C32A-C6D4755AA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87120"/>
            <a:ext cx="6282919" cy="3738880"/>
          </a:xfrm>
          <a:prstGeom prst="rect">
            <a:avLst/>
          </a:prstGeom>
        </p:spPr>
      </p:pic>
      <p:sp>
        <p:nvSpPr>
          <p:cNvPr id="2" name="TextBox 1">
            <a:extLst>
              <a:ext uri="{FF2B5EF4-FFF2-40B4-BE49-F238E27FC236}">
                <a16:creationId xmlns:a16="http://schemas.microsoft.com/office/drawing/2014/main" id="{4D850E53-3778-7A79-D61B-2A81953624BB}"/>
              </a:ext>
            </a:extLst>
          </p:cNvPr>
          <p:cNvSpPr txBox="1"/>
          <p:nvPr/>
        </p:nvSpPr>
        <p:spPr>
          <a:xfrm>
            <a:off x="188845" y="1681742"/>
            <a:ext cx="3471768" cy="1477328"/>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Cloud Computing Growth </a:t>
            </a:r>
          </a:p>
          <a:p>
            <a:pPr marL="342900" indent="-342900">
              <a:buAutoNum type="arabicPeriod"/>
            </a:pPr>
            <a:r>
              <a:rPr lang="en-US" dirty="0">
                <a:latin typeface="Calibri" panose="020F0502020204030204" pitchFamily="34" charset="0"/>
                <a:cs typeface="Calibri" panose="020F0502020204030204" pitchFamily="34" charset="0"/>
              </a:rPr>
              <a:t>Regulatory Environment and Antitrust Concerns</a:t>
            </a:r>
          </a:p>
          <a:p>
            <a:pPr marL="342900" indent="-342900">
              <a:buAutoNum type="arabicPeriod"/>
            </a:pPr>
            <a:r>
              <a:rPr lang="en-US" dirty="0">
                <a:latin typeface="Calibri" panose="020F0502020204030204" pitchFamily="34" charset="0"/>
                <a:cs typeface="Calibri" panose="020F0502020204030204" pitchFamily="34" charset="0"/>
              </a:rPr>
              <a:t>Macro-economic Conditions and Global Events</a:t>
            </a:r>
          </a:p>
        </p:txBody>
      </p:sp>
    </p:spTree>
    <p:extLst>
      <p:ext uri="{BB962C8B-B14F-4D97-AF65-F5344CB8AC3E}">
        <p14:creationId xmlns:p14="http://schemas.microsoft.com/office/powerpoint/2010/main" val="310407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384-E6D4-4924-92A1-93A9BB557D7F}"/>
              </a:ext>
            </a:extLst>
          </p:cNvPr>
          <p:cNvSpPr>
            <a:spLocks noGrp="1"/>
          </p:cNvSpPr>
          <p:nvPr>
            <p:ph type="ctrTitle"/>
          </p:nvPr>
        </p:nvSpPr>
        <p:spPr>
          <a:xfrm>
            <a:off x="6096000" y="2139393"/>
            <a:ext cx="6089117" cy="2899899"/>
          </a:xfrm>
        </p:spPr>
        <p:txBody>
          <a:bodyPr anchor="b">
            <a:normAutofit/>
          </a:bodyPr>
          <a:lstStyle/>
          <a:p>
            <a:pPr algn="l"/>
            <a:r>
              <a:rPr lang="en-AU" dirty="0">
                <a:solidFill>
                  <a:srgbClr val="FFFFFF"/>
                </a:solidFill>
              </a:rPr>
              <a:t>Stock Analysis</a:t>
            </a:r>
            <a:br>
              <a:rPr lang="en-AU" dirty="0">
                <a:solidFill>
                  <a:srgbClr val="FFFFFF"/>
                </a:solidFill>
              </a:rPr>
            </a:br>
            <a:r>
              <a:rPr lang="en-AU" sz="4400" dirty="0">
                <a:solidFill>
                  <a:srgbClr val="FFFFFF"/>
                </a:solidFill>
              </a:rPr>
              <a:t>by Sujatha</a:t>
            </a:r>
            <a:br>
              <a:rPr lang="en-AU" sz="4800" dirty="0">
                <a:solidFill>
                  <a:srgbClr val="FFFFFF"/>
                </a:solidFill>
              </a:rPr>
            </a:br>
            <a:br>
              <a:rPr lang="en-AU" sz="4800" dirty="0">
                <a:solidFill>
                  <a:srgbClr val="FFFFFF"/>
                </a:solidFill>
              </a:rPr>
            </a:br>
            <a:endParaRPr lang="en-AU" sz="4800" dirty="0">
              <a:solidFill>
                <a:srgbClr val="FFFFFF"/>
              </a:solidFill>
            </a:endParaRPr>
          </a:p>
        </p:txBody>
      </p:sp>
      <p:sp>
        <p:nvSpPr>
          <p:cNvPr id="3" name="Subtitle 2">
            <a:extLst>
              <a:ext uri="{FF2B5EF4-FFF2-40B4-BE49-F238E27FC236}">
                <a16:creationId xmlns:a16="http://schemas.microsoft.com/office/drawing/2014/main" id="{59A5DE8C-023E-FDA1-8901-E575B1DE2D2C}"/>
              </a:ext>
            </a:extLst>
          </p:cNvPr>
          <p:cNvSpPr>
            <a:spLocks noGrp="1"/>
          </p:cNvSpPr>
          <p:nvPr>
            <p:ph type="subTitle" idx="1"/>
          </p:nvPr>
        </p:nvSpPr>
        <p:spPr>
          <a:xfrm>
            <a:off x="6096000" y="4865687"/>
            <a:ext cx="5179879" cy="1200149"/>
          </a:xfrm>
        </p:spPr>
        <p:txBody>
          <a:bodyPr anchor="t">
            <a:normAutofit/>
          </a:bodyPr>
          <a:lstStyle/>
          <a:p>
            <a:pPr algn="l"/>
            <a:r>
              <a:rPr lang="en-AU" dirty="0">
                <a:solidFill>
                  <a:srgbClr val="FFFFFF"/>
                </a:solidFill>
              </a:rPr>
              <a:t>Fundamental Analysis</a:t>
            </a:r>
          </a:p>
          <a:p>
            <a:pPr algn="l"/>
            <a:r>
              <a:rPr lang="en-AU" dirty="0">
                <a:solidFill>
                  <a:srgbClr val="FFFFFF"/>
                </a:solidFill>
              </a:rPr>
              <a:t>Technical Analysis</a:t>
            </a:r>
          </a:p>
        </p:txBody>
      </p:sp>
      <p:pic>
        <p:nvPicPr>
          <p:cNvPr id="5" name="Picture 4">
            <a:extLst>
              <a:ext uri="{FF2B5EF4-FFF2-40B4-BE49-F238E27FC236}">
                <a16:creationId xmlns:a16="http://schemas.microsoft.com/office/drawing/2014/main" id="{A3E95BAA-327E-4DCB-94C1-0D9A4F5F3EA2}"/>
              </a:ext>
            </a:extLst>
          </p:cNvPr>
          <p:cNvPicPr>
            <a:picLocks noChangeAspect="1"/>
          </p:cNvPicPr>
          <p:nvPr/>
        </p:nvPicPr>
        <p:blipFill>
          <a:blip r:embed="rId2"/>
          <a:stretch>
            <a:fillRect/>
          </a:stretch>
        </p:blipFill>
        <p:spPr>
          <a:xfrm>
            <a:off x="0" y="5943013"/>
            <a:ext cx="528320" cy="683294"/>
          </a:xfrm>
          <a:prstGeom prst="rect">
            <a:avLst/>
          </a:prstGeom>
        </p:spPr>
      </p:pic>
    </p:spTree>
    <p:extLst>
      <p:ext uri="{BB962C8B-B14F-4D97-AF65-F5344CB8AC3E}">
        <p14:creationId xmlns:p14="http://schemas.microsoft.com/office/powerpoint/2010/main" val="216730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CDCF-7FE1-509D-1471-CD7A1CE33FB1}"/>
              </a:ext>
            </a:extLst>
          </p:cNvPr>
          <p:cNvSpPr>
            <a:spLocks noGrp="1"/>
          </p:cNvSpPr>
          <p:nvPr>
            <p:ph type="title"/>
          </p:nvPr>
        </p:nvSpPr>
        <p:spPr>
          <a:xfrm>
            <a:off x="838200" y="365126"/>
            <a:ext cx="9358223" cy="523396"/>
          </a:xfrm>
        </p:spPr>
        <p:txBody>
          <a:bodyPr>
            <a:normAutofit fontScale="90000"/>
          </a:bodyPr>
          <a:lstStyle/>
          <a:p>
            <a:r>
              <a:rPr lang="en-AU" dirty="0"/>
              <a:t>Amazon – Trend Analysis</a:t>
            </a:r>
          </a:p>
        </p:txBody>
      </p:sp>
      <p:pic>
        <p:nvPicPr>
          <p:cNvPr id="9" name="Picture 8">
            <a:extLst>
              <a:ext uri="{FF2B5EF4-FFF2-40B4-BE49-F238E27FC236}">
                <a16:creationId xmlns:a16="http://schemas.microsoft.com/office/drawing/2014/main" id="{286C65A9-8B08-87A3-18CB-E3A86DC2222F}"/>
              </a:ext>
            </a:extLst>
          </p:cNvPr>
          <p:cNvPicPr>
            <a:picLocks noChangeAspect="1"/>
          </p:cNvPicPr>
          <p:nvPr/>
        </p:nvPicPr>
        <p:blipFill>
          <a:blip r:embed="rId2"/>
          <a:stretch>
            <a:fillRect/>
          </a:stretch>
        </p:blipFill>
        <p:spPr>
          <a:xfrm>
            <a:off x="713688" y="1098425"/>
            <a:ext cx="2006703" cy="4864350"/>
          </a:xfrm>
          <a:prstGeom prst="rect">
            <a:avLst/>
          </a:prstGeom>
        </p:spPr>
      </p:pic>
      <p:pic>
        <p:nvPicPr>
          <p:cNvPr id="11" name="Picture 10">
            <a:extLst>
              <a:ext uri="{FF2B5EF4-FFF2-40B4-BE49-F238E27FC236}">
                <a16:creationId xmlns:a16="http://schemas.microsoft.com/office/drawing/2014/main" id="{F2832FF4-CE5B-C3C7-FAD8-C6E34CF972A0}"/>
              </a:ext>
            </a:extLst>
          </p:cNvPr>
          <p:cNvPicPr>
            <a:picLocks noChangeAspect="1"/>
          </p:cNvPicPr>
          <p:nvPr/>
        </p:nvPicPr>
        <p:blipFill>
          <a:blip r:embed="rId3"/>
          <a:stretch>
            <a:fillRect/>
          </a:stretch>
        </p:blipFill>
        <p:spPr>
          <a:xfrm>
            <a:off x="3149600" y="1098425"/>
            <a:ext cx="3908758" cy="2609975"/>
          </a:xfrm>
          <a:prstGeom prst="rect">
            <a:avLst/>
          </a:prstGeom>
        </p:spPr>
      </p:pic>
      <p:pic>
        <p:nvPicPr>
          <p:cNvPr id="13" name="Picture 12">
            <a:extLst>
              <a:ext uri="{FF2B5EF4-FFF2-40B4-BE49-F238E27FC236}">
                <a16:creationId xmlns:a16="http://schemas.microsoft.com/office/drawing/2014/main" id="{FF6C6938-58DF-ABB8-2882-3EC8BCB8DE1E}"/>
              </a:ext>
            </a:extLst>
          </p:cNvPr>
          <p:cNvPicPr>
            <a:picLocks noChangeAspect="1"/>
          </p:cNvPicPr>
          <p:nvPr/>
        </p:nvPicPr>
        <p:blipFill>
          <a:blip r:embed="rId4"/>
          <a:stretch>
            <a:fillRect/>
          </a:stretch>
        </p:blipFill>
        <p:spPr>
          <a:xfrm>
            <a:off x="7190791" y="1194133"/>
            <a:ext cx="4760448" cy="2418558"/>
          </a:xfrm>
          <a:prstGeom prst="rect">
            <a:avLst/>
          </a:prstGeom>
        </p:spPr>
      </p:pic>
      <p:pic>
        <p:nvPicPr>
          <p:cNvPr id="15" name="Picture 14">
            <a:extLst>
              <a:ext uri="{FF2B5EF4-FFF2-40B4-BE49-F238E27FC236}">
                <a16:creationId xmlns:a16="http://schemas.microsoft.com/office/drawing/2014/main" id="{1ADB1178-FABD-3797-CB2E-617237A6935A}"/>
              </a:ext>
            </a:extLst>
          </p:cNvPr>
          <p:cNvPicPr>
            <a:picLocks noChangeAspect="1"/>
          </p:cNvPicPr>
          <p:nvPr/>
        </p:nvPicPr>
        <p:blipFill>
          <a:blip r:embed="rId5"/>
          <a:stretch>
            <a:fillRect/>
          </a:stretch>
        </p:blipFill>
        <p:spPr>
          <a:xfrm>
            <a:off x="3237358" y="3829585"/>
            <a:ext cx="3841320" cy="2491777"/>
          </a:xfrm>
          <a:prstGeom prst="rect">
            <a:avLst/>
          </a:prstGeom>
        </p:spPr>
      </p:pic>
      <p:pic>
        <p:nvPicPr>
          <p:cNvPr id="17" name="Picture 16">
            <a:extLst>
              <a:ext uri="{FF2B5EF4-FFF2-40B4-BE49-F238E27FC236}">
                <a16:creationId xmlns:a16="http://schemas.microsoft.com/office/drawing/2014/main" id="{E530CF6E-2082-A9D1-CC95-559772B4939B}"/>
              </a:ext>
            </a:extLst>
          </p:cNvPr>
          <p:cNvPicPr>
            <a:picLocks noChangeAspect="1"/>
          </p:cNvPicPr>
          <p:nvPr/>
        </p:nvPicPr>
        <p:blipFill>
          <a:blip r:embed="rId6"/>
          <a:stretch>
            <a:fillRect/>
          </a:stretch>
        </p:blipFill>
        <p:spPr>
          <a:xfrm>
            <a:off x="7190791" y="3918303"/>
            <a:ext cx="4665929" cy="2403060"/>
          </a:xfrm>
          <a:prstGeom prst="rect">
            <a:avLst/>
          </a:prstGeom>
        </p:spPr>
      </p:pic>
      <p:pic>
        <p:nvPicPr>
          <p:cNvPr id="8" name="Picture 7">
            <a:extLst>
              <a:ext uri="{FF2B5EF4-FFF2-40B4-BE49-F238E27FC236}">
                <a16:creationId xmlns:a16="http://schemas.microsoft.com/office/drawing/2014/main" id="{0CF9C3E6-0C9F-4EC0-B9EC-844781CE7721}"/>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30446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F3-5297-169D-3703-DDD64D9FAE49}"/>
              </a:ext>
            </a:extLst>
          </p:cNvPr>
          <p:cNvSpPr>
            <a:spLocks noGrp="1"/>
          </p:cNvSpPr>
          <p:nvPr>
            <p:ph type="title"/>
          </p:nvPr>
        </p:nvSpPr>
        <p:spPr>
          <a:xfrm>
            <a:off x="746706" y="235608"/>
            <a:ext cx="10263996" cy="687298"/>
          </a:xfrm>
        </p:spPr>
        <p:txBody>
          <a:bodyPr>
            <a:normAutofit fontScale="90000"/>
          </a:bodyPr>
          <a:lstStyle/>
          <a:p>
            <a:r>
              <a:rPr lang="en-AU" dirty="0"/>
              <a:t>Woolworths – Trend Analysis</a:t>
            </a:r>
          </a:p>
        </p:txBody>
      </p:sp>
      <p:pic>
        <p:nvPicPr>
          <p:cNvPr id="5" name="Picture 4">
            <a:extLst>
              <a:ext uri="{FF2B5EF4-FFF2-40B4-BE49-F238E27FC236}">
                <a16:creationId xmlns:a16="http://schemas.microsoft.com/office/drawing/2014/main" id="{7B53029A-6EA4-092E-EDE0-E2E569786A46}"/>
              </a:ext>
            </a:extLst>
          </p:cNvPr>
          <p:cNvPicPr>
            <a:picLocks noChangeAspect="1"/>
          </p:cNvPicPr>
          <p:nvPr/>
        </p:nvPicPr>
        <p:blipFill>
          <a:blip r:embed="rId2"/>
          <a:stretch>
            <a:fillRect/>
          </a:stretch>
        </p:blipFill>
        <p:spPr>
          <a:xfrm>
            <a:off x="746706" y="1052424"/>
            <a:ext cx="2082907" cy="5226319"/>
          </a:xfrm>
          <a:prstGeom prst="rect">
            <a:avLst/>
          </a:prstGeom>
        </p:spPr>
      </p:pic>
      <p:pic>
        <p:nvPicPr>
          <p:cNvPr id="7" name="Picture 6">
            <a:extLst>
              <a:ext uri="{FF2B5EF4-FFF2-40B4-BE49-F238E27FC236}">
                <a16:creationId xmlns:a16="http://schemas.microsoft.com/office/drawing/2014/main" id="{0162674D-42AF-4F18-8DB0-E29888F1453C}"/>
              </a:ext>
            </a:extLst>
          </p:cNvPr>
          <p:cNvPicPr>
            <a:picLocks noChangeAspect="1"/>
          </p:cNvPicPr>
          <p:nvPr/>
        </p:nvPicPr>
        <p:blipFill>
          <a:blip r:embed="rId3"/>
          <a:stretch>
            <a:fillRect/>
          </a:stretch>
        </p:blipFill>
        <p:spPr>
          <a:xfrm>
            <a:off x="3088640" y="872260"/>
            <a:ext cx="4785360" cy="3054486"/>
          </a:xfrm>
          <a:prstGeom prst="rect">
            <a:avLst/>
          </a:prstGeom>
        </p:spPr>
      </p:pic>
      <p:pic>
        <p:nvPicPr>
          <p:cNvPr id="9" name="Picture 8">
            <a:extLst>
              <a:ext uri="{FF2B5EF4-FFF2-40B4-BE49-F238E27FC236}">
                <a16:creationId xmlns:a16="http://schemas.microsoft.com/office/drawing/2014/main" id="{5649DF15-B8AC-727A-25E1-3A12E74314F5}"/>
              </a:ext>
            </a:extLst>
          </p:cNvPr>
          <p:cNvPicPr>
            <a:picLocks noChangeAspect="1"/>
          </p:cNvPicPr>
          <p:nvPr/>
        </p:nvPicPr>
        <p:blipFill>
          <a:blip r:embed="rId4"/>
          <a:stretch>
            <a:fillRect/>
          </a:stretch>
        </p:blipFill>
        <p:spPr>
          <a:xfrm>
            <a:off x="3245912" y="3876100"/>
            <a:ext cx="4470815" cy="2746292"/>
          </a:xfrm>
          <a:prstGeom prst="rect">
            <a:avLst/>
          </a:prstGeom>
        </p:spPr>
      </p:pic>
      <p:pic>
        <p:nvPicPr>
          <p:cNvPr id="11" name="Picture 10">
            <a:extLst>
              <a:ext uri="{FF2B5EF4-FFF2-40B4-BE49-F238E27FC236}">
                <a16:creationId xmlns:a16="http://schemas.microsoft.com/office/drawing/2014/main" id="{1D6F8133-5CA2-6C1C-E179-B727D56804AB}"/>
              </a:ext>
            </a:extLst>
          </p:cNvPr>
          <p:cNvPicPr>
            <a:picLocks noChangeAspect="1"/>
          </p:cNvPicPr>
          <p:nvPr/>
        </p:nvPicPr>
        <p:blipFill>
          <a:blip r:embed="rId5"/>
          <a:stretch>
            <a:fillRect/>
          </a:stretch>
        </p:blipFill>
        <p:spPr>
          <a:xfrm>
            <a:off x="7716727" y="4215388"/>
            <a:ext cx="4261462" cy="2185412"/>
          </a:xfrm>
          <a:prstGeom prst="rect">
            <a:avLst/>
          </a:prstGeom>
        </p:spPr>
      </p:pic>
      <p:pic>
        <p:nvPicPr>
          <p:cNvPr id="13" name="Picture 12">
            <a:extLst>
              <a:ext uri="{FF2B5EF4-FFF2-40B4-BE49-F238E27FC236}">
                <a16:creationId xmlns:a16="http://schemas.microsoft.com/office/drawing/2014/main" id="{6C28E3A4-D076-14D4-690D-1DB3F45DC993}"/>
              </a:ext>
            </a:extLst>
          </p:cNvPr>
          <p:cNvPicPr>
            <a:picLocks noChangeAspect="1"/>
          </p:cNvPicPr>
          <p:nvPr/>
        </p:nvPicPr>
        <p:blipFill>
          <a:blip r:embed="rId6"/>
          <a:stretch>
            <a:fillRect/>
          </a:stretch>
        </p:blipFill>
        <p:spPr>
          <a:xfrm>
            <a:off x="7716727" y="1391920"/>
            <a:ext cx="4326675" cy="2262588"/>
          </a:xfrm>
          <a:prstGeom prst="rect">
            <a:avLst/>
          </a:prstGeom>
        </p:spPr>
      </p:pic>
      <p:pic>
        <p:nvPicPr>
          <p:cNvPr id="8" name="Picture 7">
            <a:extLst>
              <a:ext uri="{FF2B5EF4-FFF2-40B4-BE49-F238E27FC236}">
                <a16:creationId xmlns:a16="http://schemas.microsoft.com/office/drawing/2014/main" id="{A08274AD-8A94-4054-9996-12EB40D4CA08}"/>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220448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199" y="2052320"/>
            <a:ext cx="6238243" cy="3646043"/>
          </a:xfrm>
        </p:spPr>
        <p:txBody>
          <a:bodyPr anchor="ctr">
            <a:normAutofit fontScale="90000"/>
          </a:bodyPr>
          <a:lstStyle/>
          <a:p>
            <a:r>
              <a:rPr lang="en-US" sz="6100" dirty="0"/>
              <a:t>Lines of Support and Resistance: Cornerstones of Technical Analysis</a:t>
            </a:r>
            <a:br>
              <a:rPr lang="en-US" sz="6100" dirty="0"/>
            </a:br>
            <a:r>
              <a:rPr lang="en-US" sz="6100" dirty="0"/>
              <a:t>  </a:t>
            </a:r>
            <a:r>
              <a:rPr lang="en-US" sz="4900" dirty="0"/>
              <a:t>by </a:t>
            </a:r>
            <a:r>
              <a:rPr lang="en-US" sz="4900" dirty="0" err="1"/>
              <a:t>Ekjyot</a:t>
            </a:r>
            <a:endParaRPr lang="en-US" sz="6100" dirty="0"/>
          </a:p>
        </p:txBody>
      </p:sp>
      <p:pic>
        <p:nvPicPr>
          <p:cNvPr id="4" name="Picture 3">
            <a:extLst>
              <a:ext uri="{FF2B5EF4-FFF2-40B4-BE49-F238E27FC236}">
                <a16:creationId xmlns:a16="http://schemas.microsoft.com/office/drawing/2014/main" id="{395C5826-395F-46A4-891D-74E913732ABC}"/>
              </a:ext>
            </a:extLst>
          </p:cNvPr>
          <p:cNvPicPr>
            <a:picLocks noChangeAspect="1"/>
          </p:cNvPicPr>
          <p:nvPr/>
        </p:nvPicPr>
        <p:blipFill>
          <a:blip r:embed="rId2"/>
          <a:stretch>
            <a:fillRect/>
          </a:stretch>
        </p:blipFill>
        <p:spPr>
          <a:xfrm>
            <a:off x="1" y="5928995"/>
            <a:ext cx="508000" cy="6570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pic>
        <p:nvPicPr>
          <p:cNvPr id="16" name="Picture 15">
            <a:extLst>
              <a:ext uri="{FF2B5EF4-FFF2-40B4-BE49-F238E27FC236}">
                <a16:creationId xmlns:a16="http://schemas.microsoft.com/office/drawing/2014/main" id="{BB7F8C12-45A2-49CE-886D-6492B88E462F}"/>
              </a:ext>
            </a:extLst>
          </p:cNvPr>
          <p:cNvPicPr>
            <a:picLocks noChangeAspect="1"/>
          </p:cNvPicPr>
          <p:nvPr/>
        </p:nvPicPr>
        <p:blipFill>
          <a:blip r:embed="rId4"/>
          <a:stretch>
            <a:fillRect/>
          </a:stretch>
        </p:blipFill>
        <p:spPr>
          <a:xfrm>
            <a:off x="1" y="5928995"/>
            <a:ext cx="508000" cy="657013"/>
          </a:xfrm>
          <a:prstGeom prst="rect">
            <a:avLst/>
          </a:prstGeom>
        </p:spPr>
      </p:pic>
    </p:spTree>
    <p:extLst>
      <p:ext uri="{BB962C8B-B14F-4D97-AF65-F5344CB8AC3E}">
        <p14:creationId xmlns:p14="http://schemas.microsoft.com/office/powerpoint/2010/main" val="35700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extLst>
              <p:ext uri="{D42A27DB-BD31-4B8C-83A1-F6EECF244321}">
                <p14:modId xmlns:p14="http://schemas.microsoft.com/office/powerpoint/2010/main" val="55618716"/>
              </p:ext>
            </p:extLst>
          </p:nvPr>
        </p:nvGraphicFramePr>
        <p:xfrm>
          <a:off x="487791" y="60889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6997DE69-5B7A-4F61-8C1C-248529E9E6D8}"/>
              </a:ext>
            </a:extLst>
          </p:cNvPr>
          <p:cNvPicPr>
            <a:picLocks noChangeAspect="1"/>
          </p:cNvPicPr>
          <p:nvPr/>
        </p:nvPicPr>
        <p:blipFill>
          <a:blip r:embed="rId8"/>
          <a:stretch>
            <a:fillRect/>
          </a:stretch>
        </p:blipFill>
        <p:spPr>
          <a:xfrm>
            <a:off x="1" y="5928995"/>
            <a:ext cx="508000" cy="657013"/>
          </a:xfrm>
          <a:prstGeom prst="rect">
            <a:avLst/>
          </a:prstGeom>
        </p:spPr>
      </p:pic>
    </p:spTree>
    <p:extLst>
      <p:ext uri="{BB962C8B-B14F-4D97-AF65-F5344CB8AC3E}">
        <p14:creationId xmlns:p14="http://schemas.microsoft.com/office/powerpoint/2010/main" val="68559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t>Demo - Jun</a:t>
            </a:r>
          </a:p>
          <a:p>
            <a:pPr marL="0" indent="0">
              <a:buNone/>
            </a:pPr>
            <a:r>
              <a:rPr lang="en-US" sz="2400" b="1" dirty="0"/>
              <a:t>Stock Price Comparison - Rohit </a:t>
            </a:r>
          </a:p>
          <a:p>
            <a:pPr marL="0" indent="0">
              <a:buNone/>
            </a:pPr>
            <a:r>
              <a:rPr lang="en-US" sz="2400" b="1" dirty="0"/>
              <a:t>Trading Volumes - Ammar</a:t>
            </a:r>
          </a:p>
          <a:p>
            <a:pPr marL="0" indent="0">
              <a:buNone/>
            </a:pPr>
            <a:r>
              <a:rPr lang="en-US" sz="2400" b="1" dirty="0"/>
              <a:t>When to Buy a Stock – Sujatha</a:t>
            </a:r>
          </a:p>
          <a:p>
            <a:pPr marL="0" indent="0">
              <a:buNone/>
            </a:pPr>
            <a:r>
              <a:rPr lang="en-US" sz="2400" b="1" dirty="0"/>
              <a:t>Lines of Support and Resistance - </a:t>
            </a:r>
            <a:r>
              <a:rPr lang="en-US" sz="2400" b="1" dirty="0" err="1"/>
              <a:t>Ekjyot</a:t>
            </a:r>
            <a:endParaRPr lang="en-US" sz="2400" b="1"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2650CDE-9479-4AA0-ABE9-1191F74BDD76}"/>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378271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solidFill>
                  <a:schemeClr val="tx1">
                    <a:lumMod val="50000"/>
                    <a:lumOff val="50000"/>
                  </a:schemeClr>
                </a:solidFill>
              </a:rPr>
              <a:t> “The man who trades to make a fortune usually goes broke, whereas the man who trades to get a good interest on his money sometimes gets rich.” </a:t>
            </a:r>
          </a:p>
          <a:p>
            <a:pPr marL="0" indent="0">
              <a:buNone/>
            </a:pPr>
            <a:r>
              <a:rPr lang="en-US" sz="2400" b="1" dirty="0">
                <a:solidFill>
                  <a:schemeClr val="tx1">
                    <a:lumMod val="50000"/>
                    <a:lumOff val="50000"/>
                  </a:schemeClr>
                </a:solidFill>
              </a:rPr>
              <a:t>~Charles Dow, inventor of Dow Jones Industrial Average, father of Technical Analysis.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descr="A person with a beard&#10;&#10;Description automatically generated">
            <a:extLst>
              <a:ext uri="{FF2B5EF4-FFF2-40B4-BE49-F238E27FC236}">
                <a16:creationId xmlns:a16="http://schemas.microsoft.com/office/drawing/2014/main" id="{D394A51E-0F0E-4318-AC3A-6D388F905B37}"/>
              </a:ext>
            </a:extLst>
          </p:cNvPr>
          <p:cNvPicPr>
            <a:picLocks noChangeAspect="1"/>
          </p:cNvPicPr>
          <p:nvPr/>
        </p:nvPicPr>
        <p:blipFill>
          <a:blip r:embed="rId2"/>
          <a:stretch>
            <a:fillRect/>
          </a:stretch>
        </p:blipFill>
        <p:spPr>
          <a:xfrm>
            <a:off x="10170160" y="4445430"/>
            <a:ext cx="1381414" cy="1771044"/>
          </a:xfrm>
          <a:prstGeom prst="rect">
            <a:avLst/>
          </a:prstGeom>
        </p:spPr>
      </p:pic>
    </p:spTree>
    <p:extLst>
      <p:ext uri="{BB962C8B-B14F-4D97-AF65-F5344CB8AC3E}">
        <p14:creationId xmlns:p14="http://schemas.microsoft.com/office/powerpoint/2010/main" val="6279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15760" cy="3931920"/>
          </a:xfrm>
        </p:spPr>
        <p:txBody>
          <a:bodyPr/>
          <a:lstStyle/>
          <a:p>
            <a:pPr marL="0" indent="0">
              <a:buNone/>
            </a:pPr>
            <a:r>
              <a:rPr lang="en-US" sz="2400" b="1" dirty="0"/>
              <a:t>Demo - Jun</a:t>
            </a:r>
          </a:p>
          <a:p>
            <a:pPr marL="0" indent="0">
              <a:buNone/>
            </a:pPr>
            <a:r>
              <a:rPr lang="en-US" sz="2400" b="1" dirty="0">
                <a:solidFill>
                  <a:schemeClr val="bg1">
                    <a:lumMod val="50000"/>
                  </a:schemeClr>
                </a:solidFill>
              </a:rPr>
              <a:t>Stock Price comparison - Rohit </a:t>
            </a:r>
          </a:p>
          <a:p>
            <a:pPr marL="0" indent="0">
              <a:buNone/>
            </a:pPr>
            <a:r>
              <a:rPr lang="en-US" sz="2400" b="1" dirty="0">
                <a:solidFill>
                  <a:schemeClr val="bg1">
                    <a:lumMod val="50000"/>
                  </a:schemeClr>
                </a:solidFill>
              </a:rPr>
              <a:t>Pre and post covid trading volume - Ammar</a:t>
            </a:r>
          </a:p>
          <a:p>
            <a:pPr marL="0" indent="0">
              <a:buNone/>
            </a:pPr>
            <a:r>
              <a:rPr lang="en-US" sz="2400" b="1" dirty="0">
                <a:solidFill>
                  <a:schemeClr val="bg1">
                    <a:lumMod val="50000"/>
                  </a:schemeClr>
                </a:solidFill>
              </a:rPr>
              <a:t>When to buy a stock – Sujatha</a:t>
            </a:r>
          </a:p>
          <a:p>
            <a:pPr marL="0" indent="0">
              <a:buNone/>
            </a:pPr>
            <a:r>
              <a:rPr lang="en-US" sz="2400" b="1" dirty="0">
                <a:solidFill>
                  <a:schemeClr val="bg1">
                    <a:lumMod val="50000"/>
                  </a:schemeClr>
                </a:solidFill>
              </a:rPr>
              <a:t>Lines of Support and Resistance - </a:t>
            </a:r>
            <a:r>
              <a:rPr lang="en-US" sz="2400" b="1" dirty="0" err="1">
                <a:solidFill>
                  <a:schemeClr val="bg1">
                    <a:lumMod val="50000"/>
                  </a:schemeClr>
                </a:solidFill>
              </a:rPr>
              <a:t>Ekjyot</a:t>
            </a:r>
            <a:endParaRPr lang="en-US" sz="2400" b="1" dirty="0">
              <a:solidFill>
                <a:schemeClr val="bg1">
                  <a:lumMod val="50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noProof="0" dirty="0"/>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4802FFA-EFA7-4792-ACF4-6660549EA49A}"/>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AU" sz="3600" dirty="0"/>
              <a:t>Comparison of Performance of Major stocks over past decade</a:t>
            </a:r>
            <a:br>
              <a:rPr lang="en-AU" sz="2800" dirty="0"/>
            </a:br>
            <a:br>
              <a:rPr lang="en-AU" sz="2800" dirty="0"/>
            </a:br>
            <a:r>
              <a:rPr lang="en-AU" sz="2800" dirty="0"/>
              <a:t>Meta (Facebook), Amazon, Apple, Netflix, Google, Microsoft</a:t>
            </a:r>
            <a:br>
              <a:rPr lang="en-AU" sz="2800" dirty="0"/>
            </a:br>
            <a:r>
              <a:rPr lang="en-AU" sz="2800" dirty="0"/>
              <a:t>by Rohit</a:t>
            </a:r>
          </a:p>
        </p:txBody>
      </p:sp>
      <p:pic>
        <p:nvPicPr>
          <p:cNvPr id="4" name="Picture 3">
            <a:extLst>
              <a:ext uri="{FF2B5EF4-FFF2-40B4-BE49-F238E27FC236}">
                <a16:creationId xmlns:a16="http://schemas.microsoft.com/office/drawing/2014/main" id="{85F60DDB-E4A7-4A12-A31C-249B38983B9E}"/>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10881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85B-99D7-28BC-2980-2D8BCA43207A}"/>
              </a:ext>
            </a:extLst>
          </p:cNvPr>
          <p:cNvSpPr>
            <a:spLocks noGrp="1"/>
          </p:cNvSpPr>
          <p:nvPr>
            <p:ph type="title"/>
          </p:nvPr>
        </p:nvSpPr>
        <p:spPr/>
        <p:txBody>
          <a:bodyPr/>
          <a:lstStyle/>
          <a:p>
            <a:endParaRPr lang="en-AU" dirty="0"/>
          </a:p>
        </p:txBody>
      </p:sp>
      <p:pic>
        <p:nvPicPr>
          <p:cNvPr id="1026" name="Picture 2">
            <a:extLst>
              <a:ext uri="{FF2B5EF4-FFF2-40B4-BE49-F238E27FC236}">
                <a16:creationId xmlns:a16="http://schemas.microsoft.com/office/drawing/2014/main" id="{0CF8071F-6B0E-27E8-44E9-3E46A0E09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175" y="3992082"/>
            <a:ext cx="4487738" cy="25180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E726F49-448F-B9C3-959F-838F90756F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850" y="174237"/>
            <a:ext cx="6426325" cy="4032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D3C632-9899-E36F-D1CC-441F1E95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7860"/>
            <a:ext cx="5796404" cy="3737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9D15DD-74A2-3533-95AC-D73B32D9F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195" y="3881186"/>
            <a:ext cx="4994814" cy="28025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74D327-F073-4F59-BDB8-0F600D395ED1}"/>
              </a:ext>
            </a:extLst>
          </p:cNvPr>
          <p:cNvPicPr>
            <a:picLocks noChangeAspect="1"/>
          </p:cNvPicPr>
          <p:nvPr/>
        </p:nvPicPr>
        <p:blipFill>
          <a:blip r:embed="rId6"/>
          <a:stretch>
            <a:fillRect/>
          </a:stretch>
        </p:blipFill>
        <p:spPr>
          <a:xfrm>
            <a:off x="30480" y="5963920"/>
            <a:ext cx="494661" cy="639762"/>
          </a:xfrm>
          <a:prstGeom prst="rect">
            <a:avLst/>
          </a:prstGeom>
        </p:spPr>
      </p:pic>
    </p:spTree>
    <p:extLst>
      <p:ext uri="{BB962C8B-B14F-4D97-AF65-F5344CB8AC3E}">
        <p14:creationId xmlns:p14="http://schemas.microsoft.com/office/powerpoint/2010/main" val="4024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42DADA0-7D0D-264B-FE69-BE82AD522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7" y="254478"/>
            <a:ext cx="5657704" cy="317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280A08-4627-A607-FDB1-D87B2E640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83" y="17678"/>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74577A0-2F49-3649-164E-E60BC2AB8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516" y="3316552"/>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B9EBF4-AF2D-4299-9DC2-6FE12F94379F}"/>
              </a:ext>
            </a:extLst>
          </p:cNvPr>
          <p:cNvPicPr>
            <a:picLocks noChangeAspect="1"/>
          </p:cNvPicPr>
          <p:nvPr/>
        </p:nvPicPr>
        <p:blipFill>
          <a:blip r:embed="rId5"/>
          <a:stretch>
            <a:fillRect/>
          </a:stretch>
        </p:blipFill>
        <p:spPr>
          <a:xfrm>
            <a:off x="30480" y="5963920"/>
            <a:ext cx="494661" cy="639762"/>
          </a:xfrm>
          <a:prstGeom prst="rect">
            <a:avLst/>
          </a:prstGeom>
        </p:spPr>
      </p:pic>
    </p:spTree>
    <p:extLst>
      <p:ext uri="{BB962C8B-B14F-4D97-AF65-F5344CB8AC3E}">
        <p14:creationId xmlns:p14="http://schemas.microsoft.com/office/powerpoint/2010/main" val="340896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3158E-D2EF-E9DE-5F58-89584DE80733}"/>
              </a:ext>
            </a:extLst>
          </p:cNvPr>
          <p:cNvSpPr>
            <a:spLocks noGrp="1"/>
          </p:cNvSpPr>
          <p:nvPr>
            <p:ph idx="1"/>
          </p:nvPr>
        </p:nvSpPr>
        <p:spPr>
          <a:xfrm>
            <a:off x="838200" y="1699016"/>
            <a:ext cx="10515600" cy="4351338"/>
          </a:xfrm>
        </p:spPr>
        <p:txBody>
          <a:bodyPr>
            <a:normAutofit/>
          </a:bodyPr>
          <a:lstStyle/>
          <a:p>
            <a:pPr marL="0" indent="0" algn="ctr">
              <a:buNone/>
            </a:pPr>
            <a:r>
              <a:rPr lang="en-AU" sz="5400" dirty="0"/>
              <a:t>Comparison of Major Australian Stocks (BHP, Woolworths) since their inceptions</a:t>
            </a:r>
          </a:p>
        </p:txBody>
      </p:sp>
      <p:pic>
        <p:nvPicPr>
          <p:cNvPr id="4" name="Picture 3">
            <a:extLst>
              <a:ext uri="{FF2B5EF4-FFF2-40B4-BE49-F238E27FC236}">
                <a16:creationId xmlns:a16="http://schemas.microsoft.com/office/drawing/2014/main" id="{21043D4B-A3E7-4F05-BA60-5EFBABA13834}"/>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29964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2E42BE-73FC-B4D5-9816-F4C21BC7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757EE7-8485-423B-A355-ADAAB4D109EA}"/>
              </a:ext>
            </a:extLst>
          </p:cNvPr>
          <p:cNvPicPr>
            <a:picLocks noChangeAspect="1"/>
          </p:cNvPicPr>
          <p:nvPr/>
        </p:nvPicPr>
        <p:blipFill>
          <a:blip r:embed="rId3"/>
          <a:stretch>
            <a:fillRect/>
          </a:stretch>
        </p:blipFill>
        <p:spPr>
          <a:xfrm>
            <a:off x="30480" y="5963920"/>
            <a:ext cx="494661" cy="639762"/>
          </a:xfrm>
          <a:prstGeom prst="rect">
            <a:avLst/>
          </a:prstGeom>
        </p:spPr>
      </p:pic>
    </p:spTree>
    <p:extLst>
      <p:ext uri="{BB962C8B-B14F-4D97-AF65-F5344CB8AC3E}">
        <p14:creationId xmlns:p14="http://schemas.microsoft.com/office/powerpoint/2010/main" val="18035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US" sz="3600" dirty="0"/>
              <a:t>Volume Changes of Major stocks </a:t>
            </a:r>
            <a:br>
              <a:rPr lang="en-US" sz="3600" dirty="0"/>
            </a:br>
            <a:br>
              <a:rPr lang="en-AU" sz="2800" dirty="0"/>
            </a:br>
            <a:br>
              <a:rPr lang="en-AU" sz="2800" dirty="0"/>
            </a:br>
            <a:r>
              <a:rPr lang="en-US" sz="2800" dirty="0"/>
              <a:t>Meta (formerly Facebook) v. Microsoft </a:t>
            </a:r>
            <a:br>
              <a:rPr lang="en-US" sz="2800" dirty="0"/>
            </a:br>
            <a:br>
              <a:rPr lang="en-AU" sz="2800" dirty="0"/>
            </a:br>
            <a:r>
              <a:rPr lang="en-AU" sz="2800" dirty="0"/>
              <a:t>by Ammar</a:t>
            </a:r>
          </a:p>
        </p:txBody>
      </p:sp>
    </p:spTree>
    <p:extLst>
      <p:ext uri="{BB962C8B-B14F-4D97-AF65-F5344CB8AC3E}">
        <p14:creationId xmlns:p14="http://schemas.microsoft.com/office/powerpoint/2010/main" val="235742661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{3F4117C5-C38E-447F-A9ED-F25ACB50CD73}tf78504181_win32</Template>
  <TotalTime>501</TotalTime>
  <Words>662</Words>
  <Application>Microsoft Office PowerPoint</Application>
  <PresentationFormat>Widescreen</PresentationFormat>
  <Paragraphs>76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Tw Cen MT</vt:lpstr>
      <vt:lpstr>ShapesVTI</vt:lpstr>
      <vt:lpstr>Stock Price Visualization</vt:lpstr>
      <vt:lpstr>Agenda</vt:lpstr>
      <vt:lpstr>Agenda</vt:lpstr>
      <vt:lpstr>Comparison of Performance of Major stocks over past decade  Meta (Facebook), Amazon, Apple, Netflix, Google, Microsoft by Rohit</vt:lpstr>
      <vt:lpstr>PowerPoint Presentation</vt:lpstr>
      <vt:lpstr>PowerPoint Presentation</vt:lpstr>
      <vt:lpstr>PowerPoint Presentation</vt:lpstr>
      <vt:lpstr>PowerPoint Presentation</vt:lpstr>
      <vt:lpstr>Volume Changes of Major stocks    Meta (formerly Facebook) v. Microsoft   by Ammar</vt:lpstr>
      <vt:lpstr>PowerPoint Presentation</vt:lpstr>
      <vt:lpstr>PowerPoint Presentation</vt:lpstr>
      <vt:lpstr>PowerPoint Presentation</vt:lpstr>
      <vt:lpstr>PowerPoint Presentation</vt:lpstr>
      <vt:lpstr>Stock Analysis by Sujatha  </vt:lpstr>
      <vt:lpstr>Amazon – Trend Analysis</vt:lpstr>
      <vt:lpstr>Woolworths – Trend Analysis</vt:lpstr>
      <vt:lpstr>Lines of Support and Resistance: Cornerstones of Technical Analysis   by Ekjyot</vt:lpstr>
      <vt:lpstr>PowerPoint Presentation</vt:lpstr>
      <vt:lpstr>Significance in Technical Analysis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House Price Change In Various Cities Over Time</dc:title>
  <dc:creator>Bill Leang</dc:creator>
  <cp:lastModifiedBy>Bill Leang</cp:lastModifiedBy>
  <cp:revision>15</cp:revision>
  <dcterms:created xsi:type="dcterms:W3CDTF">2023-10-19T05:52:19Z</dcterms:created>
  <dcterms:modified xsi:type="dcterms:W3CDTF">2024-01-01T10:31:35Z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