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25D54-7851-401D-B9EF-07E772577048}" v="2" dt="2023-12-29T22:04:35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85DB7-FC2B-4370-A314-4346D4B44F9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E90300-3E46-490D-9279-BCD065B2DE8E}">
      <dgm:prSet/>
      <dgm:spPr/>
      <dgm:t>
        <a:bodyPr/>
        <a:lstStyle/>
        <a:p>
          <a:r>
            <a:rPr lang="en-AU"/>
            <a:t>Volume changes of Major stocks over a period </a:t>
          </a:r>
          <a:endParaRPr lang="en-US"/>
        </a:p>
      </dgm:t>
    </dgm:pt>
    <dgm:pt modelId="{72A6201F-3F9A-4C30-B8AB-3B7C2AE82359}" type="parTrans" cxnId="{1EE8F8E7-72E0-4429-8691-8E9F9A0F6FF4}">
      <dgm:prSet/>
      <dgm:spPr/>
      <dgm:t>
        <a:bodyPr/>
        <a:lstStyle/>
        <a:p>
          <a:endParaRPr lang="en-US"/>
        </a:p>
      </dgm:t>
    </dgm:pt>
    <dgm:pt modelId="{2261F6B3-F81F-4CFC-A9A0-63BCDC1B5E4C}" type="sibTrans" cxnId="{1EE8F8E7-72E0-4429-8691-8E9F9A0F6FF4}">
      <dgm:prSet/>
      <dgm:spPr/>
      <dgm:t>
        <a:bodyPr/>
        <a:lstStyle/>
        <a:p>
          <a:endParaRPr lang="en-US"/>
        </a:p>
      </dgm:t>
    </dgm:pt>
    <dgm:pt modelId="{5F42944A-38C0-4420-9DD3-62C049C3E92B}">
      <dgm:prSet/>
      <dgm:spPr/>
      <dgm:t>
        <a:bodyPr/>
        <a:lstStyle/>
        <a:p>
          <a:r>
            <a:rPr lang="en-AU"/>
            <a:t>Meta (formerly Facebook and Microsoft </a:t>
          </a:r>
          <a:endParaRPr lang="en-US"/>
        </a:p>
      </dgm:t>
    </dgm:pt>
    <dgm:pt modelId="{31BC614A-3014-43B7-80B8-53B76B540274}" type="parTrans" cxnId="{1F9C4467-E0E6-4936-B4F7-3F64C0A06B94}">
      <dgm:prSet/>
      <dgm:spPr/>
      <dgm:t>
        <a:bodyPr/>
        <a:lstStyle/>
        <a:p>
          <a:endParaRPr lang="en-US"/>
        </a:p>
      </dgm:t>
    </dgm:pt>
    <dgm:pt modelId="{29340904-6EB6-41C2-9767-021A092A9109}" type="sibTrans" cxnId="{1F9C4467-E0E6-4936-B4F7-3F64C0A06B94}">
      <dgm:prSet/>
      <dgm:spPr/>
      <dgm:t>
        <a:bodyPr/>
        <a:lstStyle/>
        <a:p>
          <a:endParaRPr lang="en-US"/>
        </a:p>
      </dgm:t>
    </dgm:pt>
    <dgm:pt modelId="{30795B63-F2D6-5744-A524-C90FA2967DA5}" type="pres">
      <dgm:prSet presAssocID="{AE185DB7-FC2B-4370-A314-4346D4B44F95}" presName="Name0" presStyleCnt="0">
        <dgm:presLayoutVars>
          <dgm:dir/>
          <dgm:resizeHandles val="exact"/>
        </dgm:presLayoutVars>
      </dgm:prSet>
      <dgm:spPr/>
    </dgm:pt>
    <dgm:pt modelId="{F53C1D6A-4650-604D-A78F-E7ADDE2E518E}" type="pres">
      <dgm:prSet presAssocID="{10E90300-3E46-490D-9279-BCD065B2DE8E}" presName="node" presStyleLbl="node1" presStyleIdx="0" presStyleCnt="2">
        <dgm:presLayoutVars>
          <dgm:bulletEnabled val="1"/>
        </dgm:presLayoutVars>
      </dgm:prSet>
      <dgm:spPr/>
    </dgm:pt>
    <dgm:pt modelId="{3CBF2DAE-C209-7F46-A865-519A1F8F8A39}" type="pres">
      <dgm:prSet presAssocID="{2261F6B3-F81F-4CFC-A9A0-63BCDC1B5E4C}" presName="sibTrans" presStyleLbl="sibTrans1D1" presStyleIdx="0" presStyleCnt="1"/>
      <dgm:spPr/>
    </dgm:pt>
    <dgm:pt modelId="{408D2739-4EE9-4D41-8C4A-48217F90C8CB}" type="pres">
      <dgm:prSet presAssocID="{2261F6B3-F81F-4CFC-A9A0-63BCDC1B5E4C}" presName="connectorText" presStyleLbl="sibTrans1D1" presStyleIdx="0" presStyleCnt="1"/>
      <dgm:spPr/>
    </dgm:pt>
    <dgm:pt modelId="{C1ED6635-EDC5-3E49-9965-9A637FC99BAE}" type="pres">
      <dgm:prSet presAssocID="{5F42944A-38C0-4420-9DD3-62C049C3E92B}" presName="node" presStyleLbl="node1" presStyleIdx="1" presStyleCnt="2">
        <dgm:presLayoutVars>
          <dgm:bulletEnabled val="1"/>
        </dgm:presLayoutVars>
      </dgm:prSet>
      <dgm:spPr/>
    </dgm:pt>
  </dgm:ptLst>
  <dgm:cxnLst>
    <dgm:cxn modelId="{C5F53F01-CC32-1F49-9EB7-A3FB48CCAC14}" type="presOf" srcId="{2261F6B3-F81F-4CFC-A9A0-63BCDC1B5E4C}" destId="{408D2739-4EE9-4D41-8C4A-48217F90C8CB}" srcOrd="1" destOrd="0" presId="urn:microsoft.com/office/officeart/2016/7/layout/RepeatingBendingProcessNew"/>
    <dgm:cxn modelId="{A74AF65A-9D76-7046-9E94-62E7DDA599A5}" type="presOf" srcId="{2261F6B3-F81F-4CFC-A9A0-63BCDC1B5E4C}" destId="{3CBF2DAE-C209-7F46-A865-519A1F8F8A39}" srcOrd="0" destOrd="0" presId="urn:microsoft.com/office/officeart/2016/7/layout/RepeatingBendingProcessNew"/>
    <dgm:cxn modelId="{1F9C4467-E0E6-4936-B4F7-3F64C0A06B94}" srcId="{AE185DB7-FC2B-4370-A314-4346D4B44F95}" destId="{5F42944A-38C0-4420-9DD3-62C049C3E92B}" srcOrd="1" destOrd="0" parTransId="{31BC614A-3014-43B7-80B8-53B76B540274}" sibTransId="{29340904-6EB6-41C2-9767-021A092A9109}"/>
    <dgm:cxn modelId="{5010366F-EB5E-B340-8BB1-03D63CC45AD4}" type="presOf" srcId="{5F42944A-38C0-4420-9DD3-62C049C3E92B}" destId="{C1ED6635-EDC5-3E49-9965-9A637FC99BAE}" srcOrd="0" destOrd="0" presId="urn:microsoft.com/office/officeart/2016/7/layout/RepeatingBendingProcessNew"/>
    <dgm:cxn modelId="{67AE2F84-0CAA-C440-BA7C-5F1B313EFA4E}" type="presOf" srcId="{10E90300-3E46-490D-9279-BCD065B2DE8E}" destId="{F53C1D6A-4650-604D-A78F-E7ADDE2E518E}" srcOrd="0" destOrd="0" presId="urn:microsoft.com/office/officeart/2016/7/layout/RepeatingBendingProcessNew"/>
    <dgm:cxn modelId="{306401B2-632D-E649-9F79-536FD08EAC9A}" type="presOf" srcId="{AE185DB7-FC2B-4370-A314-4346D4B44F95}" destId="{30795B63-F2D6-5744-A524-C90FA2967DA5}" srcOrd="0" destOrd="0" presId="urn:microsoft.com/office/officeart/2016/7/layout/RepeatingBendingProcessNew"/>
    <dgm:cxn modelId="{1EE8F8E7-72E0-4429-8691-8E9F9A0F6FF4}" srcId="{AE185DB7-FC2B-4370-A314-4346D4B44F95}" destId="{10E90300-3E46-490D-9279-BCD065B2DE8E}" srcOrd="0" destOrd="0" parTransId="{72A6201F-3F9A-4C30-B8AB-3B7C2AE82359}" sibTransId="{2261F6B3-F81F-4CFC-A9A0-63BCDC1B5E4C}"/>
    <dgm:cxn modelId="{07FC8AEA-462D-1844-9E13-5BD46EE7C066}" type="presParOf" srcId="{30795B63-F2D6-5744-A524-C90FA2967DA5}" destId="{F53C1D6A-4650-604D-A78F-E7ADDE2E518E}" srcOrd="0" destOrd="0" presId="urn:microsoft.com/office/officeart/2016/7/layout/RepeatingBendingProcessNew"/>
    <dgm:cxn modelId="{984926E0-F9E4-7A4B-91D9-258C14F214CE}" type="presParOf" srcId="{30795B63-F2D6-5744-A524-C90FA2967DA5}" destId="{3CBF2DAE-C209-7F46-A865-519A1F8F8A39}" srcOrd="1" destOrd="0" presId="urn:microsoft.com/office/officeart/2016/7/layout/RepeatingBendingProcessNew"/>
    <dgm:cxn modelId="{C5ECA0E4-218F-D347-91D8-483AA0627187}" type="presParOf" srcId="{3CBF2DAE-C209-7F46-A865-519A1F8F8A39}" destId="{408D2739-4EE9-4D41-8C4A-48217F90C8CB}" srcOrd="0" destOrd="0" presId="urn:microsoft.com/office/officeart/2016/7/layout/RepeatingBendingProcessNew"/>
    <dgm:cxn modelId="{0EFE72CA-6B09-3A4B-8C26-B3153D90947A}" type="presParOf" srcId="{30795B63-F2D6-5744-A524-C90FA2967DA5}" destId="{C1ED6635-EDC5-3E49-9965-9A637FC99BAE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F2DAE-C209-7F46-A865-519A1F8F8A39}">
      <dsp:nvSpPr>
        <dsp:cNvPr id="0" name=""/>
        <dsp:cNvSpPr/>
      </dsp:nvSpPr>
      <dsp:spPr>
        <a:xfrm>
          <a:off x="4305302" y="1815893"/>
          <a:ext cx="959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595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0333" y="1856662"/>
        <a:ext cx="49508" cy="9901"/>
      </dsp:txXfrm>
    </dsp:sp>
    <dsp:sp modelId="{F53C1D6A-4650-604D-A78F-E7ADDE2E518E}">
      <dsp:nvSpPr>
        <dsp:cNvPr id="0" name=""/>
        <dsp:cNvSpPr/>
      </dsp:nvSpPr>
      <dsp:spPr>
        <a:xfrm>
          <a:off x="2016" y="570087"/>
          <a:ext cx="4305086" cy="25830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953" tIns="221432" rIns="210953" bIns="221432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700" kern="1200"/>
            <a:t>Volume changes of Major stocks over a period </a:t>
          </a:r>
          <a:endParaRPr lang="en-US" sz="4700" kern="1200"/>
        </a:p>
      </dsp:txBody>
      <dsp:txXfrm>
        <a:off x="2016" y="570087"/>
        <a:ext cx="4305086" cy="2583051"/>
      </dsp:txXfrm>
    </dsp:sp>
    <dsp:sp modelId="{C1ED6635-EDC5-3E49-9965-9A637FC99BAE}">
      <dsp:nvSpPr>
        <dsp:cNvPr id="0" name=""/>
        <dsp:cNvSpPr/>
      </dsp:nvSpPr>
      <dsp:spPr>
        <a:xfrm>
          <a:off x="5297272" y="570087"/>
          <a:ext cx="4305086" cy="2583051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953" tIns="221432" rIns="210953" bIns="221432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700" kern="1200"/>
            <a:t>Meta (formerly Facebook and Microsoft </a:t>
          </a:r>
          <a:endParaRPr lang="en-US" sz="4700" kern="1200"/>
        </a:p>
      </dsp:txBody>
      <dsp:txXfrm>
        <a:off x="5297272" y="570087"/>
        <a:ext cx="4305086" cy="258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6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0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2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88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6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4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1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4788963-CC0B-500E-7A10-AB7E1E646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4785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6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211B4-F8F6-3F9E-60C6-5181A6F4B545}"/>
              </a:ext>
            </a:extLst>
          </p:cNvPr>
          <p:cNvSpPr txBox="1"/>
          <p:nvPr/>
        </p:nvSpPr>
        <p:spPr>
          <a:xfrm>
            <a:off x="503277" y="219572"/>
            <a:ext cx="2823919" cy="102002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Volume changes for the period 2015 – 2018 for Meta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D253EED4-873C-B28E-5E80-A3CE06BC6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2319042"/>
            <a:ext cx="6282919" cy="14607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4652F3-3C52-8FA9-0B28-2720AC3AEA7F}"/>
              </a:ext>
            </a:extLst>
          </p:cNvPr>
          <p:cNvSpPr txBox="1"/>
          <p:nvPr/>
        </p:nvSpPr>
        <p:spPr>
          <a:xfrm>
            <a:off x="344003" y="1397675"/>
            <a:ext cx="3291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Earnings reports and Financial Performance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Strategic Developments and Corporate News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Regulatory Changes and Privacy Concerns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0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27D28-6023-9F50-F742-CAC17DAC53D7}"/>
              </a:ext>
            </a:extLst>
          </p:cNvPr>
          <p:cNvSpPr txBox="1"/>
          <p:nvPr/>
        </p:nvSpPr>
        <p:spPr>
          <a:xfrm>
            <a:off x="503277" y="186870"/>
            <a:ext cx="2823919" cy="1063954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Volume changes for the period 2019 – 2023 for Meta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874AF08E-1371-5135-239D-BA7C25ADD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2279774"/>
            <a:ext cx="6282919" cy="15393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BF01B-5AAA-DD11-AE9F-216A75F5BAED}"/>
              </a:ext>
            </a:extLst>
          </p:cNvPr>
          <p:cNvSpPr txBox="1"/>
          <p:nvPr/>
        </p:nvSpPr>
        <p:spPr>
          <a:xfrm>
            <a:off x="70625" y="1437694"/>
            <a:ext cx="3838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Earnings Reports and financial Performance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 Sentiment and Investor Perception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Global Economic Conditions and Industry Trends</a:t>
            </a:r>
          </a:p>
        </p:txBody>
      </p:sp>
    </p:spTree>
    <p:extLst>
      <p:ext uri="{BB962C8B-B14F-4D97-AF65-F5344CB8AC3E}">
        <p14:creationId xmlns:p14="http://schemas.microsoft.com/office/powerpoint/2010/main" val="34089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A82C4-4EC0-74B4-8E3F-F6A0876D8F7F}"/>
              </a:ext>
            </a:extLst>
          </p:cNvPr>
          <p:cNvSpPr txBox="1"/>
          <p:nvPr/>
        </p:nvSpPr>
        <p:spPr>
          <a:xfrm>
            <a:off x="659301" y="434716"/>
            <a:ext cx="2823919" cy="132563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Volume changes for the period 2015 – 2018 for Microsoft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D84099AD-9603-4CF8-7DAC-6573C33C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2311188"/>
            <a:ext cx="6282919" cy="14764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05ACE8-8F84-AA1D-8C4F-37C1750A4014}"/>
              </a:ext>
            </a:extLst>
          </p:cNvPr>
          <p:cNvSpPr txBox="1"/>
          <p:nvPr/>
        </p:nvSpPr>
        <p:spPr>
          <a:xfrm>
            <a:off x="338294" y="1575131"/>
            <a:ext cx="3302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Dividend Announcements and Share Buybacks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 Releases and Strategic Initiatives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Technology Sector Trends and 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278467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4123F-1152-48EF-B8AE-A04296B0724D}"/>
              </a:ext>
            </a:extLst>
          </p:cNvPr>
          <p:cNvSpPr txBox="1"/>
          <p:nvPr/>
        </p:nvSpPr>
        <p:spPr>
          <a:xfrm>
            <a:off x="577736" y="353759"/>
            <a:ext cx="2823919" cy="122595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Volume changes for the period 2019 – 2023 for Microsoft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red and green lines&#10;&#10;Description automatically generated">
            <a:extLst>
              <a:ext uri="{FF2B5EF4-FFF2-40B4-BE49-F238E27FC236}">
                <a16:creationId xmlns:a16="http://schemas.microsoft.com/office/drawing/2014/main" id="{85C37355-B907-BF6A-C32A-C6D4755AA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2130554"/>
            <a:ext cx="6282919" cy="18377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850E53-3778-7A79-D61B-2A81953624BB}"/>
              </a:ext>
            </a:extLst>
          </p:cNvPr>
          <p:cNvSpPr txBox="1"/>
          <p:nvPr/>
        </p:nvSpPr>
        <p:spPr>
          <a:xfrm>
            <a:off x="188845" y="1681742"/>
            <a:ext cx="34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Computing Growth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Regulatory Environment and Antitrust Concerns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Macro-economic Conditions and Global Events</a:t>
            </a:r>
          </a:p>
        </p:txBody>
      </p:sp>
    </p:spTree>
    <p:extLst>
      <p:ext uri="{BB962C8B-B14F-4D97-AF65-F5344CB8AC3E}">
        <p14:creationId xmlns:p14="http://schemas.microsoft.com/office/powerpoint/2010/main" val="31040741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{1A572253-2A12-A64B-9A20-1E6D93568ADA}tf10001119</Template>
  <TotalTime>89</TotalTime>
  <Words>114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Performance of Major stocks  Meta (formerly Facebook), Amazon, Apple, Netflix, Google, Microsoft</dc:title>
  <dc:creator>Rohit Asopa</dc:creator>
  <cp:lastModifiedBy>Samreen Hasan</cp:lastModifiedBy>
  <cp:revision>5</cp:revision>
  <dcterms:created xsi:type="dcterms:W3CDTF">2023-12-29T20:57:55Z</dcterms:created>
  <dcterms:modified xsi:type="dcterms:W3CDTF">2023-12-30T10:22:17Z</dcterms:modified>
</cp:coreProperties>
</file>