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25"/>
  </p:notesMasterIdLst>
  <p:sldIdLst>
    <p:sldId id="3825" r:id="rId5"/>
    <p:sldId id="3843" r:id="rId6"/>
    <p:sldId id="3826" r:id="rId7"/>
    <p:sldId id="256" r:id="rId8"/>
    <p:sldId id="257" r:id="rId9"/>
    <p:sldId id="258" r:id="rId10"/>
    <p:sldId id="261" r:id="rId11"/>
    <p:sldId id="259" r:id="rId12"/>
    <p:sldId id="3856" r:id="rId13"/>
    <p:sldId id="3852" r:id="rId14"/>
    <p:sldId id="3853" r:id="rId15"/>
    <p:sldId id="3854" r:id="rId16"/>
    <p:sldId id="3855" r:id="rId17"/>
    <p:sldId id="3844" r:id="rId18"/>
    <p:sldId id="3845" r:id="rId19"/>
    <p:sldId id="3846" r:id="rId20"/>
    <p:sldId id="3847" r:id="rId21"/>
    <p:sldId id="3848" r:id="rId22"/>
    <p:sldId id="3849" r:id="rId23"/>
    <p:sldId id="385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52" autoAdjust="0"/>
    <p:restoredTop sz="94660"/>
  </p:normalViewPr>
  <p:slideViewPr>
    <p:cSldViewPr snapToGrid="0">
      <p:cViewPr varScale="1">
        <p:scale>
          <a:sx n="77" d="100"/>
          <a:sy n="77" d="100"/>
        </p:scale>
        <p:origin x="128" y="5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F63D8-6CB0-447B-A260-37F328BD9BCD}"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7149ACCC-D387-4746-A1BD-986030BAAC23}">
      <dgm:prSet/>
      <dgm:spPr/>
      <dgm:t>
        <a:bodyPr/>
        <a:lstStyle/>
        <a:p>
          <a:r>
            <a:rPr lang="en-US" b="1" dirty="0"/>
            <a:t>Psychological Significance</a:t>
          </a:r>
          <a:endParaRPr lang="en-US" dirty="0"/>
        </a:p>
      </dgm:t>
    </dgm:pt>
    <dgm:pt modelId="{4130C2DD-4FA3-4C69-B211-B4950D4E4B00}" type="parTrans" cxnId="{8832C18D-5E5A-4600-A68C-F93F5037483A}">
      <dgm:prSet/>
      <dgm:spPr/>
      <dgm:t>
        <a:bodyPr/>
        <a:lstStyle/>
        <a:p>
          <a:endParaRPr lang="en-US"/>
        </a:p>
      </dgm:t>
    </dgm:pt>
    <dgm:pt modelId="{36D2FFFB-ED89-4810-97EC-8D57CD97EBBE}" type="sibTrans" cxnId="{8832C18D-5E5A-4600-A68C-F93F5037483A}">
      <dgm:prSet/>
      <dgm:spPr/>
      <dgm:t>
        <a:bodyPr/>
        <a:lstStyle/>
        <a:p>
          <a:endParaRPr lang="en-US"/>
        </a:p>
      </dgm:t>
    </dgm:pt>
    <dgm:pt modelId="{505A38C2-8654-4E66-9664-2AE708481B2B}">
      <dgm:prSet/>
      <dgm:spPr/>
      <dgm:t>
        <a:bodyPr/>
        <a:lstStyle/>
        <a:p>
          <a:r>
            <a:rPr lang="en-US" dirty="0"/>
            <a:t>Levels with psychological impact on traders' decisions.</a:t>
          </a:r>
        </a:p>
      </dgm:t>
    </dgm:pt>
    <dgm:pt modelId="{F4F272B7-D340-4B41-9AB5-4A1D9C08CB4F}" type="parTrans" cxnId="{95449C5E-473E-4F37-A1F2-74CF8CBCBE63}">
      <dgm:prSet/>
      <dgm:spPr/>
      <dgm:t>
        <a:bodyPr/>
        <a:lstStyle/>
        <a:p>
          <a:endParaRPr lang="en-US"/>
        </a:p>
      </dgm:t>
    </dgm:pt>
    <dgm:pt modelId="{3A3044DD-C346-4863-A447-A9E3DE4597F2}" type="sibTrans" cxnId="{95449C5E-473E-4F37-A1F2-74CF8CBCBE63}">
      <dgm:prSet/>
      <dgm:spPr/>
      <dgm:t>
        <a:bodyPr/>
        <a:lstStyle/>
        <a:p>
          <a:endParaRPr lang="en-US"/>
        </a:p>
      </dgm:t>
    </dgm:pt>
    <dgm:pt modelId="{6493B056-46A5-4D01-A431-950EB2D28C6A}">
      <dgm:prSet/>
      <dgm:spPr/>
      <dgm:t>
        <a:bodyPr/>
        <a:lstStyle/>
        <a:p>
          <a:r>
            <a:rPr lang="en-US"/>
            <a:t>Round numbers or previous highs/lows act as strong levels.</a:t>
          </a:r>
        </a:p>
      </dgm:t>
    </dgm:pt>
    <dgm:pt modelId="{67DBBE71-637F-4C31-8AB0-C91A2715FC3D}" type="parTrans" cxnId="{58E6B2F0-7F4F-4726-909E-CB7CECF1B34D}">
      <dgm:prSet/>
      <dgm:spPr/>
      <dgm:t>
        <a:bodyPr/>
        <a:lstStyle/>
        <a:p>
          <a:endParaRPr lang="en-US"/>
        </a:p>
      </dgm:t>
    </dgm:pt>
    <dgm:pt modelId="{71FB99D1-0181-4821-93F2-ECB4C316B2B6}" type="sibTrans" cxnId="{58E6B2F0-7F4F-4726-909E-CB7CECF1B34D}">
      <dgm:prSet/>
      <dgm:spPr/>
      <dgm:t>
        <a:bodyPr/>
        <a:lstStyle/>
        <a:p>
          <a:endParaRPr lang="en-US"/>
        </a:p>
      </dgm:t>
    </dgm:pt>
    <dgm:pt modelId="{C7FD0CD7-669C-44E5-B76F-E7A4C1E6805D}">
      <dgm:prSet/>
      <dgm:spPr/>
      <dgm:t>
        <a:bodyPr/>
        <a:lstStyle/>
        <a:p>
          <a:r>
            <a:rPr lang="en-US" b="1" dirty="0"/>
            <a:t>Indicators and Tools</a:t>
          </a:r>
          <a:endParaRPr lang="en-US" dirty="0"/>
        </a:p>
      </dgm:t>
    </dgm:pt>
    <dgm:pt modelId="{E0A2BC0C-AFC5-476F-B81A-473ABF1C0572}" type="parTrans" cxnId="{19E5B798-131A-4273-86FB-DEA35FB47073}">
      <dgm:prSet/>
      <dgm:spPr/>
      <dgm:t>
        <a:bodyPr/>
        <a:lstStyle/>
        <a:p>
          <a:endParaRPr lang="en-US"/>
        </a:p>
      </dgm:t>
    </dgm:pt>
    <dgm:pt modelId="{94F7D3A2-E3FE-416A-814E-74C0965CF714}" type="sibTrans" cxnId="{19E5B798-131A-4273-86FB-DEA35FB47073}">
      <dgm:prSet/>
      <dgm:spPr/>
      <dgm:t>
        <a:bodyPr/>
        <a:lstStyle/>
        <a:p>
          <a:endParaRPr lang="en-US"/>
        </a:p>
      </dgm:t>
    </dgm:pt>
    <dgm:pt modelId="{CBF72F0D-F4DD-46B4-BC38-AFBA30530F50}">
      <dgm:prSet/>
      <dgm:spPr/>
      <dgm:t>
        <a:bodyPr/>
        <a:lstStyle/>
        <a:p>
          <a:r>
            <a:rPr lang="en-US"/>
            <a:t>Use of technical indicators (moving averages, Fibonacci, pivot points).</a:t>
          </a:r>
        </a:p>
      </dgm:t>
    </dgm:pt>
    <dgm:pt modelId="{75C069DD-2FC1-4D9F-BB4F-77DA5D55CB95}" type="parTrans" cxnId="{3AADE2CE-BFEB-4EF3-9485-3E7976F7CAE6}">
      <dgm:prSet/>
      <dgm:spPr/>
      <dgm:t>
        <a:bodyPr/>
        <a:lstStyle/>
        <a:p>
          <a:endParaRPr lang="en-US"/>
        </a:p>
      </dgm:t>
    </dgm:pt>
    <dgm:pt modelId="{A767ECF8-F9E2-4139-9B5D-0235861E94D5}" type="sibTrans" cxnId="{3AADE2CE-BFEB-4EF3-9485-3E7976F7CAE6}">
      <dgm:prSet/>
      <dgm:spPr/>
      <dgm:t>
        <a:bodyPr/>
        <a:lstStyle/>
        <a:p>
          <a:endParaRPr lang="en-US"/>
        </a:p>
      </dgm:t>
    </dgm:pt>
    <dgm:pt modelId="{2F999156-FF9A-4CD6-9FCE-CBDA613CABAB}">
      <dgm:prSet/>
      <dgm:spPr/>
      <dgm:t>
        <a:bodyPr/>
        <a:lstStyle/>
        <a:p>
          <a:r>
            <a:rPr lang="en-US"/>
            <a:t>Enhances accuracy in identifying support and resistance.</a:t>
          </a:r>
        </a:p>
      </dgm:t>
    </dgm:pt>
    <dgm:pt modelId="{22D77007-4F05-4F77-8CE4-839F72848859}" type="parTrans" cxnId="{E5EA6E03-2DE4-41FE-A569-B4105C352B19}">
      <dgm:prSet/>
      <dgm:spPr/>
      <dgm:t>
        <a:bodyPr/>
        <a:lstStyle/>
        <a:p>
          <a:endParaRPr lang="en-US"/>
        </a:p>
      </dgm:t>
    </dgm:pt>
    <dgm:pt modelId="{DDC014D1-25E7-4FDE-B757-4CCD9DAC26CC}" type="sibTrans" cxnId="{E5EA6E03-2DE4-41FE-A569-B4105C352B19}">
      <dgm:prSet/>
      <dgm:spPr/>
      <dgm:t>
        <a:bodyPr/>
        <a:lstStyle/>
        <a:p>
          <a:endParaRPr lang="en-US"/>
        </a:p>
      </dgm:t>
    </dgm:pt>
    <dgm:pt modelId="{AF17FBDC-F5BD-486F-9694-10FD09CE9934}">
      <dgm:prSet/>
      <dgm:spPr/>
      <dgm:t>
        <a:bodyPr/>
        <a:lstStyle/>
        <a:p>
          <a:r>
            <a:rPr lang="en-US" b="1"/>
            <a:t>Dynamic Nature</a:t>
          </a:r>
          <a:endParaRPr lang="en-US"/>
        </a:p>
      </dgm:t>
    </dgm:pt>
    <dgm:pt modelId="{4080368A-086E-4870-8BC5-62E5294AD2C6}" type="parTrans" cxnId="{EE656010-51C8-4BFC-B422-2AEC76743DC3}">
      <dgm:prSet/>
      <dgm:spPr/>
      <dgm:t>
        <a:bodyPr/>
        <a:lstStyle/>
        <a:p>
          <a:endParaRPr lang="en-US"/>
        </a:p>
      </dgm:t>
    </dgm:pt>
    <dgm:pt modelId="{210CD3E1-AD8A-4558-8739-01EE23693D7C}" type="sibTrans" cxnId="{EE656010-51C8-4BFC-B422-2AEC76743DC3}">
      <dgm:prSet/>
      <dgm:spPr/>
      <dgm:t>
        <a:bodyPr/>
        <a:lstStyle/>
        <a:p>
          <a:endParaRPr lang="en-US"/>
        </a:p>
      </dgm:t>
    </dgm:pt>
    <dgm:pt modelId="{70FE79CC-9DA5-4157-818B-7A5DBCBD72EB}">
      <dgm:prSet/>
      <dgm:spPr/>
      <dgm:t>
        <a:bodyPr/>
        <a:lstStyle/>
        <a:p>
          <a:r>
            <a:rPr lang="en-US"/>
            <a:t>Levels shift based on new information and market sentiment.</a:t>
          </a:r>
        </a:p>
      </dgm:t>
    </dgm:pt>
    <dgm:pt modelId="{741657C8-620F-4219-9B3A-0F5289FEAA48}" type="parTrans" cxnId="{6CD6B092-B1A0-400F-B3B4-96B0BDA86CA2}">
      <dgm:prSet/>
      <dgm:spPr/>
      <dgm:t>
        <a:bodyPr/>
        <a:lstStyle/>
        <a:p>
          <a:endParaRPr lang="en-US"/>
        </a:p>
      </dgm:t>
    </dgm:pt>
    <dgm:pt modelId="{6C457BCC-EA68-418A-92F0-A9C17D82F44F}" type="sibTrans" cxnId="{6CD6B092-B1A0-400F-B3B4-96B0BDA86CA2}">
      <dgm:prSet/>
      <dgm:spPr/>
      <dgm:t>
        <a:bodyPr/>
        <a:lstStyle/>
        <a:p>
          <a:endParaRPr lang="en-US"/>
        </a:p>
      </dgm:t>
    </dgm:pt>
    <dgm:pt modelId="{37C856AD-4E18-4A5D-BA08-F76E93107CA6}">
      <dgm:prSet/>
      <dgm:spPr/>
      <dgm:t>
        <a:bodyPr/>
        <a:lstStyle/>
        <a:p>
          <a:r>
            <a:rPr lang="en-US"/>
            <a:t>Influenced by economic reports, geopolitical events, etc.</a:t>
          </a:r>
        </a:p>
      </dgm:t>
    </dgm:pt>
    <dgm:pt modelId="{3823D53B-B8E1-4B4D-88DB-1E51601C9409}" type="parTrans" cxnId="{0B48ADD0-427A-46C7-9205-7ADC50E1A5AE}">
      <dgm:prSet/>
      <dgm:spPr/>
      <dgm:t>
        <a:bodyPr/>
        <a:lstStyle/>
        <a:p>
          <a:endParaRPr lang="en-US"/>
        </a:p>
      </dgm:t>
    </dgm:pt>
    <dgm:pt modelId="{7C0F85EF-ADA6-42AE-9006-2FD5C156F493}" type="sibTrans" cxnId="{0B48ADD0-427A-46C7-9205-7ADC50E1A5AE}">
      <dgm:prSet/>
      <dgm:spPr/>
      <dgm:t>
        <a:bodyPr/>
        <a:lstStyle/>
        <a:p>
          <a:endParaRPr lang="en-US"/>
        </a:p>
      </dgm:t>
    </dgm:pt>
    <dgm:pt modelId="{D48A9A4B-3577-4316-9563-736F6295BCE1}" type="pres">
      <dgm:prSet presAssocID="{92CF63D8-6CB0-447B-A260-37F328BD9BCD}" presName="Name0" presStyleCnt="0">
        <dgm:presLayoutVars>
          <dgm:dir/>
          <dgm:animLvl val="lvl"/>
          <dgm:resizeHandles val="exact"/>
        </dgm:presLayoutVars>
      </dgm:prSet>
      <dgm:spPr/>
    </dgm:pt>
    <dgm:pt modelId="{E9D1EDFE-2759-43F0-A4AE-44E7180AA557}" type="pres">
      <dgm:prSet presAssocID="{7149ACCC-D387-4746-A1BD-986030BAAC23}" presName="linNode" presStyleCnt="0"/>
      <dgm:spPr/>
    </dgm:pt>
    <dgm:pt modelId="{129B74C6-2EF9-4116-A76C-7E583EB7E11D}" type="pres">
      <dgm:prSet presAssocID="{7149ACCC-D387-4746-A1BD-986030BAAC23}" presName="parentText" presStyleLbl="node1" presStyleIdx="0" presStyleCnt="3">
        <dgm:presLayoutVars>
          <dgm:chMax val="1"/>
          <dgm:bulletEnabled val="1"/>
        </dgm:presLayoutVars>
      </dgm:prSet>
      <dgm:spPr/>
    </dgm:pt>
    <dgm:pt modelId="{C116036F-72AC-4223-AD63-49536FFC3D3E}" type="pres">
      <dgm:prSet presAssocID="{7149ACCC-D387-4746-A1BD-986030BAAC23}" presName="descendantText" presStyleLbl="alignAccFollowNode1" presStyleIdx="0" presStyleCnt="3">
        <dgm:presLayoutVars>
          <dgm:bulletEnabled val="1"/>
        </dgm:presLayoutVars>
      </dgm:prSet>
      <dgm:spPr/>
    </dgm:pt>
    <dgm:pt modelId="{84D1B6B2-B8B1-428B-95E2-5432510B2696}" type="pres">
      <dgm:prSet presAssocID="{36D2FFFB-ED89-4810-97EC-8D57CD97EBBE}" presName="sp" presStyleCnt="0"/>
      <dgm:spPr/>
    </dgm:pt>
    <dgm:pt modelId="{4AA577FA-B1CA-4770-912F-14DBA24901F6}" type="pres">
      <dgm:prSet presAssocID="{C7FD0CD7-669C-44E5-B76F-E7A4C1E6805D}" presName="linNode" presStyleCnt="0"/>
      <dgm:spPr/>
    </dgm:pt>
    <dgm:pt modelId="{04893FCB-689E-4856-AD97-3A8BB3A74BF7}" type="pres">
      <dgm:prSet presAssocID="{C7FD0CD7-669C-44E5-B76F-E7A4C1E6805D}" presName="parentText" presStyleLbl="node1" presStyleIdx="1" presStyleCnt="3">
        <dgm:presLayoutVars>
          <dgm:chMax val="1"/>
          <dgm:bulletEnabled val="1"/>
        </dgm:presLayoutVars>
      </dgm:prSet>
      <dgm:spPr/>
    </dgm:pt>
    <dgm:pt modelId="{0E02EB2F-FCD6-49B7-A2ED-AF42B4490009}" type="pres">
      <dgm:prSet presAssocID="{C7FD0CD7-669C-44E5-B76F-E7A4C1E6805D}" presName="descendantText" presStyleLbl="alignAccFollowNode1" presStyleIdx="1" presStyleCnt="3">
        <dgm:presLayoutVars>
          <dgm:bulletEnabled val="1"/>
        </dgm:presLayoutVars>
      </dgm:prSet>
      <dgm:spPr/>
    </dgm:pt>
    <dgm:pt modelId="{F4556037-3E67-4E12-9924-6F80A0ED808F}" type="pres">
      <dgm:prSet presAssocID="{94F7D3A2-E3FE-416A-814E-74C0965CF714}" presName="sp" presStyleCnt="0"/>
      <dgm:spPr/>
    </dgm:pt>
    <dgm:pt modelId="{140FBA66-64DC-46F0-92D4-54C19D2E6782}" type="pres">
      <dgm:prSet presAssocID="{AF17FBDC-F5BD-486F-9694-10FD09CE9934}" presName="linNode" presStyleCnt="0"/>
      <dgm:spPr/>
    </dgm:pt>
    <dgm:pt modelId="{DA49DEEB-C8A8-4BB3-BA2C-56795BF8AC86}" type="pres">
      <dgm:prSet presAssocID="{AF17FBDC-F5BD-486F-9694-10FD09CE9934}" presName="parentText" presStyleLbl="node1" presStyleIdx="2" presStyleCnt="3">
        <dgm:presLayoutVars>
          <dgm:chMax val="1"/>
          <dgm:bulletEnabled val="1"/>
        </dgm:presLayoutVars>
      </dgm:prSet>
      <dgm:spPr/>
    </dgm:pt>
    <dgm:pt modelId="{15BE01E8-DA29-4D28-A8E9-CB7FCA45BBAC}" type="pres">
      <dgm:prSet presAssocID="{AF17FBDC-F5BD-486F-9694-10FD09CE9934}" presName="descendantText" presStyleLbl="alignAccFollowNode1" presStyleIdx="2" presStyleCnt="3">
        <dgm:presLayoutVars>
          <dgm:bulletEnabled val="1"/>
        </dgm:presLayoutVars>
      </dgm:prSet>
      <dgm:spPr/>
    </dgm:pt>
  </dgm:ptLst>
  <dgm:cxnLst>
    <dgm:cxn modelId="{E5EA6E03-2DE4-41FE-A569-B4105C352B19}" srcId="{C7FD0CD7-669C-44E5-B76F-E7A4C1E6805D}" destId="{2F999156-FF9A-4CD6-9FCE-CBDA613CABAB}" srcOrd="1" destOrd="0" parTransId="{22D77007-4F05-4F77-8CE4-839F72848859}" sibTransId="{DDC014D1-25E7-4FDE-B757-4CCD9DAC26CC}"/>
    <dgm:cxn modelId="{80CD5704-CC05-4E6E-85DA-E0DCA9127612}" type="presOf" srcId="{7149ACCC-D387-4746-A1BD-986030BAAC23}" destId="{129B74C6-2EF9-4116-A76C-7E583EB7E11D}" srcOrd="0" destOrd="0" presId="urn:microsoft.com/office/officeart/2005/8/layout/vList5"/>
    <dgm:cxn modelId="{EE656010-51C8-4BFC-B422-2AEC76743DC3}" srcId="{92CF63D8-6CB0-447B-A260-37F328BD9BCD}" destId="{AF17FBDC-F5BD-486F-9694-10FD09CE9934}" srcOrd="2" destOrd="0" parTransId="{4080368A-086E-4870-8BC5-62E5294AD2C6}" sibTransId="{210CD3E1-AD8A-4558-8739-01EE23693D7C}"/>
    <dgm:cxn modelId="{4D1CEF25-FC42-46D0-BAE0-4507464AC8D0}" type="presOf" srcId="{92CF63D8-6CB0-447B-A260-37F328BD9BCD}" destId="{D48A9A4B-3577-4316-9563-736F6295BCE1}" srcOrd="0" destOrd="0" presId="urn:microsoft.com/office/officeart/2005/8/layout/vList5"/>
    <dgm:cxn modelId="{95449C5E-473E-4F37-A1F2-74CF8CBCBE63}" srcId="{7149ACCC-D387-4746-A1BD-986030BAAC23}" destId="{505A38C2-8654-4E66-9664-2AE708481B2B}" srcOrd="0" destOrd="0" parTransId="{F4F272B7-D340-4B41-9AB5-4A1D9C08CB4F}" sibTransId="{3A3044DD-C346-4863-A447-A9E3DE4597F2}"/>
    <dgm:cxn modelId="{76102842-8334-4678-8BC7-4C4A5BE24FDD}" type="presOf" srcId="{C7FD0CD7-669C-44E5-B76F-E7A4C1E6805D}" destId="{04893FCB-689E-4856-AD97-3A8BB3A74BF7}" srcOrd="0" destOrd="0" presId="urn:microsoft.com/office/officeart/2005/8/layout/vList5"/>
    <dgm:cxn modelId="{C94C3E6B-262F-4326-ABC8-17BDAA662128}" type="presOf" srcId="{AF17FBDC-F5BD-486F-9694-10FD09CE9934}" destId="{DA49DEEB-C8A8-4BB3-BA2C-56795BF8AC86}" srcOrd="0" destOrd="0" presId="urn:microsoft.com/office/officeart/2005/8/layout/vList5"/>
    <dgm:cxn modelId="{20EAAD6C-F5FF-49F8-A0F1-741FB0ECCA93}" type="presOf" srcId="{6493B056-46A5-4D01-A431-950EB2D28C6A}" destId="{C116036F-72AC-4223-AD63-49536FFC3D3E}" srcOrd="0" destOrd="1" presId="urn:microsoft.com/office/officeart/2005/8/layout/vList5"/>
    <dgm:cxn modelId="{C9C0537A-5714-450F-931F-DE83D0B91D08}" type="presOf" srcId="{505A38C2-8654-4E66-9664-2AE708481B2B}" destId="{C116036F-72AC-4223-AD63-49536FFC3D3E}" srcOrd="0" destOrd="0" presId="urn:microsoft.com/office/officeart/2005/8/layout/vList5"/>
    <dgm:cxn modelId="{8832C18D-5E5A-4600-A68C-F93F5037483A}" srcId="{92CF63D8-6CB0-447B-A260-37F328BD9BCD}" destId="{7149ACCC-D387-4746-A1BD-986030BAAC23}" srcOrd="0" destOrd="0" parTransId="{4130C2DD-4FA3-4C69-B211-B4950D4E4B00}" sibTransId="{36D2FFFB-ED89-4810-97EC-8D57CD97EBBE}"/>
    <dgm:cxn modelId="{8FC00C8E-3300-442A-991D-5E72DF131EAE}" type="presOf" srcId="{CBF72F0D-F4DD-46B4-BC38-AFBA30530F50}" destId="{0E02EB2F-FCD6-49B7-A2ED-AF42B4490009}" srcOrd="0" destOrd="0" presId="urn:microsoft.com/office/officeart/2005/8/layout/vList5"/>
    <dgm:cxn modelId="{6CD6B092-B1A0-400F-B3B4-96B0BDA86CA2}" srcId="{AF17FBDC-F5BD-486F-9694-10FD09CE9934}" destId="{70FE79CC-9DA5-4157-818B-7A5DBCBD72EB}" srcOrd="0" destOrd="0" parTransId="{741657C8-620F-4219-9B3A-0F5289FEAA48}" sibTransId="{6C457BCC-EA68-418A-92F0-A9C17D82F44F}"/>
    <dgm:cxn modelId="{F99F1897-9D7E-433F-956C-BA5E3C633F3A}" type="presOf" srcId="{37C856AD-4E18-4A5D-BA08-F76E93107CA6}" destId="{15BE01E8-DA29-4D28-A8E9-CB7FCA45BBAC}" srcOrd="0" destOrd="1" presId="urn:microsoft.com/office/officeart/2005/8/layout/vList5"/>
    <dgm:cxn modelId="{19E5B798-131A-4273-86FB-DEA35FB47073}" srcId="{92CF63D8-6CB0-447B-A260-37F328BD9BCD}" destId="{C7FD0CD7-669C-44E5-B76F-E7A4C1E6805D}" srcOrd="1" destOrd="0" parTransId="{E0A2BC0C-AFC5-476F-B81A-473ABF1C0572}" sibTransId="{94F7D3A2-E3FE-416A-814E-74C0965CF714}"/>
    <dgm:cxn modelId="{9317C3A6-22C2-4DF4-9BAC-53F8FDAD3710}" type="presOf" srcId="{2F999156-FF9A-4CD6-9FCE-CBDA613CABAB}" destId="{0E02EB2F-FCD6-49B7-A2ED-AF42B4490009}" srcOrd="0" destOrd="1" presId="urn:microsoft.com/office/officeart/2005/8/layout/vList5"/>
    <dgm:cxn modelId="{3AADE2CE-BFEB-4EF3-9485-3E7976F7CAE6}" srcId="{C7FD0CD7-669C-44E5-B76F-E7A4C1E6805D}" destId="{CBF72F0D-F4DD-46B4-BC38-AFBA30530F50}" srcOrd="0" destOrd="0" parTransId="{75C069DD-2FC1-4D9F-BB4F-77DA5D55CB95}" sibTransId="{A767ECF8-F9E2-4139-9B5D-0235861E94D5}"/>
    <dgm:cxn modelId="{0B48ADD0-427A-46C7-9205-7ADC50E1A5AE}" srcId="{AF17FBDC-F5BD-486F-9694-10FD09CE9934}" destId="{37C856AD-4E18-4A5D-BA08-F76E93107CA6}" srcOrd="1" destOrd="0" parTransId="{3823D53B-B8E1-4B4D-88DB-1E51601C9409}" sibTransId="{7C0F85EF-ADA6-42AE-9006-2FD5C156F493}"/>
    <dgm:cxn modelId="{674E1FE1-7E60-475D-8C9F-2423D8D5DF24}" type="presOf" srcId="{70FE79CC-9DA5-4157-818B-7A5DBCBD72EB}" destId="{15BE01E8-DA29-4D28-A8E9-CB7FCA45BBAC}" srcOrd="0" destOrd="0" presId="urn:microsoft.com/office/officeart/2005/8/layout/vList5"/>
    <dgm:cxn modelId="{58E6B2F0-7F4F-4726-909E-CB7CECF1B34D}" srcId="{7149ACCC-D387-4746-A1BD-986030BAAC23}" destId="{6493B056-46A5-4D01-A431-950EB2D28C6A}" srcOrd="1" destOrd="0" parTransId="{67DBBE71-637F-4C31-8AB0-C91A2715FC3D}" sibTransId="{71FB99D1-0181-4821-93F2-ECB4C316B2B6}"/>
    <dgm:cxn modelId="{27DCF7FE-C064-4742-BB64-B61CD07946C1}" type="presParOf" srcId="{D48A9A4B-3577-4316-9563-736F6295BCE1}" destId="{E9D1EDFE-2759-43F0-A4AE-44E7180AA557}" srcOrd="0" destOrd="0" presId="urn:microsoft.com/office/officeart/2005/8/layout/vList5"/>
    <dgm:cxn modelId="{323260C2-4005-47ED-9DB7-F4D2E46AE8A6}" type="presParOf" srcId="{E9D1EDFE-2759-43F0-A4AE-44E7180AA557}" destId="{129B74C6-2EF9-4116-A76C-7E583EB7E11D}" srcOrd="0" destOrd="0" presId="urn:microsoft.com/office/officeart/2005/8/layout/vList5"/>
    <dgm:cxn modelId="{815CD77C-E03B-445F-9875-D20F8AC04021}" type="presParOf" srcId="{E9D1EDFE-2759-43F0-A4AE-44E7180AA557}" destId="{C116036F-72AC-4223-AD63-49536FFC3D3E}" srcOrd="1" destOrd="0" presId="urn:microsoft.com/office/officeart/2005/8/layout/vList5"/>
    <dgm:cxn modelId="{CC558EE2-4EC1-4E94-8C84-A000B3D00D82}" type="presParOf" srcId="{D48A9A4B-3577-4316-9563-736F6295BCE1}" destId="{84D1B6B2-B8B1-428B-95E2-5432510B2696}" srcOrd="1" destOrd="0" presId="urn:microsoft.com/office/officeart/2005/8/layout/vList5"/>
    <dgm:cxn modelId="{F4DDEB2C-A6CB-4623-8FAD-BE0191406113}" type="presParOf" srcId="{D48A9A4B-3577-4316-9563-736F6295BCE1}" destId="{4AA577FA-B1CA-4770-912F-14DBA24901F6}" srcOrd="2" destOrd="0" presId="urn:microsoft.com/office/officeart/2005/8/layout/vList5"/>
    <dgm:cxn modelId="{C16B8AB4-360D-4160-81DA-BDCBF4AB948D}" type="presParOf" srcId="{4AA577FA-B1CA-4770-912F-14DBA24901F6}" destId="{04893FCB-689E-4856-AD97-3A8BB3A74BF7}" srcOrd="0" destOrd="0" presId="urn:microsoft.com/office/officeart/2005/8/layout/vList5"/>
    <dgm:cxn modelId="{62996623-9919-4F2C-A704-A5A93E02DC9F}" type="presParOf" srcId="{4AA577FA-B1CA-4770-912F-14DBA24901F6}" destId="{0E02EB2F-FCD6-49B7-A2ED-AF42B4490009}" srcOrd="1" destOrd="0" presId="urn:microsoft.com/office/officeart/2005/8/layout/vList5"/>
    <dgm:cxn modelId="{B8C2AC93-7306-46E7-AF6A-4C282311E7A0}" type="presParOf" srcId="{D48A9A4B-3577-4316-9563-736F6295BCE1}" destId="{F4556037-3E67-4E12-9924-6F80A0ED808F}" srcOrd="3" destOrd="0" presId="urn:microsoft.com/office/officeart/2005/8/layout/vList5"/>
    <dgm:cxn modelId="{985C1771-529A-4D7F-9D35-D422C160B43C}" type="presParOf" srcId="{D48A9A4B-3577-4316-9563-736F6295BCE1}" destId="{140FBA66-64DC-46F0-92D4-54C19D2E6782}" srcOrd="4" destOrd="0" presId="urn:microsoft.com/office/officeart/2005/8/layout/vList5"/>
    <dgm:cxn modelId="{06DB7CD8-B945-4996-9BED-F7EC88D11A65}" type="presParOf" srcId="{140FBA66-64DC-46F0-92D4-54C19D2E6782}" destId="{DA49DEEB-C8A8-4BB3-BA2C-56795BF8AC86}" srcOrd="0" destOrd="0" presId="urn:microsoft.com/office/officeart/2005/8/layout/vList5"/>
    <dgm:cxn modelId="{68FF0B83-1842-428B-85EF-96357F00F9C6}" type="presParOf" srcId="{140FBA66-64DC-46F0-92D4-54C19D2E6782}" destId="{15BE01E8-DA29-4D28-A8E9-CB7FCA45BBA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6036F-72AC-4223-AD63-49536FFC3D3E}">
      <dsp:nvSpPr>
        <dsp:cNvPr id="0" name=""/>
        <dsp:cNvSpPr/>
      </dsp:nvSpPr>
      <dsp:spPr>
        <a:xfrm rot="5400000">
          <a:off x="6890444" y="-2819259"/>
          <a:ext cx="1080957" cy="699381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Levels with psychological impact on traders' decisions.</a:t>
          </a:r>
        </a:p>
        <a:p>
          <a:pPr marL="228600" lvl="1" indent="-228600" algn="l" defTabSz="889000">
            <a:lnSpc>
              <a:spcPct val="90000"/>
            </a:lnSpc>
            <a:spcBef>
              <a:spcPct val="0"/>
            </a:spcBef>
            <a:spcAft>
              <a:spcPct val="15000"/>
            </a:spcAft>
            <a:buChar char="•"/>
          </a:pPr>
          <a:r>
            <a:rPr lang="en-US" sz="2000" kern="1200"/>
            <a:t>Round numbers or previous highs/lows act as strong levels.</a:t>
          </a:r>
        </a:p>
      </dsp:txBody>
      <dsp:txXfrm rot="-5400000">
        <a:off x="3934018" y="189935"/>
        <a:ext cx="6941042" cy="975421"/>
      </dsp:txXfrm>
    </dsp:sp>
    <dsp:sp modelId="{129B74C6-2EF9-4116-A76C-7E583EB7E11D}">
      <dsp:nvSpPr>
        <dsp:cNvPr id="0" name=""/>
        <dsp:cNvSpPr/>
      </dsp:nvSpPr>
      <dsp:spPr>
        <a:xfrm>
          <a:off x="0" y="2047"/>
          <a:ext cx="3934018" cy="135119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dirty="0"/>
            <a:t>Psychological Significance</a:t>
          </a:r>
          <a:endParaRPr lang="en-US" sz="3800" kern="1200" dirty="0"/>
        </a:p>
      </dsp:txBody>
      <dsp:txXfrm>
        <a:off x="65960" y="68007"/>
        <a:ext cx="3802098" cy="1219276"/>
      </dsp:txXfrm>
    </dsp:sp>
    <dsp:sp modelId="{0E02EB2F-FCD6-49B7-A2ED-AF42B4490009}">
      <dsp:nvSpPr>
        <dsp:cNvPr id="0" name=""/>
        <dsp:cNvSpPr/>
      </dsp:nvSpPr>
      <dsp:spPr>
        <a:xfrm rot="5400000">
          <a:off x="6890444" y="-1400502"/>
          <a:ext cx="1080957" cy="6993810"/>
        </a:xfrm>
        <a:prstGeom prst="round2SameRect">
          <a:avLst/>
        </a:prstGeom>
        <a:solidFill>
          <a:schemeClr val="accent2">
            <a:tint val="40000"/>
            <a:alpha val="90000"/>
            <a:hueOff val="1632356"/>
            <a:satOff val="-37890"/>
            <a:lumOff val="-3758"/>
            <a:alphaOff val="0"/>
          </a:schemeClr>
        </a:solidFill>
        <a:ln w="12700" cap="flat" cmpd="sng" algn="ctr">
          <a:solidFill>
            <a:schemeClr val="accent2">
              <a:tint val="40000"/>
              <a:alpha val="90000"/>
              <a:hueOff val="1632356"/>
              <a:satOff val="-37890"/>
              <a:lumOff val="-37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Use of technical indicators (moving averages, Fibonacci, pivot points).</a:t>
          </a:r>
        </a:p>
        <a:p>
          <a:pPr marL="228600" lvl="1" indent="-228600" algn="l" defTabSz="889000">
            <a:lnSpc>
              <a:spcPct val="90000"/>
            </a:lnSpc>
            <a:spcBef>
              <a:spcPct val="0"/>
            </a:spcBef>
            <a:spcAft>
              <a:spcPct val="15000"/>
            </a:spcAft>
            <a:buChar char="•"/>
          </a:pPr>
          <a:r>
            <a:rPr lang="en-US" sz="2000" kern="1200"/>
            <a:t>Enhances accuracy in identifying support and resistance.</a:t>
          </a:r>
        </a:p>
      </dsp:txBody>
      <dsp:txXfrm rot="-5400000">
        <a:off x="3934018" y="1608692"/>
        <a:ext cx="6941042" cy="975421"/>
      </dsp:txXfrm>
    </dsp:sp>
    <dsp:sp modelId="{04893FCB-689E-4856-AD97-3A8BB3A74BF7}">
      <dsp:nvSpPr>
        <dsp:cNvPr id="0" name=""/>
        <dsp:cNvSpPr/>
      </dsp:nvSpPr>
      <dsp:spPr>
        <a:xfrm>
          <a:off x="0" y="1420804"/>
          <a:ext cx="3934018" cy="1351196"/>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dirty="0"/>
            <a:t>Indicators and Tools</a:t>
          </a:r>
          <a:endParaRPr lang="en-US" sz="3800" kern="1200" dirty="0"/>
        </a:p>
      </dsp:txBody>
      <dsp:txXfrm>
        <a:off x="65960" y="1486764"/>
        <a:ext cx="3802098" cy="1219276"/>
      </dsp:txXfrm>
    </dsp:sp>
    <dsp:sp modelId="{15BE01E8-DA29-4D28-A8E9-CB7FCA45BBAC}">
      <dsp:nvSpPr>
        <dsp:cNvPr id="0" name=""/>
        <dsp:cNvSpPr/>
      </dsp:nvSpPr>
      <dsp:spPr>
        <a:xfrm rot="5400000">
          <a:off x="6890444" y="18253"/>
          <a:ext cx="1080957" cy="6993810"/>
        </a:xfrm>
        <a:prstGeom prst="round2SameRect">
          <a:avLst/>
        </a:prstGeom>
        <a:solidFill>
          <a:schemeClr val="accent2">
            <a:tint val="40000"/>
            <a:alpha val="90000"/>
            <a:hueOff val="3264713"/>
            <a:satOff val="-75780"/>
            <a:lumOff val="-7516"/>
            <a:alphaOff val="0"/>
          </a:schemeClr>
        </a:solidFill>
        <a:ln w="12700" cap="flat" cmpd="sng" algn="ctr">
          <a:solidFill>
            <a:schemeClr val="accent2">
              <a:tint val="40000"/>
              <a:alpha val="90000"/>
              <a:hueOff val="3264713"/>
              <a:satOff val="-75780"/>
              <a:lumOff val="-75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Levels shift based on new information and market sentiment.</a:t>
          </a:r>
        </a:p>
        <a:p>
          <a:pPr marL="228600" lvl="1" indent="-228600" algn="l" defTabSz="889000">
            <a:lnSpc>
              <a:spcPct val="90000"/>
            </a:lnSpc>
            <a:spcBef>
              <a:spcPct val="0"/>
            </a:spcBef>
            <a:spcAft>
              <a:spcPct val="15000"/>
            </a:spcAft>
            <a:buChar char="•"/>
          </a:pPr>
          <a:r>
            <a:rPr lang="en-US" sz="2000" kern="1200"/>
            <a:t>Influenced by economic reports, geopolitical events, etc.</a:t>
          </a:r>
        </a:p>
      </dsp:txBody>
      <dsp:txXfrm rot="-5400000">
        <a:off x="3934018" y="3027447"/>
        <a:ext cx="6941042" cy="975421"/>
      </dsp:txXfrm>
    </dsp:sp>
    <dsp:sp modelId="{DA49DEEB-C8A8-4BB3-BA2C-56795BF8AC86}">
      <dsp:nvSpPr>
        <dsp:cNvPr id="0" name=""/>
        <dsp:cNvSpPr/>
      </dsp:nvSpPr>
      <dsp:spPr>
        <a:xfrm>
          <a:off x="0" y="2839560"/>
          <a:ext cx="3934018" cy="1351196"/>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US" sz="3800" b="1" kern="1200"/>
            <a:t>Dynamic Nature</a:t>
          </a:r>
          <a:endParaRPr lang="en-US" sz="3800" kern="1200"/>
        </a:p>
      </dsp:txBody>
      <dsp:txXfrm>
        <a:off x="65960" y="2905520"/>
        <a:ext cx="3802098" cy="12192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support and resistance across different time frames (daily, weekly, monthly) provides a comprehensive view of price behavior. Levels that align across various time frames often carry more significance and are regarded as stronger support or resistance zones.</a:t>
            </a:r>
          </a:p>
          <a:p>
            <a:r>
              <a:rPr lang="en-US" dirty="0"/>
              <a:t> These levels often hold psychological significance for market participants. Round numbers or previous highs/lows are likely to act as strong support or resistance levels due to the psychological impact on traders' decisions.</a:t>
            </a:r>
            <a:endParaRPr lang="en-US" dirty="0">
              <a:cs typeface="Calibri"/>
            </a:endParaRPr>
          </a:p>
          <a:p>
            <a:r>
              <a:rPr lang="en-US" b="1" dirty="0"/>
              <a:t>Indicators and Tools:</a:t>
            </a:r>
            <a:r>
              <a:rPr lang="en-US" dirty="0"/>
              <a:t> Various technical indicators such as moving averages, Fibonacci retracement levels, and pivot points are used to complement the identification of support and resistance levels, enhancing the accuracy of predictions.</a:t>
            </a:r>
            <a:endParaRPr lang="en-US" dirty="0">
              <a:cs typeface="Calibri"/>
            </a:endParaRPr>
          </a:p>
          <a:p>
            <a:r>
              <a:rPr lang="en-US" b="1" dirty="0"/>
              <a:t>Dynamic Nature:</a:t>
            </a:r>
            <a:r>
              <a:rPr lang="en-US" dirty="0"/>
              <a:t> Support and resistance levels are not static and can shift based on new information, market sentiment, or external factors like economic reports, geopolitical events, or corporate announcements.</a:t>
            </a:r>
            <a:endParaRPr lang="en-US" dirty="0">
              <a:cs typeface="Calibri"/>
            </a:endParaRPr>
          </a:p>
          <a:p>
            <a:r>
              <a:rPr lang="en-US" dirty="0"/>
              <a:t>Understanding the dynamics of support and resistance levels empowers traders and investors to formulate effective strategies, manage risk, and anticipate potential price movements in the stock market. Their utilization in conjunction with other analytical tools forms the cornerstone of technical analysis methodologies. Lines of support and resistance, when understood and interpreted wisely, can become powerful tools in your investment arsenal. By recognizing these battlegrounds on the price chart, you gain valuable insights into the tug-of-war between buyers and sellers, potentially enhancing your ability to navigate the ever-changing landscape of the financial markets.</a:t>
            </a:r>
          </a:p>
        </p:txBody>
      </p:sp>
      <p:sp>
        <p:nvSpPr>
          <p:cNvPr id="4" name="Slide Number Placeholder 3"/>
          <p:cNvSpPr>
            <a:spLocks noGrp="1"/>
          </p:cNvSpPr>
          <p:nvPr>
            <p:ph type="sldNum" sz="quarter" idx="5"/>
          </p:nvPr>
        </p:nvSpPr>
        <p:spPr/>
        <p:txBody>
          <a:bodyPr/>
          <a:lstStyle/>
          <a:p>
            <a:fld id="{B9E4B866-C9B4-487D-8B04-721621B5BE38}" type="slidenum">
              <a:t>19</a:t>
            </a:fld>
            <a:endParaRPr lang="en-US"/>
          </a:p>
        </p:txBody>
      </p:sp>
    </p:spTree>
    <p:extLst>
      <p:ext uri="{BB962C8B-B14F-4D97-AF65-F5344CB8AC3E}">
        <p14:creationId xmlns:p14="http://schemas.microsoft.com/office/powerpoint/2010/main" val="15910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19/10/2023</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defRPr/>
            </a:pPr>
            <a:r>
              <a:rPr lang="en-US" dirty="0">
                <a:solidFill>
                  <a:prstClr val="black">
                    <a:tint val="75000"/>
                  </a:prstClr>
                </a:solidFill>
              </a:rPr>
              <a:t>Group 6</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19/10/2023</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Group 6</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4097528" y="640080"/>
            <a:ext cx="6592824" cy="2386584"/>
          </a:xfrm>
        </p:spPr>
        <p:txBody>
          <a:bodyPr>
            <a:normAutofit/>
          </a:bodyPr>
          <a:lstStyle/>
          <a:p>
            <a:r>
              <a:rPr lang="en-US" dirty="0">
                <a:solidFill>
                  <a:srgbClr val="FFFFFF"/>
                </a:solidFill>
              </a:rPr>
              <a:t>Stock Price Visualization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a:xfrm>
            <a:off x="3995928" y="3281680"/>
            <a:ext cx="6592824" cy="3078480"/>
          </a:xfrm>
        </p:spPr>
        <p:txBody>
          <a:bodyPr>
            <a:normAutofit/>
          </a:bodyPr>
          <a:lstStyle/>
          <a:p>
            <a:r>
              <a:rPr lang="en-US" b="1" dirty="0">
                <a:solidFill>
                  <a:srgbClr val="FFFFFF"/>
                </a:solidFill>
              </a:rPr>
              <a:t>Group 1 </a:t>
            </a:r>
          </a:p>
          <a:p>
            <a:r>
              <a:rPr lang="en-US" dirty="0">
                <a:solidFill>
                  <a:srgbClr val="FFFFFF"/>
                </a:solidFill>
              </a:rPr>
              <a:t>Jun Leng Tan</a:t>
            </a:r>
          </a:p>
          <a:p>
            <a:r>
              <a:rPr lang="en-US" dirty="0">
                <a:solidFill>
                  <a:srgbClr val="FFFFFF"/>
                </a:solidFill>
              </a:rPr>
              <a:t>Rohit </a:t>
            </a:r>
            <a:r>
              <a:rPr lang="en-US" dirty="0" err="1">
                <a:solidFill>
                  <a:srgbClr val="FFFFFF"/>
                </a:solidFill>
              </a:rPr>
              <a:t>Asopa</a:t>
            </a:r>
            <a:endParaRPr lang="en-US" dirty="0">
              <a:solidFill>
                <a:srgbClr val="FFFFFF"/>
              </a:solidFill>
            </a:endParaRPr>
          </a:p>
          <a:p>
            <a:r>
              <a:rPr lang="en-US" dirty="0">
                <a:solidFill>
                  <a:srgbClr val="FFFFFF"/>
                </a:solidFill>
              </a:rPr>
              <a:t> Ammar </a:t>
            </a:r>
            <a:r>
              <a:rPr lang="en-US" dirty="0" err="1">
                <a:solidFill>
                  <a:srgbClr val="FFFFFF"/>
                </a:solidFill>
              </a:rPr>
              <a:t>Bashoeb</a:t>
            </a:r>
            <a:r>
              <a:rPr lang="en-US" dirty="0">
                <a:solidFill>
                  <a:srgbClr val="FFFFFF"/>
                </a:solidFill>
              </a:rPr>
              <a:t>  </a:t>
            </a:r>
          </a:p>
          <a:p>
            <a:r>
              <a:rPr lang="en-US" dirty="0">
                <a:solidFill>
                  <a:srgbClr val="FFFFFF"/>
                </a:solidFill>
              </a:rPr>
              <a:t>Sujatha</a:t>
            </a:r>
          </a:p>
          <a:p>
            <a:r>
              <a:rPr lang="en-US" dirty="0" err="1">
                <a:solidFill>
                  <a:srgbClr val="FFFFFF"/>
                </a:solidFill>
              </a:rPr>
              <a:t>Ekjyot</a:t>
            </a:r>
            <a:endParaRPr lang="en-US" dirty="0">
              <a:solidFill>
                <a:srgbClr val="FFFFFF"/>
              </a:solidFill>
            </a:endParaRPr>
          </a:p>
          <a:p>
            <a:endParaRPr lang="en-US" dirty="0"/>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84211B4-F8F6-3F9E-60C6-5181A6F4B545}"/>
              </a:ext>
            </a:extLst>
          </p:cNvPr>
          <p:cNvSpPr txBox="1"/>
          <p:nvPr/>
        </p:nvSpPr>
        <p:spPr>
          <a:xfrm>
            <a:off x="503277" y="219572"/>
            <a:ext cx="2823919" cy="1020027"/>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2015 – 2018 for Meta</a:t>
            </a:r>
          </a:p>
        </p:txBody>
      </p:sp>
      <p:pic>
        <p:nvPicPr>
          <p:cNvPr id="6" name="Picture 5" descr="A graph with red and green lines&#10;&#10;Description automatically generated">
            <a:extLst>
              <a:ext uri="{FF2B5EF4-FFF2-40B4-BE49-F238E27FC236}">
                <a16:creationId xmlns:a16="http://schemas.microsoft.com/office/drawing/2014/main" id="{D253EED4-873C-B28E-5E80-A3CE06BC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640" y="741680"/>
            <a:ext cx="7050653" cy="4064000"/>
          </a:xfrm>
          <a:prstGeom prst="rect">
            <a:avLst/>
          </a:prstGeom>
        </p:spPr>
      </p:pic>
      <p:sp>
        <p:nvSpPr>
          <p:cNvPr id="2" name="TextBox 1">
            <a:extLst>
              <a:ext uri="{FF2B5EF4-FFF2-40B4-BE49-F238E27FC236}">
                <a16:creationId xmlns:a16="http://schemas.microsoft.com/office/drawing/2014/main" id="{B14652F3-3C52-8FA9-0B28-2720AC3AEA7F}"/>
              </a:ext>
            </a:extLst>
          </p:cNvPr>
          <p:cNvSpPr txBox="1"/>
          <p:nvPr/>
        </p:nvSpPr>
        <p:spPr>
          <a:xfrm>
            <a:off x="344003" y="1397675"/>
            <a:ext cx="3291385" cy="2031325"/>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Earnings reports and Financial Performance </a:t>
            </a:r>
          </a:p>
          <a:p>
            <a:pPr marL="342900" indent="-342900">
              <a:buAutoNum type="arabicPeriod"/>
            </a:pPr>
            <a:r>
              <a:rPr lang="en-US" dirty="0">
                <a:latin typeface="Calibri" panose="020F0502020204030204" pitchFamily="34" charset="0"/>
                <a:cs typeface="Calibri" panose="020F0502020204030204" pitchFamily="34" charset="0"/>
              </a:rPr>
              <a:t>Strategic Developments and Corporate News</a:t>
            </a:r>
          </a:p>
          <a:p>
            <a:pPr marL="342900" indent="-342900">
              <a:buAutoNum type="arabicPeriod"/>
            </a:pPr>
            <a:r>
              <a:rPr lang="en-US" dirty="0">
                <a:latin typeface="Calibri" panose="020F0502020204030204" pitchFamily="34" charset="0"/>
                <a:cs typeface="Calibri" panose="020F0502020204030204" pitchFamily="34" charset="0"/>
              </a:rPr>
              <a:t>Regulatory Changes and Privacy Concerns</a:t>
            </a:r>
          </a:p>
          <a:p>
            <a:pPr marL="342900" indent="-342900">
              <a:buAutoNum type="arabicPeriod"/>
            </a:pPr>
            <a:endParaRPr lang="en-US" dirty="0"/>
          </a:p>
        </p:txBody>
      </p:sp>
    </p:spTree>
    <p:extLst>
      <p:ext uri="{BB962C8B-B14F-4D97-AF65-F5344CB8AC3E}">
        <p14:creationId xmlns:p14="http://schemas.microsoft.com/office/powerpoint/2010/main" val="274294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827D28-6023-9F50-F742-CAC17DAC53D7}"/>
              </a:ext>
            </a:extLst>
          </p:cNvPr>
          <p:cNvSpPr txBox="1"/>
          <p:nvPr/>
        </p:nvSpPr>
        <p:spPr>
          <a:xfrm>
            <a:off x="503277" y="186870"/>
            <a:ext cx="2823919" cy="1063954"/>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2019 – 2023 for Meta</a:t>
            </a:r>
          </a:p>
        </p:txBody>
      </p:sp>
      <p:pic>
        <p:nvPicPr>
          <p:cNvPr id="3" name="Picture 2" descr="A graph with red and green lines&#10;&#10;Description automatically generated">
            <a:extLst>
              <a:ext uri="{FF2B5EF4-FFF2-40B4-BE49-F238E27FC236}">
                <a16:creationId xmlns:a16="http://schemas.microsoft.com/office/drawing/2014/main" id="{874AF08E-1371-5135-239D-BA7C25ADD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1056640"/>
            <a:ext cx="6282919" cy="3738880"/>
          </a:xfrm>
          <a:prstGeom prst="rect">
            <a:avLst/>
          </a:prstGeom>
        </p:spPr>
      </p:pic>
      <p:sp>
        <p:nvSpPr>
          <p:cNvPr id="2" name="TextBox 1">
            <a:extLst>
              <a:ext uri="{FF2B5EF4-FFF2-40B4-BE49-F238E27FC236}">
                <a16:creationId xmlns:a16="http://schemas.microsoft.com/office/drawing/2014/main" id="{388BF01B-5AAA-DD11-AE9F-216A75F5BAED}"/>
              </a:ext>
            </a:extLst>
          </p:cNvPr>
          <p:cNvSpPr txBox="1"/>
          <p:nvPr/>
        </p:nvSpPr>
        <p:spPr>
          <a:xfrm>
            <a:off x="70625" y="1437694"/>
            <a:ext cx="3838141" cy="1754326"/>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Earnings Reports and financial Performance </a:t>
            </a:r>
          </a:p>
          <a:p>
            <a:pPr marL="342900" indent="-342900">
              <a:buAutoNum type="arabicPeriod"/>
            </a:pPr>
            <a:r>
              <a:rPr lang="en-US" dirty="0">
                <a:latin typeface="Calibri" panose="020F0502020204030204" pitchFamily="34" charset="0"/>
                <a:cs typeface="Calibri" panose="020F0502020204030204" pitchFamily="34" charset="0"/>
              </a:rPr>
              <a:t>Market Sentiment and Investor Perception</a:t>
            </a:r>
          </a:p>
          <a:p>
            <a:pPr marL="342900" indent="-342900">
              <a:buAutoNum type="arabicPeriod"/>
            </a:pPr>
            <a:r>
              <a:rPr lang="en-US" dirty="0">
                <a:latin typeface="Calibri" panose="020F0502020204030204" pitchFamily="34" charset="0"/>
                <a:cs typeface="Calibri" panose="020F0502020204030204" pitchFamily="34" charset="0"/>
              </a:rPr>
              <a:t>Global Economic Conditions and Industry Trends</a:t>
            </a:r>
          </a:p>
        </p:txBody>
      </p:sp>
    </p:spTree>
    <p:extLst>
      <p:ext uri="{BB962C8B-B14F-4D97-AF65-F5344CB8AC3E}">
        <p14:creationId xmlns:p14="http://schemas.microsoft.com/office/powerpoint/2010/main" val="429101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AA82C4-4EC0-74B4-8E3F-F6A0876D8F7F}"/>
              </a:ext>
            </a:extLst>
          </p:cNvPr>
          <p:cNvSpPr txBox="1"/>
          <p:nvPr/>
        </p:nvSpPr>
        <p:spPr>
          <a:xfrm>
            <a:off x="659301" y="434716"/>
            <a:ext cx="2823919" cy="1325630"/>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2015 – 2018 for Microsoft</a:t>
            </a:r>
          </a:p>
          <a:p>
            <a:pPr defTabSz="914400">
              <a:lnSpc>
                <a:spcPct val="90000"/>
              </a:lnSpc>
              <a:spcBef>
                <a:spcPct val="0"/>
              </a:spcBef>
              <a:spcAft>
                <a:spcPts val="600"/>
              </a:spcAft>
            </a:pPr>
            <a:endParaRPr lang="en-US" sz="2500" cap="all" dirty="0">
              <a:latin typeface="+mj-lt"/>
              <a:ea typeface="+mj-ea"/>
              <a:cs typeface="+mj-cs"/>
            </a:endParaRPr>
          </a:p>
        </p:txBody>
      </p:sp>
      <p:pic>
        <p:nvPicPr>
          <p:cNvPr id="5" name="Picture 4" descr="A graph with red and green lines&#10;&#10;Description automatically generated">
            <a:extLst>
              <a:ext uri="{FF2B5EF4-FFF2-40B4-BE49-F238E27FC236}">
                <a16:creationId xmlns:a16="http://schemas.microsoft.com/office/drawing/2014/main" id="{D84099AD-9603-4CF8-7DAC-6573C33C0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731520"/>
            <a:ext cx="6282919" cy="3901440"/>
          </a:xfrm>
          <a:prstGeom prst="rect">
            <a:avLst/>
          </a:prstGeom>
        </p:spPr>
      </p:pic>
      <p:sp>
        <p:nvSpPr>
          <p:cNvPr id="2" name="TextBox 1">
            <a:extLst>
              <a:ext uri="{FF2B5EF4-FFF2-40B4-BE49-F238E27FC236}">
                <a16:creationId xmlns:a16="http://schemas.microsoft.com/office/drawing/2014/main" id="{BC05ACE8-8F84-AA1D-8C4F-37C1750A4014}"/>
              </a:ext>
            </a:extLst>
          </p:cNvPr>
          <p:cNvSpPr txBox="1"/>
          <p:nvPr/>
        </p:nvSpPr>
        <p:spPr>
          <a:xfrm>
            <a:off x="338294" y="1575131"/>
            <a:ext cx="3302803" cy="1754326"/>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Dividend Announcements and Share Buybacks</a:t>
            </a:r>
          </a:p>
          <a:p>
            <a:pPr marL="342900" indent="-342900">
              <a:buAutoNum type="arabicPeriod"/>
            </a:pPr>
            <a:r>
              <a:rPr lang="en-US" dirty="0">
                <a:latin typeface="Calibri" panose="020F0502020204030204" pitchFamily="34" charset="0"/>
                <a:cs typeface="Calibri" panose="020F0502020204030204" pitchFamily="34" charset="0"/>
              </a:rPr>
              <a:t>Product Releases and Strategic Initiatives</a:t>
            </a:r>
          </a:p>
          <a:p>
            <a:pPr marL="342900" indent="-342900">
              <a:buAutoNum type="arabicPeriod"/>
            </a:pPr>
            <a:r>
              <a:rPr lang="en-US" dirty="0">
                <a:latin typeface="Calibri" panose="020F0502020204030204" pitchFamily="34" charset="0"/>
                <a:cs typeface="Calibri" panose="020F0502020204030204" pitchFamily="34" charset="0"/>
              </a:rPr>
              <a:t>Technology Sector Trends and Market Conditions</a:t>
            </a:r>
          </a:p>
        </p:txBody>
      </p:sp>
    </p:spTree>
    <p:extLst>
      <p:ext uri="{BB962C8B-B14F-4D97-AF65-F5344CB8AC3E}">
        <p14:creationId xmlns:p14="http://schemas.microsoft.com/office/powerpoint/2010/main" val="278467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5B4123F-1152-48EF-B8AE-A04296B0724D}"/>
              </a:ext>
            </a:extLst>
          </p:cNvPr>
          <p:cNvSpPr txBox="1"/>
          <p:nvPr/>
        </p:nvSpPr>
        <p:spPr>
          <a:xfrm>
            <a:off x="577736" y="353759"/>
            <a:ext cx="2823919" cy="1225952"/>
          </a:xfrm>
          <a:prstGeom prst="rect">
            <a:avLst/>
          </a:prstGeom>
        </p:spPr>
        <p:txBody>
          <a:bodyPr vert="horz" lIns="91440" tIns="45720" rIns="91440" bIns="0" rtlCol="0" anchor="b">
            <a:normAutofit/>
          </a:bodyPr>
          <a:lstStyle/>
          <a:p>
            <a:pPr defTabSz="914400">
              <a:lnSpc>
                <a:spcPct val="90000"/>
              </a:lnSpc>
              <a:spcBef>
                <a:spcPct val="0"/>
              </a:spcBef>
              <a:spcAft>
                <a:spcPts val="600"/>
              </a:spcAft>
            </a:pPr>
            <a:r>
              <a:rPr lang="en-US" sz="2000" cap="all" dirty="0">
                <a:latin typeface="Calibri" panose="020F0502020204030204" pitchFamily="34" charset="0"/>
                <a:ea typeface="+mj-ea"/>
                <a:cs typeface="Calibri" panose="020F0502020204030204" pitchFamily="34" charset="0"/>
              </a:rPr>
              <a:t>Volume changes for the period 2019 – 2023 for Microsoft</a:t>
            </a:r>
          </a:p>
          <a:p>
            <a:pPr defTabSz="914400">
              <a:lnSpc>
                <a:spcPct val="90000"/>
              </a:lnSpc>
              <a:spcBef>
                <a:spcPct val="0"/>
              </a:spcBef>
              <a:spcAft>
                <a:spcPts val="600"/>
              </a:spcAft>
            </a:pPr>
            <a:endParaRPr lang="en-US" sz="2500" cap="all" dirty="0">
              <a:latin typeface="+mj-lt"/>
              <a:ea typeface="+mj-ea"/>
              <a:cs typeface="+mj-cs"/>
            </a:endParaRPr>
          </a:p>
        </p:txBody>
      </p:sp>
      <p:pic>
        <p:nvPicPr>
          <p:cNvPr id="5" name="Picture 4" descr="A graph of red and green lines&#10;&#10;Description automatically generated">
            <a:extLst>
              <a:ext uri="{FF2B5EF4-FFF2-40B4-BE49-F238E27FC236}">
                <a16:creationId xmlns:a16="http://schemas.microsoft.com/office/drawing/2014/main" id="{85C37355-B907-BF6A-C32A-C6D4755AA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374" y="1087120"/>
            <a:ext cx="6282919" cy="3738880"/>
          </a:xfrm>
          <a:prstGeom prst="rect">
            <a:avLst/>
          </a:prstGeom>
        </p:spPr>
      </p:pic>
      <p:sp>
        <p:nvSpPr>
          <p:cNvPr id="2" name="TextBox 1">
            <a:extLst>
              <a:ext uri="{FF2B5EF4-FFF2-40B4-BE49-F238E27FC236}">
                <a16:creationId xmlns:a16="http://schemas.microsoft.com/office/drawing/2014/main" id="{4D850E53-3778-7A79-D61B-2A81953624BB}"/>
              </a:ext>
            </a:extLst>
          </p:cNvPr>
          <p:cNvSpPr txBox="1"/>
          <p:nvPr/>
        </p:nvSpPr>
        <p:spPr>
          <a:xfrm>
            <a:off x="188845" y="1681742"/>
            <a:ext cx="3471768" cy="1477328"/>
          </a:xfrm>
          <a:prstGeom prst="rect">
            <a:avLst/>
          </a:prstGeom>
          <a:noFill/>
        </p:spPr>
        <p:txBody>
          <a:bodyPr wrap="square" rtlCol="0">
            <a:spAutoFit/>
          </a:bodyPr>
          <a:lstStyle/>
          <a:p>
            <a:pPr marL="342900" indent="-342900">
              <a:buAutoNum type="arabicPeriod"/>
            </a:pPr>
            <a:r>
              <a:rPr lang="en-US" dirty="0">
                <a:latin typeface="Calibri" panose="020F0502020204030204" pitchFamily="34" charset="0"/>
                <a:cs typeface="Calibri" panose="020F0502020204030204" pitchFamily="34" charset="0"/>
              </a:rPr>
              <a:t>Cloud Computing Growth </a:t>
            </a:r>
          </a:p>
          <a:p>
            <a:pPr marL="342900" indent="-342900">
              <a:buAutoNum type="arabicPeriod"/>
            </a:pPr>
            <a:r>
              <a:rPr lang="en-US" dirty="0">
                <a:latin typeface="Calibri" panose="020F0502020204030204" pitchFamily="34" charset="0"/>
                <a:cs typeface="Calibri" panose="020F0502020204030204" pitchFamily="34" charset="0"/>
              </a:rPr>
              <a:t>Regulatory Environment and Antitrust Concerns</a:t>
            </a:r>
          </a:p>
          <a:p>
            <a:pPr marL="342900" indent="-342900">
              <a:buAutoNum type="arabicPeriod"/>
            </a:pPr>
            <a:r>
              <a:rPr lang="en-US" dirty="0">
                <a:latin typeface="Calibri" panose="020F0502020204030204" pitchFamily="34" charset="0"/>
                <a:cs typeface="Calibri" panose="020F0502020204030204" pitchFamily="34" charset="0"/>
              </a:rPr>
              <a:t>Macro-economic Conditions and Global Events</a:t>
            </a:r>
          </a:p>
        </p:txBody>
      </p:sp>
    </p:spTree>
    <p:extLst>
      <p:ext uri="{BB962C8B-B14F-4D97-AF65-F5344CB8AC3E}">
        <p14:creationId xmlns:p14="http://schemas.microsoft.com/office/powerpoint/2010/main" val="3104074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6384-E6D4-4924-92A1-93A9BB557D7F}"/>
              </a:ext>
            </a:extLst>
          </p:cNvPr>
          <p:cNvSpPr>
            <a:spLocks noGrp="1"/>
          </p:cNvSpPr>
          <p:nvPr>
            <p:ph type="ctrTitle"/>
          </p:nvPr>
        </p:nvSpPr>
        <p:spPr>
          <a:xfrm>
            <a:off x="6921121" y="1630435"/>
            <a:ext cx="6089117" cy="2899899"/>
          </a:xfrm>
        </p:spPr>
        <p:txBody>
          <a:bodyPr anchor="b">
            <a:normAutofit/>
          </a:bodyPr>
          <a:lstStyle/>
          <a:p>
            <a:pPr algn="l"/>
            <a:r>
              <a:rPr lang="en-AU" sz="4800" dirty="0">
                <a:solidFill>
                  <a:srgbClr val="FFFFFF"/>
                </a:solidFill>
              </a:rPr>
              <a:t>Stock Analysis</a:t>
            </a:r>
            <a:br>
              <a:rPr lang="en-AU" sz="4800" dirty="0">
                <a:solidFill>
                  <a:srgbClr val="FFFFFF"/>
                </a:solidFill>
              </a:rPr>
            </a:br>
            <a:r>
              <a:rPr lang="en-AU" sz="3600" dirty="0">
                <a:solidFill>
                  <a:srgbClr val="FFFFFF"/>
                </a:solidFill>
              </a:rPr>
              <a:t>by Sujatha</a:t>
            </a:r>
            <a:br>
              <a:rPr lang="en-AU" sz="4800" dirty="0">
                <a:solidFill>
                  <a:srgbClr val="FFFFFF"/>
                </a:solidFill>
              </a:rPr>
            </a:br>
            <a:br>
              <a:rPr lang="en-AU" sz="4800" dirty="0">
                <a:solidFill>
                  <a:srgbClr val="FFFFFF"/>
                </a:solidFill>
              </a:rPr>
            </a:br>
            <a:endParaRPr lang="en-AU" sz="4800" dirty="0">
              <a:solidFill>
                <a:srgbClr val="FFFFFF"/>
              </a:solidFill>
            </a:endParaRPr>
          </a:p>
        </p:txBody>
      </p:sp>
      <p:sp>
        <p:nvSpPr>
          <p:cNvPr id="3" name="Subtitle 2">
            <a:extLst>
              <a:ext uri="{FF2B5EF4-FFF2-40B4-BE49-F238E27FC236}">
                <a16:creationId xmlns:a16="http://schemas.microsoft.com/office/drawing/2014/main" id="{59A5DE8C-023E-FDA1-8901-E575B1DE2D2C}"/>
              </a:ext>
            </a:extLst>
          </p:cNvPr>
          <p:cNvSpPr>
            <a:spLocks noGrp="1"/>
          </p:cNvSpPr>
          <p:nvPr>
            <p:ph type="subTitle" idx="1"/>
          </p:nvPr>
        </p:nvSpPr>
        <p:spPr>
          <a:xfrm>
            <a:off x="6921121" y="3330185"/>
            <a:ext cx="5179879" cy="1200149"/>
          </a:xfrm>
        </p:spPr>
        <p:txBody>
          <a:bodyPr anchor="t">
            <a:normAutofit/>
          </a:bodyPr>
          <a:lstStyle/>
          <a:p>
            <a:pPr algn="l"/>
            <a:r>
              <a:rPr lang="en-AU" dirty="0">
                <a:solidFill>
                  <a:srgbClr val="FFFFFF"/>
                </a:solidFill>
              </a:rPr>
              <a:t>Fundamental Analysis</a:t>
            </a:r>
          </a:p>
          <a:p>
            <a:pPr algn="l"/>
            <a:r>
              <a:rPr lang="en-AU" dirty="0">
                <a:solidFill>
                  <a:srgbClr val="FFFFFF"/>
                </a:solidFill>
              </a:rPr>
              <a:t>Technical Analysis</a:t>
            </a:r>
          </a:p>
        </p:txBody>
      </p:sp>
      <p:sp>
        <p:nvSpPr>
          <p:cNvPr id="6" name="TextBox 5">
            <a:extLst>
              <a:ext uri="{FF2B5EF4-FFF2-40B4-BE49-F238E27FC236}">
                <a16:creationId xmlns:a16="http://schemas.microsoft.com/office/drawing/2014/main" id="{069D99B3-B58A-8C51-2148-9E4338B99363}"/>
              </a:ext>
            </a:extLst>
          </p:cNvPr>
          <p:cNvSpPr txBox="1"/>
          <p:nvPr/>
        </p:nvSpPr>
        <p:spPr>
          <a:xfrm>
            <a:off x="4699088" y="4530334"/>
            <a:ext cx="2840716" cy="2031325"/>
          </a:xfrm>
          <a:prstGeom prst="rect">
            <a:avLst/>
          </a:prstGeom>
          <a:noFill/>
        </p:spPr>
        <p:txBody>
          <a:bodyPr wrap="square" rtlCol="0">
            <a:spAutoFit/>
          </a:bodyPr>
          <a:lstStyle/>
          <a:p>
            <a:r>
              <a:rPr lang="en-AU" b="1" dirty="0"/>
              <a:t>Fundamental Analysis </a:t>
            </a:r>
            <a:r>
              <a:rPr lang="en-AU" dirty="0"/>
              <a:t>: Data from Sources</a:t>
            </a:r>
          </a:p>
          <a:p>
            <a:r>
              <a:rPr lang="en-AU" i="1" dirty="0"/>
              <a:t>Metrics: Financial statement – balance sheet, income statement, cash flow statement, foot notes</a:t>
            </a:r>
          </a:p>
          <a:p>
            <a:endParaRPr lang="en-AU" dirty="0"/>
          </a:p>
        </p:txBody>
      </p:sp>
      <p:sp>
        <p:nvSpPr>
          <p:cNvPr id="7" name="TextBox 6">
            <a:extLst>
              <a:ext uri="{FF2B5EF4-FFF2-40B4-BE49-F238E27FC236}">
                <a16:creationId xmlns:a16="http://schemas.microsoft.com/office/drawing/2014/main" id="{1B26916A-0CD9-5803-CB75-5B52531CD438}"/>
              </a:ext>
            </a:extLst>
          </p:cNvPr>
          <p:cNvSpPr txBox="1"/>
          <p:nvPr/>
        </p:nvSpPr>
        <p:spPr>
          <a:xfrm>
            <a:off x="7813046" y="4530334"/>
            <a:ext cx="3499163" cy="1754326"/>
          </a:xfrm>
          <a:prstGeom prst="rect">
            <a:avLst/>
          </a:prstGeom>
          <a:noFill/>
        </p:spPr>
        <p:txBody>
          <a:bodyPr wrap="none" rtlCol="0">
            <a:spAutoFit/>
          </a:bodyPr>
          <a:lstStyle/>
          <a:p>
            <a:r>
              <a:rPr lang="en-AU" b="1" dirty="0"/>
              <a:t>Technical Analysis :</a:t>
            </a:r>
          </a:p>
          <a:p>
            <a:r>
              <a:rPr lang="en-AU" dirty="0"/>
              <a:t>Past and present price action </a:t>
            </a:r>
          </a:p>
          <a:p>
            <a:r>
              <a:rPr lang="en-AU" dirty="0"/>
              <a:t>Analyse the financial market as a</a:t>
            </a:r>
          </a:p>
          <a:p>
            <a:r>
              <a:rPr lang="en-AU" dirty="0"/>
              <a:t> whole</a:t>
            </a:r>
          </a:p>
          <a:p>
            <a:r>
              <a:rPr lang="en-AU" dirty="0"/>
              <a:t>- price &amp; volume, demand &amp; supply</a:t>
            </a:r>
          </a:p>
          <a:p>
            <a:r>
              <a:rPr lang="en-AU" dirty="0"/>
              <a:t>E.g. Using a chart</a:t>
            </a:r>
          </a:p>
        </p:txBody>
      </p:sp>
      <p:pic>
        <p:nvPicPr>
          <p:cNvPr id="5" name="Picture 4">
            <a:extLst>
              <a:ext uri="{FF2B5EF4-FFF2-40B4-BE49-F238E27FC236}">
                <a16:creationId xmlns:a16="http://schemas.microsoft.com/office/drawing/2014/main" id="{A3E95BAA-327E-4DCB-94C1-0D9A4F5F3EA2}"/>
              </a:ext>
            </a:extLst>
          </p:cNvPr>
          <p:cNvPicPr>
            <a:picLocks noChangeAspect="1"/>
          </p:cNvPicPr>
          <p:nvPr/>
        </p:nvPicPr>
        <p:blipFill>
          <a:blip r:embed="rId2"/>
          <a:stretch>
            <a:fillRect/>
          </a:stretch>
        </p:blipFill>
        <p:spPr>
          <a:xfrm>
            <a:off x="0" y="5943013"/>
            <a:ext cx="528320" cy="683294"/>
          </a:xfrm>
          <a:prstGeom prst="rect">
            <a:avLst/>
          </a:prstGeom>
        </p:spPr>
      </p:pic>
    </p:spTree>
    <p:extLst>
      <p:ext uri="{BB962C8B-B14F-4D97-AF65-F5344CB8AC3E}">
        <p14:creationId xmlns:p14="http://schemas.microsoft.com/office/powerpoint/2010/main" val="216730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CDCF-7FE1-509D-1471-CD7A1CE33FB1}"/>
              </a:ext>
            </a:extLst>
          </p:cNvPr>
          <p:cNvSpPr>
            <a:spLocks noGrp="1"/>
          </p:cNvSpPr>
          <p:nvPr>
            <p:ph type="title"/>
          </p:nvPr>
        </p:nvSpPr>
        <p:spPr>
          <a:xfrm>
            <a:off x="838200" y="365126"/>
            <a:ext cx="9358223" cy="523396"/>
          </a:xfrm>
        </p:spPr>
        <p:txBody>
          <a:bodyPr>
            <a:normAutofit fontScale="90000"/>
          </a:bodyPr>
          <a:lstStyle/>
          <a:p>
            <a:r>
              <a:rPr lang="en-AU" dirty="0"/>
              <a:t>Amazon – Trend Analysis</a:t>
            </a:r>
          </a:p>
        </p:txBody>
      </p:sp>
      <p:pic>
        <p:nvPicPr>
          <p:cNvPr id="9" name="Picture 8">
            <a:extLst>
              <a:ext uri="{FF2B5EF4-FFF2-40B4-BE49-F238E27FC236}">
                <a16:creationId xmlns:a16="http://schemas.microsoft.com/office/drawing/2014/main" id="{286C65A9-8B08-87A3-18CB-E3A86DC2222F}"/>
              </a:ext>
            </a:extLst>
          </p:cNvPr>
          <p:cNvPicPr>
            <a:picLocks noChangeAspect="1"/>
          </p:cNvPicPr>
          <p:nvPr/>
        </p:nvPicPr>
        <p:blipFill>
          <a:blip r:embed="rId2"/>
          <a:stretch>
            <a:fillRect/>
          </a:stretch>
        </p:blipFill>
        <p:spPr>
          <a:xfrm>
            <a:off x="713688" y="1098425"/>
            <a:ext cx="2006703" cy="4864350"/>
          </a:xfrm>
          <a:prstGeom prst="rect">
            <a:avLst/>
          </a:prstGeom>
        </p:spPr>
      </p:pic>
      <p:pic>
        <p:nvPicPr>
          <p:cNvPr id="11" name="Picture 10">
            <a:extLst>
              <a:ext uri="{FF2B5EF4-FFF2-40B4-BE49-F238E27FC236}">
                <a16:creationId xmlns:a16="http://schemas.microsoft.com/office/drawing/2014/main" id="{F2832FF4-CE5B-C3C7-FAD8-C6E34CF972A0}"/>
              </a:ext>
            </a:extLst>
          </p:cNvPr>
          <p:cNvPicPr>
            <a:picLocks noChangeAspect="1"/>
          </p:cNvPicPr>
          <p:nvPr/>
        </p:nvPicPr>
        <p:blipFill>
          <a:blip r:embed="rId3"/>
          <a:stretch>
            <a:fillRect/>
          </a:stretch>
        </p:blipFill>
        <p:spPr>
          <a:xfrm>
            <a:off x="3149600" y="1098425"/>
            <a:ext cx="3908758" cy="2609975"/>
          </a:xfrm>
          <a:prstGeom prst="rect">
            <a:avLst/>
          </a:prstGeom>
        </p:spPr>
      </p:pic>
      <p:pic>
        <p:nvPicPr>
          <p:cNvPr id="13" name="Picture 12">
            <a:extLst>
              <a:ext uri="{FF2B5EF4-FFF2-40B4-BE49-F238E27FC236}">
                <a16:creationId xmlns:a16="http://schemas.microsoft.com/office/drawing/2014/main" id="{FF6C6938-58DF-ABB8-2882-3EC8BCB8DE1E}"/>
              </a:ext>
            </a:extLst>
          </p:cNvPr>
          <p:cNvPicPr>
            <a:picLocks noChangeAspect="1"/>
          </p:cNvPicPr>
          <p:nvPr/>
        </p:nvPicPr>
        <p:blipFill>
          <a:blip r:embed="rId4"/>
          <a:stretch>
            <a:fillRect/>
          </a:stretch>
        </p:blipFill>
        <p:spPr>
          <a:xfrm>
            <a:off x="7190791" y="1194133"/>
            <a:ext cx="4760448" cy="2418558"/>
          </a:xfrm>
          <a:prstGeom prst="rect">
            <a:avLst/>
          </a:prstGeom>
        </p:spPr>
      </p:pic>
      <p:pic>
        <p:nvPicPr>
          <p:cNvPr id="15" name="Picture 14">
            <a:extLst>
              <a:ext uri="{FF2B5EF4-FFF2-40B4-BE49-F238E27FC236}">
                <a16:creationId xmlns:a16="http://schemas.microsoft.com/office/drawing/2014/main" id="{1ADB1178-FABD-3797-CB2E-617237A6935A}"/>
              </a:ext>
            </a:extLst>
          </p:cNvPr>
          <p:cNvPicPr>
            <a:picLocks noChangeAspect="1"/>
          </p:cNvPicPr>
          <p:nvPr/>
        </p:nvPicPr>
        <p:blipFill>
          <a:blip r:embed="rId5"/>
          <a:stretch>
            <a:fillRect/>
          </a:stretch>
        </p:blipFill>
        <p:spPr>
          <a:xfrm>
            <a:off x="3237358" y="3829585"/>
            <a:ext cx="3841320" cy="2491777"/>
          </a:xfrm>
          <a:prstGeom prst="rect">
            <a:avLst/>
          </a:prstGeom>
        </p:spPr>
      </p:pic>
      <p:pic>
        <p:nvPicPr>
          <p:cNvPr id="17" name="Picture 16">
            <a:extLst>
              <a:ext uri="{FF2B5EF4-FFF2-40B4-BE49-F238E27FC236}">
                <a16:creationId xmlns:a16="http://schemas.microsoft.com/office/drawing/2014/main" id="{E530CF6E-2082-A9D1-CC95-559772B4939B}"/>
              </a:ext>
            </a:extLst>
          </p:cNvPr>
          <p:cNvPicPr>
            <a:picLocks noChangeAspect="1"/>
          </p:cNvPicPr>
          <p:nvPr/>
        </p:nvPicPr>
        <p:blipFill>
          <a:blip r:embed="rId6"/>
          <a:stretch>
            <a:fillRect/>
          </a:stretch>
        </p:blipFill>
        <p:spPr>
          <a:xfrm>
            <a:off x="7190791" y="3918303"/>
            <a:ext cx="4665929" cy="2403060"/>
          </a:xfrm>
          <a:prstGeom prst="rect">
            <a:avLst/>
          </a:prstGeom>
        </p:spPr>
      </p:pic>
      <p:pic>
        <p:nvPicPr>
          <p:cNvPr id="8" name="Picture 7">
            <a:extLst>
              <a:ext uri="{FF2B5EF4-FFF2-40B4-BE49-F238E27FC236}">
                <a16:creationId xmlns:a16="http://schemas.microsoft.com/office/drawing/2014/main" id="{0CF9C3E6-0C9F-4EC0-B9EC-844781CE7721}"/>
              </a:ext>
            </a:extLst>
          </p:cNvPr>
          <p:cNvPicPr>
            <a:picLocks noChangeAspect="1"/>
          </p:cNvPicPr>
          <p:nvPr/>
        </p:nvPicPr>
        <p:blipFill>
          <a:blip r:embed="rId7"/>
          <a:stretch>
            <a:fillRect/>
          </a:stretch>
        </p:blipFill>
        <p:spPr>
          <a:xfrm>
            <a:off x="0" y="5943013"/>
            <a:ext cx="528320" cy="683294"/>
          </a:xfrm>
          <a:prstGeom prst="rect">
            <a:avLst/>
          </a:prstGeom>
        </p:spPr>
      </p:pic>
    </p:spTree>
    <p:extLst>
      <p:ext uri="{BB962C8B-B14F-4D97-AF65-F5344CB8AC3E}">
        <p14:creationId xmlns:p14="http://schemas.microsoft.com/office/powerpoint/2010/main" val="304464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E4F3-5297-169D-3703-DDD64D9FAE49}"/>
              </a:ext>
            </a:extLst>
          </p:cNvPr>
          <p:cNvSpPr>
            <a:spLocks noGrp="1"/>
          </p:cNvSpPr>
          <p:nvPr>
            <p:ph type="title"/>
          </p:nvPr>
        </p:nvSpPr>
        <p:spPr>
          <a:xfrm>
            <a:off x="746706" y="235608"/>
            <a:ext cx="10263996" cy="687298"/>
          </a:xfrm>
        </p:spPr>
        <p:txBody>
          <a:bodyPr>
            <a:normAutofit fontScale="90000"/>
          </a:bodyPr>
          <a:lstStyle/>
          <a:p>
            <a:r>
              <a:rPr lang="en-AU" dirty="0"/>
              <a:t>Woolworths – Trend Analysis</a:t>
            </a:r>
          </a:p>
        </p:txBody>
      </p:sp>
      <p:pic>
        <p:nvPicPr>
          <p:cNvPr id="5" name="Picture 4">
            <a:extLst>
              <a:ext uri="{FF2B5EF4-FFF2-40B4-BE49-F238E27FC236}">
                <a16:creationId xmlns:a16="http://schemas.microsoft.com/office/drawing/2014/main" id="{7B53029A-6EA4-092E-EDE0-E2E569786A46}"/>
              </a:ext>
            </a:extLst>
          </p:cNvPr>
          <p:cNvPicPr>
            <a:picLocks noChangeAspect="1"/>
          </p:cNvPicPr>
          <p:nvPr/>
        </p:nvPicPr>
        <p:blipFill>
          <a:blip r:embed="rId2"/>
          <a:stretch>
            <a:fillRect/>
          </a:stretch>
        </p:blipFill>
        <p:spPr>
          <a:xfrm>
            <a:off x="746706" y="1052424"/>
            <a:ext cx="2082907" cy="5226319"/>
          </a:xfrm>
          <a:prstGeom prst="rect">
            <a:avLst/>
          </a:prstGeom>
        </p:spPr>
      </p:pic>
      <p:pic>
        <p:nvPicPr>
          <p:cNvPr id="7" name="Picture 6">
            <a:extLst>
              <a:ext uri="{FF2B5EF4-FFF2-40B4-BE49-F238E27FC236}">
                <a16:creationId xmlns:a16="http://schemas.microsoft.com/office/drawing/2014/main" id="{0162674D-42AF-4F18-8DB0-E29888F1453C}"/>
              </a:ext>
            </a:extLst>
          </p:cNvPr>
          <p:cNvPicPr>
            <a:picLocks noChangeAspect="1"/>
          </p:cNvPicPr>
          <p:nvPr/>
        </p:nvPicPr>
        <p:blipFill>
          <a:blip r:embed="rId3"/>
          <a:stretch>
            <a:fillRect/>
          </a:stretch>
        </p:blipFill>
        <p:spPr>
          <a:xfrm>
            <a:off x="3088640" y="872260"/>
            <a:ext cx="4785360" cy="3054486"/>
          </a:xfrm>
          <a:prstGeom prst="rect">
            <a:avLst/>
          </a:prstGeom>
        </p:spPr>
      </p:pic>
      <p:pic>
        <p:nvPicPr>
          <p:cNvPr id="9" name="Picture 8">
            <a:extLst>
              <a:ext uri="{FF2B5EF4-FFF2-40B4-BE49-F238E27FC236}">
                <a16:creationId xmlns:a16="http://schemas.microsoft.com/office/drawing/2014/main" id="{5649DF15-B8AC-727A-25E1-3A12E74314F5}"/>
              </a:ext>
            </a:extLst>
          </p:cNvPr>
          <p:cNvPicPr>
            <a:picLocks noChangeAspect="1"/>
          </p:cNvPicPr>
          <p:nvPr/>
        </p:nvPicPr>
        <p:blipFill>
          <a:blip r:embed="rId4"/>
          <a:stretch>
            <a:fillRect/>
          </a:stretch>
        </p:blipFill>
        <p:spPr>
          <a:xfrm>
            <a:off x="3245912" y="3876100"/>
            <a:ext cx="4470815" cy="2746292"/>
          </a:xfrm>
          <a:prstGeom prst="rect">
            <a:avLst/>
          </a:prstGeom>
        </p:spPr>
      </p:pic>
      <p:pic>
        <p:nvPicPr>
          <p:cNvPr id="11" name="Picture 10">
            <a:extLst>
              <a:ext uri="{FF2B5EF4-FFF2-40B4-BE49-F238E27FC236}">
                <a16:creationId xmlns:a16="http://schemas.microsoft.com/office/drawing/2014/main" id="{1D6F8133-5CA2-6C1C-E179-B727D56804AB}"/>
              </a:ext>
            </a:extLst>
          </p:cNvPr>
          <p:cNvPicPr>
            <a:picLocks noChangeAspect="1"/>
          </p:cNvPicPr>
          <p:nvPr/>
        </p:nvPicPr>
        <p:blipFill>
          <a:blip r:embed="rId5"/>
          <a:stretch>
            <a:fillRect/>
          </a:stretch>
        </p:blipFill>
        <p:spPr>
          <a:xfrm>
            <a:off x="7716727" y="4215388"/>
            <a:ext cx="4261462" cy="2185412"/>
          </a:xfrm>
          <a:prstGeom prst="rect">
            <a:avLst/>
          </a:prstGeom>
        </p:spPr>
      </p:pic>
      <p:pic>
        <p:nvPicPr>
          <p:cNvPr id="13" name="Picture 12">
            <a:extLst>
              <a:ext uri="{FF2B5EF4-FFF2-40B4-BE49-F238E27FC236}">
                <a16:creationId xmlns:a16="http://schemas.microsoft.com/office/drawing/2014/main" id="{6C28E3A4-D076-14D4-690D-1DB3F45DC993}"/>
              </a:ext>
            </a:extLst>
          </p:cNvPr>
          <p:cNvPicPr>
            <a:picLocks noChangeAspect="1"/>
          </p:cNvPicPr>
          <p:nvPr/>
        </p:nvPicPr>
        <p:blipFill>
          <a:blip r:embed="rId6"/>
          <a:stretch>
            <a:fillRect/>
          </a:stretch>
        </p:blipFill>
        <p:spPr>
          <a:xfrm>
            <a:off x="7716727" y="1391920"/>
            <a:ext cx="4326675" cy="2262588"/>
          </a:xfrm>
          <a:prstGeom prst="rect">
            <a:avLst/>
          </a:prstGeom>
        </p:spPr>
      </p:pic>
      <p:pic>
        <p:nvPicPr>
          <p:cNvPr id="8" name="Picture 7">
            <a:extLst>
              <a:ext uri="{FF2B5EF4-FFF2-40B4-BE49-F238E27FC236}">
                <a16:creationId xmlns:a16="http://schemas.microsoft.com/office/drawing/2014/main" id="{A08274AD-8A94-4054-9996-12EB40D4CA08}"/>
              </a:ext>
            </a:extLst>
          </p:cNvPr>
          <p:cNvPicPr>
            <a:picLocks noChangeAspect="1"/>
          </p:cNvPicPr>
          <p:nvPr/>
        </p:nvPicPr>
        <p:blipFill>
          <a:blip r:embed="rId7"/>
          <a:stretch>
            <a:fillRect/>
          </a:stretch>
        </p:blipFill>
        <p:spPr>
          <a:xfrm>
            <a:off x="0" y="5943013"/>
            <a:ext cx="528320" cy="683294"/>
          </a:xfrm>
          <a:prstGeom prst="rect">
            <a:avLst/>
          </a:prstGeom>
        </p:spPr>
      </p:pic>
    </p:spTree>
    <p:extLst>
      <p:ext uri="{BB962C8B-B14F-4D97-AF65-F5344CB8AC3E}">
        <p14:creationId xmlns:p14="http://schemas.microsoft.com/office/powerpoint/2010/main" val="220448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199" y="2052320"/>
            <a:ext cx="6238243" cy="3646043"/>
          </a:xfrm>
        </p:spPr>
        <p:txBody>
          <a:bodyPr anchor="ctr">
            <a:normAutofit fontScale="90000"/>
          </a:bodyPr>
          <a:lstStyle/>
          <a:p>
            <a:r>
              <a:rPr lang="en-US" sz="6100" dirty="0"/>
              <a:t>Lines of Support and Resistance: Cornerstones of Technical Analysis</a:t>
            </a:r>
            <a:br>
              <a:rPr lang="en-US" sz="6100" dirty="0"/>
            </a:br>
            <a:r>
              <a:rPr lang="en-US" sz="6100" dirty="0"/>
              <a:t>  </a:t>
            </a:r>
            <a:r>
              <a:rPr lang="en-US" sz="4900" dirty="0"/>
              <a:t>by </a:t>
            </a:r>
            <a:r>
              <a:rPr lang="en-US" sz="4900" dirty="0" err="1"/>
              <a:t>Ekjyot</a:t>
            </a:r>
            <a:endParaRPr lang="en-US" sz="6100" dirty="0"/>
          </a:p>
        </p:txBody>
      </p:sp>
      <p:pic>
        <p:nvPicPr>
          <p:cNvPr id="4" name="Picture 3">
            <a:extLst>
              <a:ext uri="{FF2B5EF4-FFF2-40B4-BE49-F238E27FC236}">
                <a16:creationId xmlns:a16="http://schemas.microsoft.com/office/drawing/2014/main" id="{395C5826-395F-46A4-891D-74E913732ABC}"/>
              </a:ext>
            </a:extLst>
          </p:cNvPr>
          <p:cNvPicPr>
            <a:picLocks noChangeAspect="1"/>
          </p:cNvPicPr>
          <p:nvPr/>
        </p:nvPicPr>
        <p:blipFill>
          <a:blip r:embed="rId2"/>
          <a:stretch>
            <a:fillRect/>
          </a:stretch>
        </p:blipFill>
        <p:spPr>
          <a:xfrm>
            <a:off x="1" y="5928995"/>
            <a:ext cx="508000" cy="65701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0E8704F-8AD4-027C-38E6-04EE8C28C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94" y="661481"/>
            <a:ext cx="6157608" cy="5215950"/>
          </a:xfrm>
          <a:ln cmpd="sng">
            <a:solidFill>
              <a:schemeClr val="tx1">
                <a:alpha val="95328"/>
              </a:schemeClr>
            </a:solidFill>
          </a:ln>
        </p:spPr>
      </p:pic>
      <p:pic>
        <p:nvPicPr>
          <p:cNvPr id="3" name="Content Placeholder 4">
            <a:extLst>
              <a:ext uri="{FF2B5EF4-FFF2-40B4-BE49-F238E27FC236}">
                <a16:creationId xmlns:a16="http://schemas.microsoft.com/office/drawing/2014/main" id="{41972857-A1B8-CEE7-23EB-5FCE50EC1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058" y="661480"/>
            <a:ext cx="5664848" cy="5215951"/>
          </a:xfrm>
          <a:prstGeom prst="rect">
            <a:avLst/>
          </a:prstGeom>
          <a:solidFill>
            <a:schemeClr val="tx1">
              <a:alpha val="92837"/>
            </a:schemeClr>
          </a:solidFill>
          <a:ln>
            <a:solidFill>
              <a:schemeClr val="tx1">
                <a:alpha val="91591"/>
              </a:schemeClr>
            </a:solidFill>
          </a:ln>
        </p:spPr>
      </p:pic>
      <p:cxnSp>
        <p:nvCxnSpPr>
          <p:cNvPr id="6" name="Straight Connector 5">
            <a:extLst>
              <a:ext uri="{FF2B5EF4-FFF2-40B4-BE49-F238E27FC236}">
                <a16:creationId xmlns:a16="http://schemas.microsoft.com/office/drawing/2014/main" id="{517E62BD-A63C-2385-5AE0-29B1275ABE24}"/>
              </a:ext>
            </a:extLst>
          </p:cNvPr>
          <p:cNvCxnSpPr/>
          <p:nvPr/>
        </p:nvCxnSpPr>
        <p:spPr>
          <a:xfrm>
            <a:off x="632298" y="4854102"/>
            <a:ext cx="2383276" cy="0"/>
          </a:xfrm>
          <a:prstGeom prst="line">
            <a:avLst/>
          </a:prstGeom>
        </p:spPr>
        <p:style>
          <a:lnRef idx="2">
            <a:schemeClr val="accent2"/>
          </a:lnRef>
          <a:fillRef idx="0">
            <a:schemeClr val="accent2"/>
          </a:fillRef>
          <a:effectRef idx="1">
            <a:schemeClr val="accent2"/>
          </a:effectRef>
          <a:fontRef idx="minor">
            <a:schemeClr val="tx1"/>
          </a:fontRef>
        </p:style>
      </p:cxnSp>
      <p:sp>
        <p:nvSpPr>
          <p:cNvPr id="8" name="TextBox 7">
            <a:extLst>
              <a:ext uri="{FF2B5EF4-FFF2-40B4-BE49-F238E27FC236}">
                <a16:creationId xmlns:a16="http://schemas.microsoft.com/office/drawing/2014/main" id="{4B8638C1-C18D-FE7B-90EB-3E14677B9FC0}"/>
              </a:ext>
            </a:extLst>
          </p:cNvPr>
          <p:cNvSpPr txBox="1"/>
          <p:nvPr/>
        </p:nvSpPr>
        <p:spPr>
          <a:xfrm>
            <a:off x="2222770" y="4854102"/>
            <a:ext cx="924128" cy="276999"/>
          </a:xfrm>
          <a:prstGeom prst="rect">
            <a:avLst/>
          </a:prstGeom>
          <a:noFill/>
        </p:spPr>
        <p:txBody>
          <a:bodyPr wrap="square" rtlCol="0">
            <a:spAutoFit/>
          </a:bodyPr>
          <a:lstStyle/>
          <a:p>
            <a:r>
              <a:rPr lang="en-US" sz="1200" dirty="0"/>
              <a:t>support</a:t>
            </a:r>
          </a:p>
        </p:txBody>
      </p:sp>
      <p:cxnSp>
        <p:nvCxnSpPr>
          <p:cNvPr id="11" name="Straight Connector 10">
            <a:extLst>
              <a:ext uri="{FF2B5EF4-FFF2-40B4-BE49-F238E27FC236}">
                <a16:creationId xmlns:a16="http://schemas.microsoft.com/office/drawing/2014/main" id="{7B1A3578-40E0-C405-6888-943115F350E2}"/>
              </a:ext>
            </a:extLst>
          </p:cNvPr>
          <p:cNvCxnSpPr/>
          <p:nvPr/>
        </p:nvCxnSpPr>
        <p:spPr>
          <a:xfrm>
            <a:off x="632298" y="2908570"/>
            <a:ext cx="238327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TextBox 11">
            <a:extLst>
              <a:ext uri="{FF2B5EF4-FFF2-40B4-BE49-F238E27FC236}">
                <a16:creationId xmlns:a16="http://schemas.microsoft.com/office/drawing/2014/main" id="{2DA87487-C2E1-FB4C-AEE4-A9A96DB43407}"/>
              </a:ext>
            </a:extLst>
          </p:cNvPr>
          <p:cNvSpPr txBox="1"/>
          <p:nvPr/>
        </p:nvSpPr>
        <p:spPr>
          <a:xfrm>
            <a:off x="632298" y="2631571"/>
            <a:ext cx="1284050" cy="276999"/>
          </a:xfrm>
          <a:prstGeom prst="rect">
            <a:avLst/>
          </a:prstGeom>
          <a:noFill/>
        </p:spPr>
        <p:txBody>
          <a:bodyPr wrap="square" rtlCol="0">
            <a:spAutoFit/>
          </a:bodyPr>
          <a:lstStyle/>
          <a:p>
            <a:r>
              <a:rPr lang="en-US" sz="1200" dirty="0"/>
              <a:t>resistance</a:t>
            </a:r>
          </a:p>
        </p:txBody>
      </p:sp>
      <p:cxnSp>
        <p:nvCxnSpPr>
          <p:cNvPr id="13" name="Straight Connector 12">
            <a:extLst>
              <a:ext uri="{FF2B5EF4-FFF2-40B4-BE49-F238E27FC236}">
                <a16:creationId xmlns:a16="http://schemas.microsoft.com/office/drawing/2014/main" id="{F322390B-BB36-7625-AB7B-C96046711A01}"/>
              </a:ext>
            </a:extLst>
          </p:cNvPr>
          <p:cNvCxnSpPr/>
          <p:nvPr/>
        </p:nvCxnSpPr>
        <p:spPr>
          <a:xfrm>
            <a:off x="3015574" y="1387813"/>
            <a:ext cx="2383276"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Connector 13">
            <a:extLst>
              <a:ext uri="{FF2B5EF4-FFF2-40B4-BE49-F238E27FC236}">
                <a16:creationId xmlns:a16="http://schemas.microsoft.com/office/drawing/2014/main" id="{9E6C61E0-4B45-06C9-D42A-29D4D04C0987}"/>
              </a:ext>
            </a:extLst>
          </p:cNvPr>
          <p:cNvCxnSpPr/>
          <p:nvPr/>
        </p:nvCxnSpPr>
        <p:spPr>
          <a:xfrm>
            <a:off x="3015574" y="4082375"/>
            <a:ext cx="238327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BEBEBF6A-0C3D-4E24-EE34-B294F4D21C01}"/>
              </a:ext>
            </a:extLst>
          </p:cNvPr>
          <p:cNvCxnSpPr>
            <a:cxnSpLocks/>
          </p:cNvCxnSpPr>
          <p:nvPr/>
        </p:nvCxnSpPr>
        <p:spPr>
          <a:xfrm>
            <a:off x="7235703" y="3884579"/>
            <a:ext cx="3814918" cy="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B9270894-AB85-8E49-157D-2216F319DCA5}"/>
              </a:ext>
            </a:extLst>
          </p:cNvPr>
          <p:cNvSpPr txBox="1"/>
          <p:nvPr/>
        </p:nvSpPr>
        <p:spPr>
          <a:xfrm>
            <a:off x="7221112" y="3818347"/>
            <a:ext cx="924128" cy="276999"/>
          </a:xfrm>
          <a:prstGeom prst="rect">
            <a:avLst/>
          </a:prstGeom>
          <a:noFill/>
        </p:spPr>
        <p:txBody>
          <a:bodyPr wrap="square" rtlCol="0">
            <a:spAutoFit/>
          </a:bodyPr>
          <a:lstStyle/>
          <a:p>
            <a:r>
              <a:rPr lang="en-US" sz="1200" dirty="0"/>
              <a:t>support</a:t>
            </a:r>
          </a:p>
        </p:txBody>
      </p:sp>
      <p:cxnSp>
        <p:nvCxnSpPr>
          <p:cNvPr id="18" name="Straight Connector 17">
            <a:extLst>
              <a:ext uri="{FF2B5EF4-FFF2-40B4-BE49-F238E27FC236}">
                <a16:creationId xmlns:a16="http://schemas.microsoft.com/office/drawing/2014/main" id="{1E726FE3-41D5-559E-2EBE-92EEE3130983}"/>
              </a:ext>
            </a:extLst>
          </p:cNvPr>
          <p:cNvCxnSpPr>
            <a:cxnSpLocks/>
          </p:cNvCxnSpPr>
          <p:nvPr/>
        </p:nvCxnSpPr>
        <p:spPr>
          <a:xfrm>
            <a:off x="7221112" y="1504545"/>
            <a:ext cx="3829509" cy="0"/>
          </a:xfrm>
          <a:prstGeom prst="line">
            <a:avLst/>
          </a:prstGeom>
        </p:spPr>
        <p:style>
          <a:lnRef idx="2">
            <a:schemeClr val="accent6"/>
          </a:lnRef>
          <a:fillRef idx="0">
            <a:schemeClr val="accent6"/>
          </a:fillRef>
          <a:effectRef idx="1">
            <a:schemeClr val="accent6"/>
          </a:effectRef>
          <a:fontRef idx="minor">
            <a:schemeClr val="tx1"/>
          </a:fontRef>
        </p:style>
      </p:cxnSp>
      <p:sp>
        <p:nvSpPr>
          <p:cNvPr id="20" name="TextBox 19">
            <a:extLst>
              <a:ext uri="{FF2B5EF4-FFF2-40B4-BE49-F238E27FC236}">
                <a16:creationId xmlns:a16="http://schemas.microsoft.com/office/drawing/2014/main" id="{00C11AAB-0E2D-B638-3227-D7F785EA0A56}"/>
              </a:ext>
            </a:extLst>
          </p:cNvPr>
          <p:cNvSpPr txBox="1"/>
          <p:nvPr/>
        </p:nvSpPr>
        <p:spPr>
          <a:xfrm>
            <a:off x="7136859" y="1249313"/>
            <a:ext cx="1284050" cy="276999"/>
          </a:xfrm>
          <a:prstGeom prst="rect">
            <a:avLst/>
          </a:prstGeom>
          <a:noFill/>
        </p:spPr>
        <p:txBody>
          <a:bodyPr wrap="square" rtlCol="0">
            <a:spAutoFit/>
          </a:bodyPr>
          <a:lstStyle/>
          <a:p>
            <a:r>
              <a:rPr lang="en-US" sz="1200" dirty="0"/>
              <a:t>resistance</a:t>
            </a:r>
          </a:p>
        </p:txBody>
      </p:sp>
      <p:pic>
        <p:nvPicPr>
          <p:cNvPr id="16" name="Picture 15">
            <a:extLst>
              <a:ext uri="{FF2B5EF4-FFF2-40B4-BE49-F238E27FC236}">
                <a16:creationId xmlns:a16="http://schemas.microsoft.com/office/drawing/2014/main" id="{BB7F8C12-45A2-49CE-886D-6492B88E462F}"/>
              </a:ext>
            </a:extLst>
          </p:cNvPr>
          <p:cNvPicPr>
            <a:picLocks noChangeAspect="1"/>
          </p:cNvPicPr>
          <p:nvPr/>
        </p:nvPicPr>
        <p:blipFill>
          <a:blip r:embed="rId4"/>
          <a:stretch>
            <a:fillRect/>
          </a:stretch>
        </p:blipFill>
        <p:spPr>
          <a:xfrm>
            <a:off x="1" y="5928995"/>
            <a:ext cx="508000" cy="657013"/>
          </a:xfrm>
          <a:prstGeom prst="rect">
            <a:avLst/>
          </a:prstGeom>
        </p:spPr>
      </p:pic>
    </p:spTree>
    <p:extLst>
      <p:ext uri="{BB962C8B-B14F-4D97-AF65-F5344CB8AC3E}">
        <p14:creationId xmlns:p14="http://schemas.microsoft.com/office/powerpoint/2010/main" val="35700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D1021-4CE4-88DA-6709-BE34B5FBA7F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cs typeface="Calibri Light"/>
              </a:rPr>
              <a:t>Significance in Technical Analysis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5AFA4670-8CDA-F205-2385-1C6EAECAC90F}"/>
              </a:ext>
            </a:extLst>
          </p:cNvPr>
          <p:cNvGraphicFramePr>
            <a:graphicFrameLocks noGrp="1"/>
          </p:cNvGraphicFramePr>
          <p:nvPr>
            <p:ph idx="1"/>
            <p:extLst>
              <p:ext uri="{D42A27DB-BD31-4B8C-83A1-F6EECF244321}">
                <p14:modId xmlns:p14="http://schemas.microsoft.com/office/powerpoint/2010/main" val="55618716"/>
              </p:ext>
            </p:extLst>
          </p:nvPr>
        </p:nvGraphicFramePr>
        <p:xfrm>
          <a:off x="487791" y="60889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6997DE69-5B7A-4F61-8C1C-248529E9E6D8}"/>
              </a:ext>
            </a:extLst>
          </p:cNvPr>
          <p:cNvPicPr>
            <a:picLocks noChangeAspect="1"/>
          </p:cNvPicPr>
          <p:nvPr/>
        </p:nvPicPr>
        <p:blipFill>
          <a:blip r:embed="rId8"/>
          <a:stretch>
            <a:fillRect/>
          </a:stretch>
        </p:blipFill>
        <p:spPr>
          <a:xfrm>
            <a:off x="1" y="5928995"/>
            <a:ext cx="508000" cy="657013"/>
          </a:xfrm>
          <a:prstGeom prst="rect">
            <a:avLst/>
          </a:prstGeom>
        </p:spPr>
      </p:pic>
    </p:spTree>
    <p:extLst>
      <p:ext uri="{BB962C8B-B14F-4D97-AF65-F5344CB8AC3E}">
        <p14:creationId xmlns:p14="http://schemas.microsoft.com/office/powerpoint/2010/main" val="68559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t>Demo - Jun</a:t>
            </a:r>
          </a:p>
          <a:p>
            <a:pPr marL="0" indent="0">
              <a:buNone/>
            </a:pPr>
            <a:r>
              <a:rPr lang="en-US" sz="2400" b="1" dirty="0"/>
              <a:t>Stock Price Comparison - Rohit </a:t>
            </a:r>
          </a:p>
          <a:p>
            <a:pPr marL="0" indent="0">
              <a:buNone/>
            </a:pPr>
            <a:r>
              <a:rPr lang="en-US" sz="2400" b="1" dirty="0"/>
              <a:t>Trading Volumes - Ammar</a:t>
            </a:r>
          </a:p>
          <a:p>
            <a:pPr marL="0" indent="0">
              <a:buNone/>
            </a:pPr>
            <a:r>
              <a:rPr lang="en-US" sz="2400" b="1" dirty="0"/>
              <a:t>When to Buy a Stock – Sujatha</a:t>
            </a:r>
          </a:p>
          <a:p>
            <a:pPr marL="0" indent="0">
              <a:buNone/>
            </a:pPr>
            <a:r>
              <a:rPr lang="en-US" sz="2400" b="1" dirty="0"/>
              <a:t>Lines of Support and Resistance - </a:t>
            </a:r>
            <a:r>
              <a:rPr lang="en-US" sz="2400" b="1" dirty="0" err="1"/>
              <a:t>Ekjyot</a:t>
            </a:r>
            <a:endParaRPr lang="en-US" sz="2400" b="1" dirty="0"/>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D2650CDE-9479-4AA0-ABE9-1191F74BDD76}"/>
              </a:ext>
            </a:extLst>
          </p:cNvPr>
          <p:cNvPicPr>
            <a:picLocks noChangeAspect="1"/>
          </p:cNvPicPr>
          <p:nvPr/>
        </p:nvPicPr>
        <p:blipFill>
          <a:blip r:embed="rId2"/>
          <a:stretch>
            <a:fillRect/>
          </a:stretch>
        </p:blipFill>
        <p:spPr>
          <a:xfrm>
            <a:off x="103505" y="5995733"/>
            <a:ext cx="485775" cy="628269"/>
          </a:xfrm>
          <a:prstGeom prst="rect">
            <a:avLst/>
          </a:prstGeom>
        </p:spPr>
      </p:pic>
    </p:spTree>
    <p:extLst>
      <p:ext uri="{BB962C8B-B14F-4D97-AF65-F5344CB8AC3E}">
        <p14:creationId xmlns:p14="http://schemas.microsoft.com/office/powerpoint/2010/main" val="3782718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36080" cy="3931920"/>
          </a:xfrm>
        </p:spPr>
        <p:txBody>
          <a:bodyPr/>
          <a:lstStyle/>
          <a:p>
            <a:pPr marL="0" indent="0">
              <a:buNone/>
            </a:pPr>
            <a:r>
              <a:rPr lang="en-US" sz="2400" b="1" dirty="0">
                <a:solidFill>
                  <a:schemeClr val="tx1">
                    <a:lumMod val="50000"/>
                    <a:lumOff val="50000"/>
                  </a:schemeClr>
                </a:solidFill>
              </a:rPr>
              <a:t> “The man who trades to make a fortune usually goes broke, whereas the man who trades to get a good interest on his money sometimes gets rich.” </a:t>
            </a:r>
          </a:p>
          <a:p>
            <a:pPr marL="0" indent="0">
              <a:buNone/>
            </a:pPr>
            <a:r>
              <a:rPr lang="en-US" sz="2400" b="1" dirty="0">
                <a:solidFill>
                  <a:schemeClr val="tx1">
                    <a:lumMod val="50000"/>
                    <a:lumOff val="50000"/>
                  </a:schemeClr>
                </a:solidFill>
              </a:rPr>
              <a:t>~Charles Dow, inventor of Dow Jones Industrial Average, father of Technical Analysis.</a:t>
            </a: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venir Next LT Pro"/>
                <a:ea typeface="+mn-ea"/>
                <a:cs typeface="+mn-cs"/>
              </a:rPr>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8" name="Picture 7" descr="A person with a beard&#10;&#10;Description automatically generated">
            <a:extLst>
              <a:ext uri="{FF2B5EF4-FFF2-40B4-BE49-F238E27FC236}">
                <a16:creationId xmlns:a16="http://schemas.microsoft.com/office/drawing/2014/main" id="{D394A51E-0F0E-4318-AC3A-6D388F905B37}"/>
              </a:ext>
            </a:extLst>
          </p:cNvPr>
          <p:cNvPicPr>
            <a:picLocks noChangeAspect="1"/>
          </p:cNvPicPr>
          <p:nvPr/>
        </p:nvPicPr>
        <p:blipFill>
          <a:blip r:embed="rId2"/>
          <a:stretch>
            <a:fillRect/>
          </a:stretch>
        </p:blipFill>
        <p:spPr>
          <a:xfrm>
            <a:off x="10170160" y="4445430"/>
            <a:ext cx="1381414" cy="1771044"/>
          </a:xfrm>
          <a:prstGeom prst="rect">
            <a:avLst/>
          </a:prstGeom>
        </p:spPr>
      </p:pic>
    </p:spTree>
    <p:extLst>
      <p:ext uri="{BB962C8B-B14F-4D97-AF65-F5344CB8AC3E}">
        <p14:creationId xmlns:p14="http://schemas.microsoft.com/office/powerpoint/2010/main" val="6279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Agenda</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a:xfrm>
            <a:off x="5201920" y="1527048"/>
            <a:ext cx="6715760" cy="3931920"/>
          </a:xfrm>
        </p:spPr>
        <p:txBody>
          <a:bodyPr/>
          <a:lstStyle/>
          <a:p>
            <a:pPr marL="0" indent="0">
              <a:buNone/>
            </a:pPr>
            <a:r>
              <a:rPr lang="en-US" sz="2400" b="1" dirty="0"/>
              <a:t>Demo - Jun</a:t>
            </a:r>
          </a:p>
          <a:p>
            <a:pPr marL="0" indent="0">
              <a:buNone/>
            </a:pPr>
            <a:r>
              <a:rPr lang="en-US" sz="2400" b="1" dirty="0">
                <a:solidFill>
                  <a:schemeClr val="bg1">
                    <a:lumMod val="50000"/>
                  </a:schemeClr>
                </a:solidFill>
              </a:rPr>
              <a:t>Stock Price comparison - Rohit </a:t>
            </a:r>
          </a:p>
          <a:p>
            <a:pPr marL="0" indent="0">
              <a:buNone/>
            </a:pPr>
            <a:r>
              <a:rPr lang="en-US" sz="2400" b="1" dirty="0">
                <a:solidFill>
                  <a:schemeClr val="bg1">
                    <a:lumMod val="50000"/>
                  </a:schemeClr>
                </a:solidFill>
              </a:rPr>
              <a:t>Pre and post covid trading volume - Ammar</a:t>
            </a:r>
          </a:p>
          <a:p>
            <a:pPr marL="0" indent="0">
              <a:buNone/>
            </a:pPr>
            <a:r>
              <a:rPr lang="en-US" sz="2400" b="1" dirty="0">
                <a:solidFill>
                  <a:schemeClr val="bg1">
                    <a:lumMod val="50000"/>
                  </a:schemeClr>
                </a:solidFill>
              </a:rPr>
              <a:t>When to buy a stock – Sujatha</a:t>
            </a:r>
          </a:p>
          <a:p>
            <a:pPr marL="0" indent="0">
              <a:buNone/>
            </a:pPr>
            <a:r>
              <a:rPr lang="en-US" sz="2400" b="1" dirty="0">
                <a:solidFill>
                  <a:schemeClr val="bg1">
                    <a:lumMod val="50000"/>
                  </a:schemeClr>
                </a:solidFill>
              </a:rPr>
              <a:t>Lines of Support and Resistance - </a:t>
            </a:r>
            <a:r>
              <a:rPr lang="en-US" sz="2400" b="1" dirty="0" err="1">
                <a:solidFill>
                  <a:schemeClr val="bg1">
                    <a:lumMod val="50000"/>
                  </a:schemeClr>
                </a:solidFill>
              </a:rPr>
              <a:t>Ekjyot</a:t>
            </a:r>
            <a:endParaRPr lang="en-US" sz="2400" b="1" dirty="0">
              <a:solidFill>
                <a:schemeClr val="bg1">
                  <a:lumMod val="50000"/>
                </a:schemeClr>
              </a:solidFill>
            </a:endParaRPr>
          </a:p>
        </p:txBody>
      </p:sp>
      <p:sp>
        <p:nvSpPr>
          <p:cNvPr id="4" name="Date Placeholder 3">
            <a:extLst>
              <a:ext uri="{FF2B5EF4-FFF2-40B4-BE49-F238E27FC236}">
                <a16:creationId xmlns:a16="http://schemas.microsoft.com/office/drawing/2014/main" id="{78C8B647-084C-492D-A242-148BEA5B682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/1/2024</a:t>
            </a:r>
          </a:p>
        </p:txBody>
      </p:sp>
      <p:sp>
        <p:nvSpPr>
          <p:cNvPr id="5" name="Footer Placeholder 4">
            <a:extLst>
              <a:ext uri="{FF2B5EF4-FFF2-40B4-BE49-F238E27FC236}">
                <a16:creationId xmlns:a16="http://schemas.microsoft.com/office/drawing/2014/main" id="{A4A2B84E-2163-44C1-99D0-6F162AEA82E9}"/>
              </a:ext>
            </a:extLst>
          </p:cNvPr>
          <p:cNvSpPr>
            <a:spLocks noGrp="1"/>
          </p:cNvSpPr>
          <p:nvPr>
            <p:ph type="ftr" sz="quarter" idx="11"/>
          </p:nvPr>
        </p:nvSpPr>
        <p:spPr/>
        <p:txBody>
          <a:bodyPr/>
          <a:lstStyle/>
          <a:p>
            <a:pPr>
              <a:defRPr/>
            </a:pPr>
            <a:r>
              <a:rPr lang="en-US" noProof="0" dirty="0"/>
              <a:t>Group 1</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8AB1A36-2D6E-4392-AAA4-996FFE032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04802FFA-EFA7-4792-ACF4-6660549EA49A}"/>
              </a:ext>
            </a:extLst>
          </p:cNvPr>
          <p:cNvPicPr>
            <a:picLocks noChangeAspect="1"/>
          </p:cNvPicPr>
          <p:nvPr/>
        </p:nvPicPr>
        <p:blipFill>
          <a:blip r:embed="rId2"/>
          <a:stretch>
            <a:fillRect/>
          </a:stretch>
        </p:blipFill>
        <p:spPr>
          <a:xfrm>
            <a:off x="103505" y="5995733"/>
            <a:ext cx="485775" cy="628269"/>
          </a:xfrm>
          <a:prstGeom prst="rect">
            <a:avLst/>
          </a:prstGeom>
        </p:spPr>
      </p:pic>
    </p:spTree>
    <p:extLst>
      <p:ext uri="{BB962C8B-B14F-4D97-AF65-F5344CB8AC3E}">
        <p14:creationId xmlns:p14="http://schemas.microsoft.com/office/powerpoint/2010/main" val="55160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AU" sz="3600" dirty="0"/>
              <a:t>Comparison of Performance of Major stocks over past decade</a:t>
            </a:r>
            <a:br>
              <a:rPr lang="en-AU" sz="2800" dirty="0"/>
            </a:br>
            <a:br>
              <a:rPr lang="en-AU" sz="2800" dirty="0"/>
            </a:br>
            <a:r>
              <a:rPr lang="en-AU" sz="2800" dirty="0"/>
              <a:t>Meta (Facebook), Amazon, Apple, Netflix, Google, Microsoft</a:t>
            </a:r>
            <a:br>
              <a:rPr lang="en-AU" sz="2800" dirty="0"/>
            </a:br>
            <a:r>
              <a:rPr lang="en-AU" sz="2800" dirty="0"/>
              <a:t>by Rohit</a:t>
            </a:r>
          </a:p>
        </p:txBody>
      </p:sp>
      <p:pic>
        <p:nvPicPr>
          <p:cNvPr id="4" name="Picture 3">
            <a:extLst>
              <a:ext uri="{FF2B5EF4-FFF2-40B4-BE49-F238E27FC236}">
                <a16:creationId xmlns:a16="http://schemas.microsoft.com/office/drawing/2014/main" id="{85F60DDB-E4A7-4A12-A31C-249B38983B9E}"/>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1088176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485B-99D7-28BC-2980-2D8BCA43207A}"/>
              </a:ext>
            </a:extLst>
          </p:cNvPr>
          <p:cNvSpPr>
            <a:spLocks noGrp="1"/>
          </p:cNvSpPr>
          <p:nvPr>
            <p:ph type="title"/>
          </p:nvPr>
        </p:nvSpPr>
        <p:spPr/>
        <p:txBody>
          <a:bodyPr/>
          <a:lstStyle/>
          <a:p>
            <a:endParaRPr lang="en-AU" dirty="0"/>
          </a:p>
        </p:txBody>
      </p:sp>
      <p:pic>
        <p:nvPicPr>
          <p:cNvPr id="1026" name="Picture 2">
            <a:extLst>
              <a:ext uri="{FF2B5EF4-FFF2-40B4-BE49-F238E27FC236}">
                <a16:creationId xmlns:a16="http://schemas.microsoft.com/office/drawing/2014/main" id="{0CF8071F-6B0E-27E8-44E9-3E46A0E09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4175" y="3992082"/>
            <a:ext cx="4487738" cy="251805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FE726F49-448F-B9C3-959F-838F90756F4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7850" y="174237"/>
            <a:ext cx="6426325" cy="40320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7D3C632-9899-E36F-D1CC-441F1E95C4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47860"/>
            <a:ext cx="5796404" cy="373776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49D15DD-74A2-3533-95AC-D73B32D9F8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195" y="3881186"/>
            <a:ext cx="4994814" cy="28025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D74D327-F073-4F59-BDB8-0F600D395ED1}"/>
              </a:ext>
            </a:extLst>
          </p:cNvPr>
          <p:cNvPicPr>
            <a:picLocks noChangeAspect="1"/>
          </p:cNvPicPr>
          <p:nvPr/>
        </p:nvPicPr>
        <p:blipFill>
          <a:blip r:embed="rId6"/>
          <a:stretch>
            <a:fillRect/>
          </a:stretch>
        </p:blipFill>
        <p:spPr>
          <a:xfrm>
            <a:off x="30480" y="5963920"/>
            <a:ext cx="494661" cy="639762"/>
          </a:xfrm>
          <a:prstGeom prst="rect">
            <a:avLst/>
          </a:prstGeom>
        </p:spPr>
      </p:pic>
    </p:spTree>
    <p:extLst>
      <p:ext uri="{BB962C8B-B14F-4D97-AF65-F5344CB8AC3E}">
        <p14:creationId xmlns:p14="http://schemas.microsoft.com/office/powerpoint/2010/main" val="4024602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42DADA0-7D0D-264B-FE69-BE82AD522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17" y="254478"/>
            <a:ext cx="5657704" cy="317452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7280A08-4627-A607-FDB1-D87B2E640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383" y="17678"/>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74577A0-2F49-3649-164E-E60BC2AB8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2516" y="3316552"/>
            <a:ext cx="6079734" cy="3411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AB9EBF4-AF2D-4299-9DC2-6FE12F94379F}"/>
              </a:ext>
            </a:extLst>
          </p:cNvPr>
          <p:cNvPicPr>
            <a:picLocks noChangeAspect="1"/>
          </p:cNvPicPr>
          <p:nvPr/>
        </p:nvPicPr>
        <p:blipFill>
          <a:blip r:embed="rId5"/>
          <a:stretch>
            <a:fillRect/>
          </a:stretch>
        </p:blipFill>
        <p:spPr>
          <a:xfrm>
            <a:off x="30480" y="5963920"/>
            <a:ext cx="494661" cy="639762"/>
          </a:xfrm>
          <a:prstGeom prst="rect">
            <a:avLst/>
          </a:prstGeom>
        </p:spPr>
      </p:pic>
    </p:spTree>
    <p:extLst>
      <p:ext uri="{BB962C8B-B14F-4D97-AF65-F5344CB8AC3E}">
        <p14:creationId xmlns:p14="http://schemas.microsoft.com/office/powerpoint/2010/main" val="3408963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E3158E-D2EF-E9DE-5F58-89584DE80733}"/>
              </a:ext>
            </a:extLst>
          </p:cNvPr>
          <p:cNvSpPr>
            <a:spLocks noGrp="1"/>
          </p:cNvSpPr>
          <p:nvPr>
            <p:ph idx="1"/>
          </p:nvPr>
        </p:nvSpPr>
        <p:spPr>
          <a:xfrm>
            <a:off x="838200" y="1699016"/>
            <a:ext cx="10515600" cy="4351338"/>
          </a:xfrm>
        </p:spPr>
        <p:txBody>
          <a:bodyPr>
            <a:normAutofit/>
          </a:bodyPr>
          <a:lstStyle/>
          <a:p>
            <a:pPr marL="0" indent="0" algn="ctr">
              <a:buNone/>
            </a:pPr>
            <a:r>
              <a:rPr lang="en-AU" sz="5400" dirty="0"/>
              <a:t>Comparison of Major Australian Stocks (BHP, Woolworths) since their inceptions</a:t>
            </a:r>
          </a:p>
        </p:txBody>
      </p:sp>
      <p:pic>
        <p:nvPicPr>
          <p:cNvPr id="4" name="Picture 3">
            <a:extLst>
              <a:ext uri="{FF2B5EF4-FFF2-40B4-BE49-F238E27FC236}">
                <a16:creationId xmlns:a16="http://schemas.microsoft.com/office/drawing/2014/main" id="{21043D4B-A3E7-4F05-BA60-5EFBABA13834}"/>
              </a:ext>
            </a:extLst>
          </p:cNvPr>
          <p:cNvPicPr>
            <a:picLocks noChangeAspect="1"/>
          </p:cNvPicPr>
          <p:nvPr/>
        </p:nvPicPr>
        <p:blipFill>
          <a:blip r:embed="rId2"/>
          <a:stretch>
            <a:fillRect/>
          </a:stretch>
        </p:blipFill>
        <p:spPr>
          <a:xfrm>
            <a:off x="30480" y="5963920"/>
            <a:ext cx="494661" cy="639762"/>
          </a:xfrm>
          <a:prstGeom prst="rect">
            <a:avLst/>
          </a:prstGeom>
        </p:spPr>
      </p:pic>
    </p:spTree>
    <p:extLst>
      <p:ext uri="{BB962C8B-B14F-4D97-AF65-F5344CB8AC3E}">
        <p14:creationId xmlns:p14="http://schemas.microsoft.com/office/powerpoint/2010/main" val="299645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C2E42BE-73FC-B4D5-9816-F4C21BC71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0"/>
            <a:ext cx="8572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0757EE7-8485-423B-A355-ADAAB4D109EA}"/>
              </a:ext>
            </a:extLst>
          </p:cNvPr>
          <p:cNvPicPr>
            <a:picLocks noChangeAspect="1"/>
          </p:cNvPicPr>
          <p:nvPr/>
        </p:nvPicPr>
        <p:blipFill>
          <a:blip r:embed="rId3"/>
          <a:stretch>
            <a:fillRect/>
          </a:stretch>
        </p:blipFill>
        <p:spPr>
          <a:xfrm>
            <a:off x="30480" y="5963920"/>
            <a:ext cx="494661" cy="639762"/>
          </a:xfrm>
          <a:prstGeom prst="rect">
            <a:avLst/>
          </a:prstGeom>
        </p:spPr>
      </p:pic>
    </p:spTree>
    <p:extLst>
      <p:ext uri="{BB962C8B-B14F-4D97-AF65-F5344CB8AC3E}">
        <p14:creationId xmlns:p14="http://schemas.microsoft.com/office/powerpoint/2010/main" val="1803504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413F-CE7A-9AF7-EE59-2E8B811A6043}"/>
              </a:ext>
            </a:extLst>
          </p:cNvPr>
          <p:cNvSpPr>
            <a:spLocks noGrp="1"/>
          </p:cNvSpPr>
          <p:nvPr>
            <p:ph type="ctrTitle"/>
          </p:nvPr>
        </p:nvSpPr>
        <p:spPr>
          <a:xfrm>
            <a:off x="6471920" y="3881120"/>
            <a:ext cx="3985064" cy="1527982"/>
          </a:xfrm>
        </p:spPr>
        <p:txBody>
          <a:bodyPr>
            <a:noAutofit/>
          </a:bodyPr>
          <a:lstStyle/>
          <a:p>
            <a:r>
              <a:rPr lang="en-US" sz="3600" dirty="0"/>
              <a:t>Volume Changes of Major stocks </a:t>
            </a:r>
            <a:br>
              <a:rPr lang="en-US" sz="3600" dirty="0"/>
            </a:br>
            <a:br>
              <a:rPr lang="en-AU" sz="2800" dirty="0"/>
            </a:br>
            <a:br>
              <a:rPr lang="en-AU" sz="2800" dirty="0"/>
            </a:br>
            <a:r>
              <a:rPr lang="en-US" sz="2800" dirty="0"/>
              <a:t>Meta (formerly Facebook) v. Microsoft </a:t>
            </a:r>
            <a:br>
              <a:rPr lang="en-US" sz="2800" dirty="0"/>
            </a:br>
            <a:br>
              <a:rPr lang="en-AU" sz="2800" dirty="0"/>
            </a:br>
            <a:r>
              <a:rPr lang="en-AU" sz="2800" dirty="0"/>
              <a:t>by Ammar</a:t>
            </a:r>
          </a:p>
        </p:txBody>
      </p:sp>
    </p:spTree>
    <p:extLst>
      <p:ext uri="{BB962C8B-B14F-4D97-AF65-F5344CB8AC3E}">
        <p14:creationId xmlns:p14="http://schemas.microsoft.com/office/powerpoint/2010/main" val="2357426616"/>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{3F4117C5-C38E-447F-A9ED-F25ACB50CD73}tf78504181_win32</Template>
  <TotalTime>373</TotalTime>
  <Words>716</Words>
  <Application>Microsoft Office PowerPoint</Application>
  <PresentationFormat>Widescreen</PresentationFormat>
  <Paragraphs>84</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Next LT Pro</vt:lpstr>
      <vt:lpstr>Calibri</vt:lpstr>
      <vt:lpstr>Tw Cen MT</vt:lpstr>
      <vt:lpstr>ShapesVTI</vt:lpstr>
      <vt:lpstr>Stock Price Visualization</vt:lpstr>
      <vt:lpstr>Agenda</vt:lpstr>
      <vt:lpstr>Agenda</vt:lpstr>
      <vt:lpstr>Comparison of Performance of Major stocks over past decade  Meta (Facebook), Amazon, Apple, Netflix, Google, Microsoft by Rohit</vt:lpstr>
      <vt:lpstr>PowerPoint Presentation</vt:lpstr>
      <vt:lpstr>PowerPoint Presentation</vt:lpstr>
      <vt:lpstr>PowerPoint Presentation</vt:lpstr>
      <vt:lpstr>PowerPoint Presentation</vt:lpstr>
      <vt:lpstr>Volume Changes of Major stocks    Meta (formerly Facebook) v. Microsoft   by Ammar</vt:lpstr>
      <vt:lpstr>PowerPoint Presentation</vt:lpstr>
      <vt:lpstr>PowerPoint Presentation</vt:lpstr>
      <vt:lpstr>PowerPoint Presentation</vt:lpstr>
      <vt:lpstr>PowerPoint Presentation</vt:lpstr>
      <vt:lpstr>Stock Analysis by Sujatha  </vt:lpstr>
      <vt:lpstr>Amazon – Trend Analysis</vt:lpstr>
      <vt:lpstr>Woolworths – Trend Analysis</vt:lpstr>
      <vt:lpstr>Lines of Support and Resistance: Cornerstones of Technical Analysis   by Ekjyot</vt:lpstr>
      <vt:lpstr>PowerPoint Presentation</vt:lpstr>
      <vt:lpstr>Significance in Technical Analysis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Median House Price Change In Various Cities Over Time</dc:title>
  <dc:creator>Bill Leang</dc:creator>
  <cp:lastModifiedBy>Bill Leang</cp:lastModifiedBy>
  <cp:revision>14</cp:revision>
  <dcterms:created xsi:type="dcterms:W3CDTF">2023-10-19T05:52:19Z</dcterms:created>
  <dcterms:modified xsi:type="dcterms:W3CDTF">2024-01-01T08:23:38Z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