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60"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7" autoAdjust="0"/>
    <p:restoredTop sz="94660"/>
  </p:normalViewPr>
  <p:slideViewPr>
    <p:cSldViewPr snapToGrid="0">
      <p:cViewPr varScale="1">
        <p:scale>
          <a:sx n="131" d="100"/>
          <a:sy n="131" d="100"/>
        </p:scale>
        <p:origin x="2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CF63D8-6CB0-447B-A260-37F328BD9BCD}"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7149ACCC-D387-4746-A1BD-986030BAAC23}">
      <dgm:prSet/>
      <dgm:spPr/>
      <dgm:t>
        <a:bodyPr/>
        <a:lstStyle/>
        <a:p>
          <a:r>
            <a:rPr lang="en-US" b="1"/>
            <a:t>Psychological Significance</a:t>
          </a:r>
          <a:endParaRPr lang="en-US"/>
        </a:p>
      </dgm:t>
    </dgm:pt>
    <dgm:pt modelId="{4130C2DD-4FA3-4C69-B211-B4950D4E4B00}" type="parTrans" cxnId="{8832C18D-5E5A-4600-A68C-F93F5037483A}">
      <dgm:prSet/>
      <dgm:spPr/>
      <dgm:t>
        <a:bodyPr/>
        <a:lstStyle/>
        <a:p>
          <a:endParaRPr lang="en-US"/>
        </a:p>
      </dgm:t>
    </dgm:pt>
    <dgm:pt modelId="{36D2FFFB-ED89-4810-97EC-8D57CD97EBBE}" type="sibTrans" cxnId="{8832C18D-5E5A-4600-A68C-F93F5037483A}">
      <dgm:prSet/>
      <dgm:spPr/>
      <dgm:t>
        <a:bodyPr/>
        <a:lstStyle/>
        <a:p>
          <a:endParaRPr lang="en-US"/>
        </a:p>
      </dgm:t>
    </dgm:pt>
    <dgm:pt modelId="{505A38C2-8654-4E66-9664-2AE708481B2B}">
      <dgm:prSet/>
      <dgm:spPr/>
      <dgm:t>
        <a:bodyPr/>
        <a:lstStyle/>
        <a:p>
          <a:r>
            <a:rPr lang="en-US"/>
            <a:t>Levels with psychological impact on traders' decisions.</a:t>
          </a:r>
        </a:p>
      </dgm:t>
    </dgm:pt>
    <dgm:pt modelId="{F4F272B7-D340-4B41-9AB5-4A1D9C08CB4F}" type="parTrans" cxnId="{95449C5E-473E-4F37-A1F2-74CF8CBCBE63}">
      <dgm:prSet/>
      <dgm:spPr/>
      <dgm:t>
        <a:bodyPr/>
        <a:lstStyle/>
        <a:p>
          <a:endParaRPr lang="en-US"/>
        </a:p>
      </dgm:t>
    </dgm:pt>
    <dgm:pt modelId="{3A3044DD-C346-4863-A447-A9E3DE4597F2}" type="sibTrans" cxnId="{95449C5E-473E-4F37-A1F2-74CF8CBCBE63}">
      <dgm:prSet/>
      <dgm:spPr/>
      <dgm:t>
        <a:bodyPr/>
        <a:lstStyle/>
        <a:p>
          <a:endParaRPr lang="en-US"/>
        </a:p>
      </dgm:t>
    </dgm:pt>
    <dgm:pt modelId="{6493B056-46A5-4D01-A431-950EB2D28C6A}">
      <dgm:prSet/>
      <dgm:spPr/>
      <dgm:t>
        <a:bodyPr/>
        <a:lstStyle/>
        <a:p>
          <a:r>
            <a:rPr lang="en-US"/>
            <a:t>Round numbers or previous highs/lows act as strong levels.</a:t>
          </a:r>
        </a:p>
      </dgm:t>
    </dgm:pt>
    <dgm:pt modelId="{67DBBE71-637F-4C31-8AB0-C91A2715FC3D}" type="parTrans" cxnId="{58E6B2F0-7F4F-4726-909E-CB7CECF1B34D}">
      <dgm:prSet/>
      <dgm:spPr/>
      <dgm:t>
        <a:bodyPr/>
        <a:lstStyle/>
        <a:p>
          <a:endParaRPr lang="en-US"/>
        </a:p>
      </dgm:t>
    </dgm:pt>
    <dgm:pt modelId="{71FB99D1-0181-4821-93F2-ECB4C316B2B6}" type="sibTrans" cxnId="{58E6B2F0-7F4F-4726-909E-CB7CECF1B34D}">
      <dgm:prSet/>
      <dgm:spPr/>
      <dgm:t>
        <a:bodyPr/>
        <a:lstStyle/>
        <a:p>
          <a:endParaRPr lang="en-US"/>
        </a:p>
      </dgm:t>
    </dgm:pt>
    <dgm:pt modelId="{C7FD0CD7-669C-44E5-B76F-E7A4C1E6805D}">
      <dgm:prSet/>
      <dgm:spPr/>
      <dgm:t>
        <a:bodyPr/>
        <a:lstStyle/>
        <a:p>
          <a:r>
            <a:rPr lang="en-US" b="1"/>
            <a:t>Indicators and Tools</a:t>
          </a:r>
          <a:endParaRPr lang="en-US"/>
        </a:p>
      </dgm:t>
    </dgm:pt>
    <dgm:pt modelId="{E0A2BC0C-AFC5-476F-B81A-473ABF1C0572}" type="parTrans" cxnId="{19E5B798-131A-4273-86FB-DEA35FB47073}">
      <dgm:prSet/>
      <dgm:spPr/>
      <dgm:t>
        <a:bodyPr/>
        <a:lstStyle/>
        <a:p>
          <a:endParaRPr lang="en-US"/>
        </a:p>
      </dgm:t>
    </dgm:pt>
    <dgm:pt modelId="{94F7D3A2-E3FE-416A-814E-74C0965CF714}" type="sibTrans" cxnId="{19E5B798-131A-4273-86FB-DEA35FB47073}">
      <dgm:prSet/>
      <dgm:spPr/>
      <dgm:t>
        <a:bodyPr/>
        <a:lstStyle/>
        <a:p>
          <a:endParaRPr lang="en-US"/>
        </a:p>
      </dgm:t>
    </dgm:pt>
    <dgm:pt modelId="{CBF72F0D-F4DD-46B4-BC38-AFBA30530F50}">
      <dgm:prSet/>
      <dgm:spPr/>
      <dgm:t>
        <a:bodyPr/>
        <a:lstStyle/>
        <a:p>
          <a:r>
            <a:rPr lang="en-US"/>
            <a:t>Use of technical indicators (moving averages, Fibonacci, pivot points).</a:t>
          </a:r>
        </a:p>
      </dgm:t>
    </dgm:pt>
    <dgm:pt modelId="{75C069DD-2FC1-4D9F-BB4F-77DA5D55CB95}" type="parTrans" cxnId="{3AADE2CE-BFEB-4EF3-9485-3E7976F7CAE6}">
      <dgm:prSet/>
      <dgm:spPr/>
      <dgm:t>
        <a:bodyPr/>
        <a:lstStyle/>
        <a:p>
          <a:endParaRPr lang="en-US"/>
        </a:p>
      </dgm:t>
    </dgm:pt>
    <dgm:pt modelId="{A767ECF8-F9E2-4139-9B5D-0235861E94D5}" type="sibTrans" cxnId="{3AADE2CE-BFEB-4EF3-9485-3E7976F7CAE6}">
      <dgm:prSet/>
      <dgm:spPr/>
      <dgm:t>
        <a:bodyPr/>
        <a:lstStyle/>
        <a:p>
          <a:endParaRPr lang="en-US"/>
        </a:p>
      </dgm:t>
    </dgm:pt>
    <dgm:pt modelId="{2F999156-FF9A-4CD6-9FCE-CBDA613CABAB}">
      <dgm:prSet/>
      <dgm:spPr/>
      <dgm:t>
        <a:bodyPr/>
        <a:lstStyle/>
        <a:p>
          <a:r>
            <a:rPr lang="en-US"/>
            <a:t>Enhances accuracy in identifying support and resistance.</a:t>
          </a:r>
        </a:p>
      </dgm:t>
    </dgm:pt>
    <dgm:pt modelId="{22D77007-4F05-4F77-8CE4-839F72848859}" type="parTrans" cxnId="{E5EA6E03-2DE4-41FE-A569-B4105C352B19}">
      <dgm:prSet/>
      <dgm:spPr/>
      <dgm:t>
        <a:bodyPr/>
        <a:lstStyle/>
        <a:p>
          <a:endParaRPr lang="en-US"/>
        </a:p>
      </dgm:t>
    </dgm:pt>
    <dgm:pt modelId="{DDC014D1-25E7-4FDE-B757-4CCD9DAC26CC}" type="sibTrans" cxnId="{E5EA6E03-2DE4-41FE-A569-B4105C352B19}">
      <dgm:prSet/>
      <dgm:spPr/>
      <dgm:t>
        <a:bodyPr/>
        <a:lstStyle/>
        <a:p>
          <a:endParaRPr lang="en-US"/>
        </a:p>
      </dgm:t>
    </dgm:pt>
    <dgm:pt modelId="{AF17FBDC-F5BD-486F-9694-10FD09CE9934}">
      <dgm:prSet/>
      <dgm:spPr/>
      <dgm:t>
        <a:bodyPr/>
        <a:lstStyle/>
        <a:p>
          <a:r>
            <a:rPr lang="en-US" b="1"/>
            <a:t>Dynamic Nature</a:t>
          </a:r>
          <a:endParaRPr lang="en-US"/>
        </a:p>
      </dgm:t>
    </dgm:pt>
    <dgm:pt modelId="{4080368A-086E-4870-8BC5-62E5294AD2C6}" type="parTrans" cxnId="{EE656010-51C8-4BFC-B422-2AEC76743DC3}">
      <dgm:prSet/>
      <dgm:spPr/>
      <dgm:t>
        <a:bodyPr/>
        <a:lstStyle/>
        <a:p>
          <a:endParaRPr lang="en-US"/>
        </a:p>
      </dgm:t>
    </dgm:pt>
    <dgm:pt modelId="{210CD3E1-AD8A-4558-8739-01EE23693D7C}" type="sibTrans" cxnId="{EE656010-51C8-4BFC-B422-2AEC76743DC3}">
      <dgm:prSet/>
      <dgm:spPr/>
      <dgm:t>
        <a:bodyPr/>
        <a:lstStyle/>
        <a:p>
          <a:endParaRPr lang="en-US"/>
        </a:p>
      </dgm:t>
    </dgm:pt>
    <dgm:pt modelId="{70FE79CC-9DA5-4157-818B-7A5DBCBD72EB}">
      <dgm:prSet/>
      <dgm:spPr/>
      <dgm:t>
        <a:bodyPr/>
        <a:lstStyle/>
        <a:p>
          <a:r>
            <a:rPr lang="en-US"/>
            <a:t>Levels shift based on new information and market sentiment.</a:t>
          </a:r>
        </a:p>
      </dgm:t>
    </dgm:pt>
    <dgm:pt modelId="{741657C8-620F-4219-9B3A-0F5289FEAA48}" type="parTrans" cxnId="{6CD6B092-B1A0-400F-B3B4-96B0BDA86CA2}">
      <dgm:prSet/>
      <dgm:spPr/>
      <dgm:t>
        <a:bodyPr/>
        <a:lstStyle/>
        <a:p>
          <a:endParaRPr lang="en-US"/>
        </a:p>
      </dgm:t>
    </dgm:pt>
    <dgm:pt modelId="{6C457BCC-EA68-418A-92F0-A9C17D82F44F}" type="sibTrans" cxnId="{6CD6B092-B1A0-400F-B3B4-96B0BDA86CA2}">
      <dgm:prSet/>
      <dgm:spPr/>
      <dgm:t>
        <a:bodyPr/>
        <a:lstStyle/>
        <a:p>
          <a:endParaRPr lang="en-US"/>
        </a:p>
      </dgm:t>
    </dgm:pt>
    <dgm:pt modelId="{37C856AD-4E18-4A5D-BA08-F76E93107CA6}">
      <dgm:prSet/>
      <dgm:spPr/>
      <dgm:t>
        <a:bodyPr/>
        <a:lstStyle/>
        <a:p>
          <a:r>
            <a:rPr lang="en-US"/>
            <a:t>Influenced by economic reports, geopolitical events, etc.</a:t>
          </a:r>
        </a:p>
      </dgm:t>
    </dgm:pt>
    <dgm:pt modelId="{3823D53B-B8E1-4B4D-88DB-1E51601C9409}" type="parTrans" cxnId="{0B48ADD0-427A-46C7-9205-7ADC50E1A5AE}">
      <dgm:prSet/>
      <dgm:spPr/>
      <dgm:t>
        <a:bodyPr/>
        <a:lstStyle/>
        <a:p>
          <a:endParaRPr lang="en-US"/>
        </a:p>
      </dgm:t>
    </dgm:pt>
    <dgm:pt modelId="{7C0F85EF-ADA6-42AE-9006-2FD5C156F493}" type="sibTrans" cxnId="{0B48ADD0-427A-46C7-9205-7ADC50E1A5AE}">
      <dgm:prSet/>
      <dgm:spPr/>
      <dgm:t>
        <a:bodyPr/>
        <a:lstStyle/>
        <a:p>
          <a:endParaRPr lang="en-US"/>
        </a:p>
      </dgm:t>
    </dgm:pt>
    <dgm:pt modelId="{D48A9A4B-3577-4316-9563-736F6295BCE1}" type="pres">
      <dgm:prSet presAssocID="{92CF63D8-6CB0-447B-A260-37F328BD9BCD}" presName="Name0" presStyleCnt="0">
        <dgm:presLayoutVars>
          <dgm:dir/>
          <dgm:animLvl val="lvl"/>
          <dgm:resizeHandles val="exact"/>
        </dgm:presLayoutVars>
      </dgm:prSet>
      <dgm:spPr/>
    </dgm:pt>
    <dgm:pt modelId="{E9D1EDFE-2759-43F0-A4AE-44E7180AA557}" type="pres">
      <dgm:prSet presAssocID="{7149ACCC-D387-4746-A1BD-986030BAAC23}" presName="linNode" presStyleCnt="0"/>
      <dgm:spPr/>
    </dgm:pt>
    <dgm:pt modelId="{129B74C6-2EF9-4116-A76C-7E583EB7E11D}" type="pres">
      <dgm:prSet presAssocID="{7149ACCC-D387-4746-A1BD-986030BAAC23}" presName="parentText" presStyleLbl="node1" presStyleIdx="0" presStyleCnt="3">
        <dgm:presLayoutVars>
          <dgm:chMax val="1"/>
          <dgm:bulletEnabled val="1"/>
        </dgm:presLayoutVars>
      </dgm:prSet>
      <dgm:spPr/>
    </dgm:pt>
    <dgm:pt modelId="{C116036F-72AC-4223-AD63-49536FFC3D3E}" type="pres">
      <dgm:prSet presAssocID="{7149ACCC-D387-4746-A1BD-986030BAAC23}" presName="descendantText" presStyleLbl="alignAccFollowNode1" presStyleIdx="0" presStyleCnt="3">
        <dgm:presLayoutVars>
          <dgm:bulletEnabled val="1"/>
        </dgm:presLayoutVars>
      </dgm:prSet>
      <dgm:spPr/>
    </dgm:pt>
    <dgm:pt modelId="{84D1B6B2-B8B1-428B-95E2-5432510B2696}" type="pres">
      <dgm:prSet presAssocID="{36D2FFFB-ED89-4810-97EC-8D57CD97EBBE}" presName="sp" presStyleCnt="0"/>
      <dgm:spPr/>
    </dgm:pt>
    <dgm:pt modelId="{4AA577FA-B1CA-4770-912F-14DBA24901F6}" type="pres">
      <dgm:prSet presAssocID="{C7FD0CD7-669C-44E5-B76F-E7A4C1E6805D}" presName="linNode" presStyleCnt="0"/>
      <dgm:spPr/>
    </dgm:pt>
    <dgm:pt modelId="{04893FCB-689E-4856-AD97-3A8BB3A74BF7}" type="pres">
      <dgm:prSet presAssocID="{C7FD0CD7-669C-44E5-B76F-E7A4C1E6805D}" presName="parentText" presStyleLbl="node1" presStyleIdx="1" presStyleCnt="3">
        <dgm:presLayoutVars>
          <dgm:chMax val="1"/>
          <dgm:bulletEnabled val="1"/>
        </dgm:presLayoutVars>
      </dgm:prSet>
      <dgm:spPr/>
    </dgm:pt>
    <dgm:pt modelId="{0E02EB2F-FCD6-49B7-A2ED-AF42B4490009}" type="pres">
      <dgm:prSet presAssocID="{C7FD0CD7-669C-44E5-B76F-E7A4C1E6805D}" presName="descendantText" presStyleLbl="alignAccFollowNode1" presStyleIdx="1" presStyleCnt="3">
        <dgm:presLayoutVars>
          <dgm:bulletEnabled val="1"/>
        </dgm:presLayoutVars>
      </dgm:prSet>
      <dgm:spPr/>
    </dgm:pt>
    <dgm:pt modelId="{F4556037-3E67-4E12-9924-6F80A0ED808F}" type="pres">
      <dgm:prSet presAssocID="{94F7D3A2-E3FE-416A-814E-74C0965CF714}" presName="sp" presStyleCnt="0"/>
      <dgm:spPr/>
    </dgm:pt>
    <dgm:pt modelId="{140FBA66-64DC-46F0-92D4-54C19D2E6782}" type="pres">
      <dgm:prSet presAssocID="{AF17FBDC-F5BD-486F-9694-10FD09CE9934}" presName="linNode" presStyleCnt="0"/>
      <dgm:spPr/>
    </dgm:pt>
    <dgm:pt modelId="{DA49DEEB-C8A8-4BB3-BA2C-56795BF8AC86}" type="pres">
      <dgm:prSet presAssocID="{AF17FBDC-F5BD-486F-9694-10FD09CE9934}" presName="parentText" presStyleLbl="node1" presStyleIdx="2" presStyleCnt="3">
        <dgm:presLayoutVars>
          <dgm:chMax val="1"/>
          <dgm:bulletEnabled val="1"/>
        </dgm:presLayoutVars>
      </dgm:prSet>
      <dgm:spPr/>
    </dgm:pt>
    <dgm:pt modelId="{15BE01E8-DA29-4D28-A8E9-CB7FCA45BBAC}" type="pres">
      <dgm:prSet presAssocID="{AF17FBDC-F5BD-486F-9694-10FD09CE9934}" presName="descendantText" presStyleLbl="alignAccFollowNode1" presStyleIdx="2" presStyleCnt="3">
        <dgm:presLayoutVars>
          <dgm:bulletEnabled val="1"/>
        </dgm:presLayoutVars>
      </dgm:prSet>
      <dgm:spPr/>
    </dgm:pt>
  </dgm:ptLst>
  <dgm:cxnLst>
    <dgm:cxn modelId="{E5EA6E03-2DE4-41FE-A569-B4105C352B19}" srcId="{C7FD0CD7-669C-44E5-B76F-E7A4C1E6805D}" destId="{2F999156-FF9A-4CD6-9FCE-CBDA613CABAB}" srcOrd="1" destOrd="0" parTransId="{22D77007-4F05-4F77-8CE4-839F72848859}" sibTransId="{DDC014D1-25E7-4FDE-B757-4CCD9DAC26CC}"/>
    <dgm:cxn modelId="{80CD5704-CC05-4E6E-85DA-E0DCA9127612}" type="presOf" srcId="{7149ACCC-D387-4746-A1BD-986030BAAC23}" destId="{129B74C6-2EF9-4116-A76C-7E583EB7E11D}" srcOrd="0" destOrd="0" presId="urn:microsoft.com/office/officeart/2005/8/layout/vList5"/>
    <dgm:cxn modelId="{EE656010-51C8-4BFC-B422-2AEC76743DC3}" srcId="{92CF63D8-6CB0-447B-A260-37F328BD9BCD}" destId="{AF17FBDC-F5BD-486F-9694-10FD09CE9934}" srcOrd="2" destOrd="0" parTransId="{4080368A-086E-4870-8BC5-62E5294AD2C6}" sibTransId="{210CD3E1-AD8A-4558-8739-01EE23693D7C}"/>
    <dgm:cxn modelId="{4D1CEF25-FC42-46D0-BAE0-4507464AC8D0}" type="presOf" srcId="{92CF63D8-6CB0-447B-A260-37F328BD9BCD}" destId="{D48A9A4B-3577-4316-9563-736F6295BCE1}" srcOrd="0" destOrd="0" presId="urn:microsoft.com/office/officeart/2005/8/layout/vList5"/>
    <dgm:cxn modelId="{76102842-8334-4678-8BC7-4C4A5BE24FDD}" type="presOf" srcId="{C7FD0CD7-669C-44E5-B76F-E7A4C1E6805D}" destId="{04893FCB-689E-4856-AD97-3A8BB3A74BF7}" srcOrd="0" destOrd="0" presId="urn:microsoft.com/office/officeart/2005/8/layout/vList5"/>
    <dgm:cxn modelId="{95449C5E-473E-4F37-A1F2-74CF8CBCBE63}" srcId="{7149ACCC-D387-4746-A1BD-986030BAAC23}" destId="{505A38C2-8654-4E66-9664-2AE708481B2B}" srcOrd="0" destOrd="0" parTransId="{F4F272B7-D340-4B41-9AB5-4A1D9C08CB4F}" sibTransId="{3A3044DD-C346-4863-A447-A9E3DE4597F2}"/>
    <dgm:cxn modelId="{C94C3E6B-262F-4326-ABC8-17BDAA662128}" type="presOf" srcId="{AF17FBDC-F5BD-486F-9694-10FD09CE9934}" destId="{DA49DEEB-C8A8-4BB3-BA2C-56795BF8AC86}" srcOrd="0" destOrd="0" presId="urn:microsoft.com/office/officeart/2005/8/layout/vList5"/>
    <dgm:cxn modelId="{20EAAD6C-F5FF-49F8-A0F1-741FB0ECCA93}" type="presOf" srcId="{6493B056-46A5-4D01-A431-950EB2D28C6A}" destId="{C116036F-72AC-4223-AD63-49536FFC3D3E}" srcOrd="0" destOrd="1" presId="urn:microsoft.com/office/officeart/2005/8/layout/vList5"/>
    <dgm:cxn modelId="{C9C0537A-5714-450F-931F-DE83D0B91D08}" type="presOf" srcId="{505A38C2-8654-4E66-9664-2AE708481B2B}" destId="{C116036F-72AC-4223-AD63-49536FFC3D3E}" srcOrd="0" destOrd="0" presId="urn:microsoft.com/office/officeart/2005/8/layout/vList5"/>
    <dgm:cxn modelId="{8832C18D-5E5A-4600-A68C-F93F5037483A}" srcId="{92CF63D8-6CB0-447B-A260-37F328BD9BCD}" destId="{7149ACCC-D387-4746-A1BD-986030BAAC23}" srcOrd="0" destOrd="0" parTransId="{4130C2DD-4FA3-4C69-B211-B4950D4E4B00}" sibTransId="{36D2FFFB-ED89-4810-97EC-8D57CD97EBBE}"/>
    <dgm:cxn modelId="{8FC00C8E-3300-442A-991D-5E72DF131EAE}" type="presOf" srcId="{CBF72F0D-F4DD-46B4-BC38-AFBA30530F50}" destId="{0E02EB2F-FCD6-49B7-A2ED-AF42B4490009}" srcOrd="0" destOrd="0" presId="urn:microsoft.com/office/officeart/2005/8/layout/vList5"/>
    <dgm:cxn modelId="{6CD6B092-B1A0-400F-B3B4-96B0BDA86CA2}" srcId="{AF17FBDC-F5BD-486F-9694-10FD09CE9934}" destId="{70FE79CC-9DA5-4157-818B-7A5DBCBD72EB}" srcOrd="0" destOrd="0" parTransId="{741657C8-620F-4219-9B3A-0F5289FEAA48}" sibTransId="{6C457BCC-EA68-418A-92F0-A9C17D82F44F}"/>
    <dgm:cxn modelId="{F99F1897-9D7E-433F-956C-BA5E3C633F3A}" type="presOf" srcId="{37C856AD-4E18-4A5D-BA08-F76E93107CA6}" destId="{15BE01E8-DA29-4D28-A8E9-CB7FCA45BBAC}" srcOrd="0" destOrd="1" presId="urn:microsoft.com/office/officeart/2005/8/layout/vList5"/>
    <dgm:cxn modelId="{19E5B798-131A-4273-86FB-DEA35FB47073}" srcId="{92CF63D8-6CB0-447B-A260-37F328BD9BCD}" destId="{C7FD0CD7-669C-44E5-B76F-E7A4C1E6805D}" srcOrd="1" destOrd="0" parTransId="{E0A2BC0C-AFC5-476F-B81A-473ABF1C0572}" sibTransId="{94F7D3A2-E3FE-416A-814E-74C0965CF714}"/>
    <dgm:cxn modelId="{9317C3A6-22C2-4DF4-9BAC-53F8FDAD3710}" type="presOf" srcId="{2F999156-FF9A-4CD6-9FCE-CBDA613CABAB}" destId="{0E02EB2F-FCD6-49B7-A2ED-AF42B4490009}" srcOrd="0" destOrd="1" presId="urn:microsoft.com/office/officeart/2005/8/layout/vList5"/>
    <dgm:cxn modelId="{3AADE2CE-BFEB-4EF3-9485-3E7976F7CAE6}" srcId="{C7FD0CD7-669C-44E5-B76F-E7A4C1E6805D}" destId="{CBF72F0D-F4DD-46B4-BC38-AFBA30530F50}" srcOrd="0" destOrd="0" parTransId="{75C069DD-2FC1-4D9F-BB4F-77DA5D55CB95}" sibTransId="{A767ECF8-F9E2-4139-9B5D-0235861E94D5}"/>
    <dgm:cxn modelId="{0B48ADD0-427A-46C7-9205-7ADC50E1A5AE}" srcId="{AF17FBDC-F5BD-486F-9694-10FD09CE9934}" destId="{37C856AD-4E18-4A5D-BA08-F76E93107CA6}" srcOrd="1" destOrd="0" parTransId="{3823D53B-B8E1-4B4D-88DB-1E51601C9409}" sibTransId="{7C0F85EF-ADA6-42AE-9006-2FD5C156F493}"/>
    <dgm:cxn modelId="{674E1FE1-7E60-475D-8C9F-2423D8D5DF24}" type="presOf" srcId="{70FE79CC-9DA5-4157-818B-7A5DBCBD72EB}" destId="{15BE01E8-DA29-4D28-A8E9-CB7FCA45BBAC}" srcOrd="0" destOrd="0" presId="urn:microsoft.com/office/officeart/2005/8/layout/vList5"/>
    <dgm:cxn modelId="{58E6B2F0-7F4F-4726-909E-CB7CECF1B34D}" srcId="{7149ACCC-D387-4746-A1BD-986030BAAC23}" destId="{6493B056-46A5-4D01-A431-950EB2D28C6A}" srcOrd="1" destOrd="0" parTransId="{67DBBE71-637F-4C31-8AB0-C91A2715FC3D}" sibTransId="{71FB99D1-0181-4821-93F2-ECB4C316B2B6}"/>
    <dgm:cxn modelId="{27DCF7FE-C064-4742-BB64-B61CD07946C1}" type="presParOf" srcId="{D48A9A4B-3577-4316-9563-736F6295BCE1}" destId="{E9D1EDFE-2759-43F0-A4AE-44E7180AA557}" srcOrd="0" destOrd="0" presId="urn:microsoft.com/office/officeart/2005/8/layout/vList5"/>
    <dgm:cxn modelId="{323260C2-4005-47ED-9DB7-F4D2E46AE8A6}" type="presParOf" srcId="{E9D1EDFE-2759-43F0-A4AE-44E7180AA557}" destId="{129B74C6-2EF9-4116-A76C-7E583EB7E11D}" srcOrd="0" destOrd="0" presId="urn:microsoft.com/office/officeart/2005/8/layout/vList5"/>
    <dgm:cxn modelId="{815CD77C-E03B-445F-9875-D20F8AC04021}" type="presParOf" srcId="{E9D1EDFE-2759-43F0-A4AE-44E7180AA557}" destId="{C116036F-72AC-4223-AD63-49536FFC3D3E}" srcOrd="1" destOrd="0" presId="urn:microsoft.com/office/officeart/2005/8/layout/vList5"/>
    <dgm:cxn modelId="{CC558EE2-4EC1-4E94-8C84-A000B3D00D82}" type="presParOf" srcId="{D48A9A4B-3577-4316-9563-736F6295BCE1}" destId="{84D1B6B2-B8B1-428B-95E2-5432510B2696}" srcOrd="1" destOrd="0" presId="urn:microsoft.com/office/officeart/2005/8/layout/vList5"/>
    <dgm:cxn modelId="{F4DDEB2C-A6CB-4623-8FAD-BE0191406113}" type="presParOf" srcId="{D48A9A4B-3577-4316-9563-736F6295BCE1}" destId="{4AA577FA-B1CA-4770-912F-14DBA24901F6}" srcOrd="2" destOrd="0" presId="urn:microsoft.com/office/officeart/2005/8/layout/vList5"/>
    <dgm:cxn modelId="{C16B8AB4-360D-4160-81DA-BDCBF4AB948D}" type="presParOf" srcId="{4AA577FA-B1CA-4770-912F-14DBA24901F6}" destId="{04893FCB-689E-4856-AD97-3A8BB3A74BF7}" srcOrd="0" destOrd="0" presId="urn:microsoft.com/office/officeart/2005/8/layout/vList5"/>
    <dgm:cxn modelId="{62996623-9919-4F2C-A704-A5A93E02DC9F}" type="presParOf" srcId="{4AA577FA-B1CA-4770-912F-14DBA24901F6}" destId="{0E02EB2F-FCD6-49B7-A2ED-AF42B4490009}" srcOrd="1" destOrd="0" presId="urn:microsoft.com/office/officeart/2005/8/layout/vList5"/>
    <dgm:cxn modelId="{B8C2AC93-7306-46E7-AF6A-4C282311E7A0}" type="presParOf" srcId="{D48A9A4B-3577-4316-9563-736F6295BCE1}" destId="{F4556037-3E67-4E12-9924-6F80A0ED808F}" srcOrd="3" destOrd="0" presId="urn:microsoft.com/office/officeart/2005/8/layout/vList5"/>
    <dgm:cxn modelId="{985C1771-529A-4D7F-9D35-D422C160B43C}" type="presParOf" srcId="{D48A9A4B-3577-4316-9563-736F6295BCE1}" destId="{140FBA66-64DC-46F0-92D4-54C19D2E6782}" srcOrd="4" destOrd="0" presId="urn:microsoft.com/office/officeart/2005/8/layout/vList5"/>
    <dgm:cxn modelId="{06DB7CD8-B945-4996-9BED-F7EC88D11A65}" type="presParOf" srcId="{140FBA66-64DC-46F0-92D4-54C19D2E6782}" destId="{DA49DEEB-C8A8-4BB3-BA2C-56795BF8AC86}" srcOrd="0" destOrd="0" presId="urn:microsoft.com/office/officeart/2005/8/layout/vList5"/>
    <dgm:cxn modelId="{68FF0B83-1842-428B-85EF-96357F00F9C6}" type="presParOf" srcId="{140FBA66-64DC-46F0-92D4-54C19D2E6782}" destId="{15BE01E8-DA29-4D28-A8E9-CB7FCA45BBA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6036F-72AC-4223-AD63-49536FFC3D3E}">
      <dsp:nvSpPr>
        <dsp:cNvPr id="0" name=""/>
        <dsp:cNvSpPr/>
      </dsp:nvSpPr>
      <dsp:spPr>
        <a:xfrm rot="5400000">
          <a:off x="6890444" y="-2819259"/>
          <a:ext cx="1080957" cy="6993810"/>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Levels with psychological impact on traders' decisions.</a:t>
          </a:r>
        </a:p>
        <a:p>
          <a:pPr marL="228600" lvl="1" indent="-228600" algn="l" defTabSz="889000">
            <a:lnSpc>
              <a:spcPct val="90000"/>
            </a:lnSpc>
            <a:spcBef>
              <a:spcPct val="0"/>
            </a:spcBef>
            <a:spcAft>
              <a:spcPct val="15000"/>
            </a:spcAft>
            <a:buChar char="•"/>
          </a:pPr>
          <a:r>
            <a:rPr lang="en-US" sz="2000" kern="1200"/>
            <a:t>Round numbers or previous highs/lows act as strong levels.</a:t>
          </a:r>
        </a:p>
      </dsp:txBody>
      <dsp:txXfrm rot="-5400000">
        <a:off x="3934018" y="189935"/>
        <a:ext cx="6941042" cy="975421"/>
      </dsp:txXfrm>
    </dsp:sp>
    <dsp:sp modelId="{129B74C6-2EF9-4116-A76C-7E583EB7E11D}">
      <dsp:nvSpPr>
        <dsp:cNvPr id="0" name=""/>
        <dsp:cNvSpPr/>
      </dsp:nvSpPr>
      <dsp:spPr>
        <a:xfrm>
          <a:off x="0" y="2047"/>
          <a:ext cx="3934018" cy="135119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US" sz="3800" b="1" kern="1200"/>
            <a:t>Psychological Significance</a:t>
          </a:r>
          <a:endParaRPr lang="en-US" sz="3800" kern="1200"/>
        </a:p>
      </dsp:txBody>
      <dsp:txXfrm>
        <a:off x="65960" y="68007"/>
        <a:ext cx="3802098" cy="1219276"/>
      </dsp:txXfrm>
    </dsp:sp>
    <dsp:sp modelId="{0E02EB2F-FCD6-49B7-A2ED-AF42B4490009}">
      <dsp:nvSpPr>
        <dsp:cNvPr id="0" name=""/>
        <dsp:cNvSpPr/>
      </dsp:nvSpPr>
      <dsp:spPr>
        <a:xfrm rot="5400000">
          <a:off x="6890444" y="-1400502"/>
          <a:ext cx="1080957" cy="6993810"/>
        </a:xfrm>
        <a:prstGeom prst="round2Same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Use of technical indicators (moving averages, Fibonacci, pivot points).</a:t>
          </a:r>
        </a:p>
        <a:p>
          <a:pPr marL="228600" lvl="1" indent="-228600" algn="l" defTabSz="889000">
            <a:lnSpc>
              <a:spcPct val="90000"/>
            </a:lnSpc>
            <a:spcBef>
              <a:spcPct val="0"/>
            </a:spcBef>
            <a:spcAft>
              <a:spcPct val="15000"/>
            </a:spcAft>
            <a:buChar char="•"/>
          </a:pPr>
          <a:r>
            <a:rPr lang="en-US" sz="2000" kern="1200"/>
            <a:t>Enhances accuracy in identifying support and resistance.</a:t>
          </a:r>
        </a:p>
      </dsp:txBody>
      <dsp:txXfrm rot="-5400000">
        <a:off x="3934018" y="1608692"/>
        <a:ext cx="6941042" cy="975421"/>
      </dsp:txXfrm>
    </dsp:sp>
    <dsp:sp modelId="{04893FCB-689E-4856-AD97-3A8BB3A74BF7}">
      <dsp:nvSpPr>
        <dsp:cNvPr id="0" name=""/>
        <dsp:cNvSpPr/>
      </dsp:nvSpPr>
      <dsp:spPr>
        <a:xfrm>
          <a:off x="0" y="1420804"/>
          <a:ext cx="3934018" cy="1351196"/>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US" sz="3800" b="1" kern="1200"/>
            <a:t>Indicators and Tools</a:t>
          </a:r>
          <a:endParaRPr lang="en-US" sz="3800" kern="1200"/>
        </a:p>
      </dsp:txBody>
      <dsp:txXfrm>
        <a:off x="65960" y="1486764"/>
        <a:ext cx="3802098" cy="1219276"/>
      </dsp:txXfrm>
    </dsp:sp>
    <dsp:sp modelId="{15BE01E8-DA29-4D28-A8E9-CB7FCA45BBAC}">
      <dsp:nvSpPr>
        <dsp:cNvPr id="0" name=""/>
        <dsp:cNvSpPr/>
      </dsp:nvSpPr>
      <dsp:spPr>
        <a:xfrm rot="5400000">
          <a:off x="6890444" y="18253"/>
          <a:ext cx="1080957" cy="6993810"/>
        </a:xfrm>
        <a:prstGeom prst="round2Same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Levels shift based on new information and market sentiment.</a:t>
          </a:r>
        </a:p>
        <a:p>
          <a:pPr marL="228600" lvl="1" indent="-228600" algn="l" defTabSz="889000">
            <a:lnSpc>
              <a:spcPct val="90000"/>
            </a:lnSpc>
            <a:spcBef>
              <a:spcPct val="0"/>
            </a:spcBef>
            <a:spcAft>
              <a:spcPct val="15000"/>
            </a:spcAft>
            <a:buChar char="•"/>
          </a:pPr>
          <a:r>
            <a:rPr lang="en-US" sz="2000" kern="1200"/>
            <a:t>Influenced by economic reports, geopolitical events, etc.</a:t>
          </a:r>
        </a:p>
      </dsp:txBody>
      <dsp:txXfrm rot="-5400000">
        <a:off x="3934018" y="3027447"/>
        <a:ext cx="6941042" cy="975421"/>
      </dsp:txXfrm>
    </dsp:sp>
    <dsp:sp modelId="{DA49DEEB-C8A8-4BB3-BA2C-56795BF8AC86}">
      <dsp:nvSpPr>
        <dsp:cNvPr id="0" name=""/>
        <dsp:cNvSpPr/>
      </dsp:nvSpPr>
      <dsp:spPr>
        <a:xfrm>
          <a:off x="0" y="2839560"/>
          <a:ext cx="3934018" cy="1351196"/>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US" sz="3800" b="1" kern="1200"/>
            <a:t>Dynamic Nature</a:t>
          </a:r>
          <a:endParaRPr lang="en-US" sz="3800" kern="1200"/>
        </a:p>
      </dsp:txBody>
      <dsp:txXfrm>
        <a:off x="65960" y="2905520"/>
        <a:ext cx="3802098" cy="121927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5700B3-CC85-4D0A-863B-47A2F69396EE}" type="datetimeFigureOut">
              <a:t>12/30/23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E4B866-C9B4-487D-8B04-721621B5BE38}" type="slidenum">
              <a:t>‹#›</a:t>
            </a:fld>
            <a:endParaRPr lang="en-US"/>
          </a:p>
        </p:txBody>
      </p:sp>
    </p:spTree>
    <p:extLst>
      <p:ext uri="{BB962C8B-B14F-4D97-AF65-F5344CB8AC3E}">
        <p14:creationId xmlns:p14="http://schemas.microsoft.com/office/powerpoint/2010/main" val="4006467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Analyzing support and resistance across different time frames (daily, weekly, monthly) provides a comprehensive view of price behavior. Levels that align across various time frames often carry more significance and are regarded as stronger support or resistance zones.</a:t>
            </a:r>
          </a:p>
          <a:p>
            <a:r>
              <a:rPr lang="en-US" dirty="0"/>
              <a:t> These levels often hold psychological significance for market participants. Round numbers or previous highs/lows are likely to act as strong support or resistance levels due to the psychological impact on traders' decisions.</a:t>
            </a:r>
            <a:endParaRPr lang="en-US" dirty="0">
              <a:cs typeface="Calibri"/>
            </a:endParaRPr>
          </a:p>
          <a:p>
            <a:r>
              <a:rPr lang="en-US" b="1" dirty="0"/>
              <a:t>Indicators and Tools:</a:t>
            </a:r>
            <a:r>
              <a:rPr lang="en-US" dirty="0"/>
              <a:t> Various technical indicators such as moving averages, Fibonacci retracement levels, and pivot points are used to complement the identification of support and resistance levels, enhancing the accuracy of predictions.</a:t>
            </a:r>
            <a:endParaRPr lang="en-US" dirty="0">
              <a:cs typeface="Calibri"/>
            </a:endParaRPr>
          </a:p>
          <a:p>
            <a:r>
              <a:rPr lang="en-US" b="1" dirty="0"/>
              <a:t>Dynamic Nature:</a:t>
            </a:r>
            <a:r>
              <a:rPr lang="en-US" dirty="0"/>
              <a:t> Support and resistance levels are not static and can shift based on new information, market sentiment, or external factors like economic reports, geopolitical events, or corporate announcements.</a:t>
            </a:r>
            <a:endParaRPr lang="en-US" dirty="0">
              <a:cs typeface="Calibri"/>
            </a:endParaRPr>
          </a:p>
          <a:p>
            <a:r>
              <a:rPr lang="en-US" dirty="0"/>
              <a:t>Understanding the dynamics of support and resistance levels empowers traders and investors to formulate effective strategies, manage risk, and anticipate potential price movements in the stock market. Their utilization in conjunction with other analytical tools forms the cornerstone of technical analysis methodologies. Lines of support and resistance, when understood and interpreted wisely, can become powerful tools in your investment arsenal. By recognizing these battlegrounds on the price chart, you gain valuable insights into the tug-of-war between buyers and sellers, potentially enhancing your ability to navigate the ever-changing landscape of the financial markets.</a:t>
            </a:r>
          </a:p>
        </p:txBody>
      </p:sp>
      <p:sp>
        <p:nvSpPr>
          <p:cNvPr id="4" name="Slide Number Placeholder 3"/>
          <p:cNvSpPr>
            <a:spLocks noGrp="1"/>
          </p:cNvSpPr>
          <p:nvPr>
            <p:ph type="sldNum" sz="quarter" idx="5"/>
          </p:nvPr>
        </p:nvSpPr>
        <p:spPr/>
        <p:txBody>
          <a:bodyPr/>
          <a:lstStyle/>
          <a:p>
            <a:fld id="{B9E4B866-C9B4-487D-8B04-721621B5BE38}" type="slidenum">
              <a:t>3</a:t>
            </a:fld>
            <a:endParaRPr lang="en-US"/>
          </a:p>
        </p:txBody>
      </p:sp>
    </p:spTree>
    <p:extLst>
      <p:ext uri="{BB962C8B-B14F-4D97-AF65-F5344CB8AC3E}">
        <p14:creationId xmlns:p14="http://schemas.microsoft.com/office/powerpoint/2010/main" val="159107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12/30/23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12/30/23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12/30/23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12/30/23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3" y="1999615"/>
            <a:ext cx="9144000" cy="2764028"/>
          </a:xfrm>
        </p:spPr>
        <p:txBody>
          <a:bodyPr anchor="ctr">
            <a:normAutofit/>
          </a:bodyPr>
          <a:lstStyle/>
          <a:p>
            <a:r>
              <a:rPr lang="en-US" sz="6100"/>
              <a:t>Lines of Support and Resistance: Cornerstones of Technical Analysis</a:t>
            </a:r>
          </a:p>
        </p:txBody>
      </p:sp>
      <p:sp>
        <p:nvSpPr>
          <p:cNvPr id="18" name="Rectangle 17">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0E8704F-8AD4-027C-38E6-04EE8C28C4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94" y="661481"/>
            <a:ext cx="6157608" cy="5215950"/>
          </a:xfrm>
          <a:ln cmpd="sng">
            <a:solidFill>
              <a:schemeClr val="tx1">
                <a:alpha val="95328"/>
              </a:schemeClr>
            </a:solidFill>
          </a:ln>
        </p:spPr>
      </p:pic>
      <p:pic>
        <p:nvPicPr>
          <p:cNvPr id="3" name="Content Placeholder 4">
            <a:extLst>
              <a:ext uri="{FF2B5EF4-FFF2-40B4-BE49-F238E27FC236}">
                <a16:creationId xmlns:a16="http://schemas.microsoft.com/office/drawing/2014/main" id="{41972857-A1B8-CEE7-23EB-5FCE50EC1D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9058" y="661480"/>
            <a:ext cx="5664848" cy="5215951"/>
          </a:xfrm>
          <a:prstGeom prst="rect">
            <a:avLst/>
          </a:prstGeom>
          <a:solidFill>
            <a:schemeClr val="tx1">
              <a:alpha val="92837"/>
            </a:schemeClr>
          </a:solidFill>
          <a:ln>
            <a:solidFill>
              <a:schemeClr val="tx1">
                <a:alpha val="91591"/>
              </a:schemeClr>
            </a:solidFill>
          </a:ln>
        </p:spPr>
      </p:pic>
      <p:cxnSp>
        <p:nvCxnSpPr>
          <p:cNvPr id="6" name="Straight Connector 5">
            <a:extLst>
              <a:ext uri="{FF2B5EF4-FFF2-40B4-BE49-F238E27FC236}">
                <a16:creationId xmlns:a16="http://schemas.microsoft.com/office/drawing/2014/main" id="{517E62BD-A63C-2385-5AE0-29B1275ABE24}"/>
              </a:ext>
            </a:extLst>
          </p:cNvPr>
          <p:cNvCxnSpPr/>
          <p:nvPr/>
        </p:nvCxnSpPr>
        <p:spPr>
          <a:xfrm>
            <a:off x="632298" y="4854102"/>
            <a:ext cx="2383276" cy="0"/>
          </a:xfrm>
          <a:prstGeom prst="line">
            <a:avLst/>
          </a:prstGeom>
        </p:spPr>
        <p:style>
          <a:lnRef idx="2">
            <a:schemeClr val="accent2"/>
          </a:lnRef>
          <a:fillRef idx="0">
            <a:schemeClr val="accent2"/>
          </a:fillRef>
          <a:effectRef idx="1">
            <a:schemeClr val="accent2"/>
          </a:effectRef>
          <a:fontRef idx="minor">
            <a:schemeClr val="tx1"/>
          </a:fontRef>
        </p:style>
      </p:cxnSp>
      <p:sp>
        <p:nvSpPr>
          <p:cNvPr id="8" name="TextBox 7">
            <a:extLst>
              <a:ext uri="{FF2B5EF4-FFF2-40B4-BE49-F238E27FC236}">
                <a16:creationId xmlns:a16="http://schemas.microsoft.com/office/drawing/2014/main" id="{4B8638C1-C18D-FE7B-90EB-3E14677B9FC0}"/>
              </a:ext>
            </a:extLst>
          </p:cNvPr>
          <p:cNvSpPr txBox="1"/>
          <p:nvPr/>
        </p:nvSpPr>
        <p:spPr>
          <a:xfrm>
            <a:off x="2222770" y="4854102"/>
            <a:ext cx="924128" cy="276999"/>
          </a:xfrm>
          <a:prstGeom prst="rect">
            <a:avLst/>
          </a:prstGeom>
          <a:noFill/>
        </p:spPr>
        <p:txBody>
          <a:bodyPr wrap="square" rtlCol="0">
            <a:spAutoFit/>
          </a:bodyPr>
          <a:lstStyle/>
          <a:p>
            <a:r>
              <a:rPr lang="en-US" sz="1200" dirty="0"/>
              <a:t>support</a:t>
            </a:r>
          </a:p>
        </p:txBody>
      </p:sp>
      <p:cxnSp>
        <p:nvCxnSpPr>
          <p:cNvPr id="11" name="Straight Connector 10">
            <a:extLst>
              <a:ext uri="{FF2B5EF4-FFF2-40B4-BE49-F238E27FC236}">
                <a16:creationId xmlns:a16="http://schemas.microsoft.com/office/drawing/2014/main" id="{7B1A3578-40E0-C405-6888-943115F350E2}"/>
              </a:ext>
            </a:extLst>
          </p:cNvPr>
          <p:cNvCxnSpPr/>
          <p:nvPr/>
        </p:nvCxnSpPr>
        <p:spPr>
          <a:xfrm>
            <a:off x="632298" y="2908570"/>
            <a:ext cx="2383276" cy="0"/>
          </a:xfrm>
          <a:prstGeom prst="line">
            <a:avLst/>
          </a:prstGeom>
        </p:spPr>
        <p:style>
          <a:lnRef idx="2">
            <a:schemeClr val="accent6"/>
          </a:lnRef>
          <a:fillRef idx="0">
            <a:schemeClr val="accent6"/>
          </a:fillRef>
          <a:effectRef idx="1">
            <a:schemeClr val="accent6"/>
          </a:effectRef>
          <a:fontRef idx="minor">
            <a:schemeClr val="tx1"/>
          </a:fontRef>
        </p:style>
      </p:cxnSp>
      <p:sp>
        <p:nvSpPr>
          <p:cNvPr id="12" name="TextBox 11">
            <a:extLst>
              <a:ext uri="{FF2B5EF4-FFF2-40B4-BE49-F238E27FC236}">
                <a16:creationId xmlns:a16="http://schemas.microsoft.com/office/drawing/2014/main" id="{2DA87487-C2E1-FB4C-AEE4-A9A96DB43407}"/>
              </a:ext>
            </a:extLst>
          </p:cNvPr>
          <p:cNvSpPr txBox="1"/>
          <p:nvPr/>
        </p:nvSpPr>
        <p:spPr>
          <a:xfrm>
            <a:off x="632298" y="2631571"/>
            <a:ext cx="1284050" cy="276999"/>
          </a:xfrm>
          <a:prstGeom prst="rect">
            <a:avLst/>
          </a:prstGeom>
          <a:noFill/>
        </p:spPr>
        <p:txBody>
          <a:bodyPr wrap="square" rtlCol="0">
            <a:spAutoFit/>
          </a:bodyPr>
          <a:lstStyle/>
          <a:p>
            <a:r>
              <a:rPr lang="en-US" sz="1200" dirty="0"/>
              <a:t>resistance</a:t>
            </a:r>
          </a:p>
        </p:txBody>
      </p:sp>
      <p:cxnSp>
        <p:nvCxnSpPr>
          <p:cNvPr id="13" name="Straight Connector 12">
            <a:extLst>
              <a:ext uri="{FF2B5EF4-FFF2-40B4-BE49-F238E27FC236}">
                <a16:creationId xmlns:a16="http://schemas.microsoft.com/office/drawing/2014/main" id="{F322390B-BB36-7625-AB7B-C96046711A01}"/>
              </a:ext>
            </a:extLst>
          </p:cNvPr>
          <p:cNvCxnSpPr/>
          <p:nvPr/>
        </p:nvCxnSpPr>
        <p:spPr>
          <a:xfrm>
            <a:off x="3015574" y="1387813"/>
            <a:ext cx="2383276"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4" name="Straight Connector 13">
            <a:extLst>
              <a:ext uri="{FF2B5EF4-FFF2-40B4-BE49-F238E27FC236}">
                <a16:creationId xmlns:a16="http://schemas.microsoft.com/office/drawing/2014/main" id="{9E6C61E0-4B45-06C9-D42A-29D4D04C0987}"/>
              </a:ext>
            </a:extLst>
          </p:cNvPr>
          <p:cNvCxnSpPr/>
          <p:nvPr/>
        </p:nvCxnSpPr>
        <p:spPr>
          <a:xfrm>
            <a:off x="3015574" y="4082375"/>
            <a:ext cx="2383276"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Straight Connector 14">
            <a:extLst>
              <a:ext uri="{FF2B5EF4-FFF2-40B4-BE49-F238E27FC236}">
                <a16:creationId xmlns:a16="http://schemas.microsoft.com/office/drawing/2014/main" id="{BEBEBF6A-0C3D-4E24-EE34-B294F4D21C01}"/>
              </a:ext>
            </a:extLst>
          </p:cNvPr>
          <p:cNvCxnSpPr>
            <a:cxnSpLocks/>
          </p:cNvCxnSpPr>
          <p:nvPr/>
        </p:nvCxnSpPr>
        <p:spPr>
          <a:xfrm>
            <a:off x="7235703" y="3884579"/>
            <a:ext cx="3814918" cy="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a:extLst>
              <a:ext uri="{FF2B5EF4-FFF2-40B4-BE49-F238E27FC236}">
                <a16:creationId xmlns:a16="http://schemas.microsoft.com/office/drawing/2014/main" id="{B9270894-AB85-8E49-157D-2216F319DCA5}"/>
              </a:ext>
            </a:extLst>
          </p:cNvPr>
          <p:cNvSpPr txBox="1"/>
          <p:nvPr/>
        </p:nvSpPr>
        <p:spPr>
          <a:xfrm>
            <a:off x="7221112" y="3818347"/>
            <a:ext cx="924128" cy="276999"/>
          </a:xfrm>
          <a:prstGeom prst="rect">
            <a:avLst/>
          </a:prstGeom>
          <a:noFill/>
        </p:spPr>
        <p:txBody>
          <a:bodyPr wrap="square" rtlCol="0">
            <a:spAutoFit/>
          </a:bodyPr>
          <a:lstStyle/>
          <a:p>
            <a:r>
              <a:rPr lang="en-US" sz="1200" dirty="0"/>
              <a:t>support</a:t>
            </a:r>
          </a:p>
        </p:txBody>
      </p:sp>
      <p:cxnSp>
        <p:nvCxnSpPr>
          <p:cNvPr id="18" name="Straight Connector 17">
            <a:extLst>
              <a:ext uri="{FF2B5EF4-FFF2-40B4-BE49-F238E27FC236}">
                <a16:creationId xmlns:a16="http://schemas.microsoft.com/office/drawing/2014/main" id="{1E726FE3-41D5-559E-2EBE-92EEE3130983}"/>
              </a:ext>
            </a:extLst>
          </p:cNvPr>
          <p:cNvCxnSpPr>
            <a:cxnSpLocks/>
          </p:cNvCxnSpPr>
          <p:nvPr/>
        </p:nvCxnSpPr>
        <p:spPr>
          <a:xfrm>
            <a:off x="7221112" y="1504545"/>
            <a:ext cx="3829509" cy="0"/>
          </a:xfrm>
          <a:prstGeom prst="line">
            <a:avLst/>
          </a:prstGeom>
        </p:spPr>
        <p:style>
          <a:lnRef idx="2">
            <a:schemeClr val="accent6"/>
          </a:lnRef>
          <a:fillRef idx="0">
            <a:schemeClr val="accent6"/>
          </a:fillRef>
          <a:effectRef idx="1">
            <a:schemeClr val="accent6"/>
          </a:effectRef>
          <a:fontRef idx="minor">
            <a:schemeClr val="tx1"/>
          </a:fontRef>
        </p:style>
      </p:cxnSp>
      <p:sp>
        <p:nvSpPr>
          <p:cNvPr id="20" name="TextBox 19">
            <a:extLst>
              <a:ext uri="{FF2B5EF4-FFF2-40B4-BE49-F238E27FC236}">
                <a16:creationId xmlns:a16="http://schemas.microsoft.com/office/drawing/2014/main" id="{00C11AAB-0E2D-B638-3227-D7F785EA0A56}"/>
              </a:ext>
            </a:extLst>
          </p:cNvPr>
          <p:cNvSpPr txBox="1"/>
          <p:nvPr/>
        </p:nvSpPr>
        <p:spPr>
          <a:xfrm>
            <a:off x="7136859" y="1249313"/>
            <a:ext cx="1284050" cy="276999"/>
          </a:xfrm>
          <a:prstGeom prst="rect">
            <a:avLst/>
          </a:prstGeom>
          <a:noFill/>
        </p:spPr>
        <p:txBody>
          <a:bodyPr wrap="square" rtlCol="0">
            <a:spAutoFit/>
          </a:bodyPr>
          <a:lstStyle/>
          <a:p>
            <a:r>
              <a:rPr lang="en-US" sz="1200" dirty="0"/>
              <a:t>resistance</a:t>
            </a:r>
          </a:p>
        </p:txBody>
      </p:sp>
    </p:spTree>
    <p:extLst>
      <p:ext uri="{BB962C8B-B14F-4D97-AF65-F5344CB8AC3E}">
        <p14:creationId xmlns:p14="http://schemas.microsoft.com/office/powerpoint/2010/main" val="357002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1D1021-4CE4-88DA-6709-BE34B5FBA7FA}"/>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cs typeface="Calibri Light"/>
              </a:rPr>
              <a:t>Significance in Technical Analysis</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5AFA4670-8CDA-F205-2385-1C6EAECAC90F}"/>
              </a:ext>
            </a:extLst>
          </p:cNvPr>
          <p:cNvGraphicFramePr>
            <a:graphicFrameLocks noGrp="1"/>
          </p:cNvGraphicFramePr>
          <p:nvPr>
            <p:ph idx="1"/>
            <p:extLst>
              <p:ext uri="{D42A27DB-BD31-4B8C-83A1-F6EECF244321}">
                <p14:modId xmlns:p14="http://schemas.microsoft.com/office/powerpoint/2010/main" val="254943334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55958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112</TotalTime>
  <Words>344</Words>
  <Application>Microsoft Macintosh PowerPoint</Application>
  <PresentationFormat>Widescreen</PresentationFormat>
  <Paragraphs>21</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Lines of Support and Resistance: Cornerstones of Technical Analysis</vt:lpstr>
      <vt:lpstr>PowerPoint Presentation</vt:lpstr>
      <vt:lpstr>Significance in Technical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Office User</cp:lastModifiedBy>
  <cp:revision>58</cp:revision>
  <dcterms:created xsi:type="dcterms:W3CDTF">2023-12-27T16:25:32Z</dcterms:created>
  <dcterms:modified xsi:type="dcterms:W3CDTF">2023-12-30T01:35:03Z</dcterms:modified>
</cp:coreProperties>
</file>