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43" r:id="rId6"/>
    <p:sldId id="3826" r:id="rId7"/>
    <p:sldId id="256" r:id="rId8"/>
    <p:sldId id="257" r:id="rId9"/>
    <p:sldId id="258" r:id="rId10"/>
    <p:sldId id="261" r:id="rId11"/>
    <p:sldId id="259" r:id="rId12"/>
    <p:sldId id="260" r:id="rId13"/>
    <p:sldId id="3844" r:id="rId14"/>
    <p:sldId id="3845" r:id="rId15"/>
    <p:sldId id="3846" r:id="rId16"/>
    <p:sldId id="3847" r:id="rId17"/>
    <p:sldId id="3848" r:id="rId18"/>
    <p:sldId id="3849" r:id="rId19"/>
    <p:sldId id="38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63" d="100"/>
          <a:sy n="63" d="100"/>
        </p:scale>
        <p:origin x="804"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a:t>Psychological Significance</a:t>
          </a:r>
          <a:endParaRPr lang="en-US"/>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a:t>Indicators and Tools</a:t>
          </a:r>
          <a:endParaRPr lang="en-US"/>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Psychological Significance</a:t>
          </a:r>
          <a:endParaRPr lang="en-US" sz="3800" kern="120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Indicators and Tools</a:t>
          </a:r>
          <a:endParaRPr lang="en-US" sz="3800" kern="120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15</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921121" y="1630435"/>
            <a:ext cx="6089117" cy="2899899"/>
          </a:xfrm>
        </p:spPr>
        <p:txBody>
          <a:bodyPr anchor="b">
            <a:normAutofit/>
          </a:bodyPr>
          <a:lstStyle/>
          <a:p>
            <a:pPr algn="l"/>
            <a:r>
              <a:rPr lang="en-AU" sz="4800" dirty="0">
                <a:solidFill>
                  <a:srgbClr val="FFFFFF"/>
                </a:solidFill>
              </a:rPr>
              <a:t>Stock Analysis</a:t>
            </a:r>
            <a:br>
              <a:rPr lang="en-AU" sz="4800" dirty="0">
                <a:solidFill>
                  <a:srgbClr val="FFFFFF"/>
                </a:solidFill>
              </a:rPr>
            </a:br>
            <a:r>
              <a:rPr lang="en-AU" sz="48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921121" y="3330185"/>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sp>
        <p:nvSpPr>
          <p:cNvPr id="6" name="TextBox 5">
            <a:extLst>
              <a:ext uri="{FF2B5EF4-FFF2-40B4-BE49-F238E27FC236}">
                <a16:creationId xmlns:a16="http://schemas.microsoft.com/office/drawing/2014/main" id="{069D99B3-B58A-8C51-2148-9E4338B99363}"/>
              </a:ext>
            </a:extLst>
          </p:cNvPr>
          <p:cNvSpPr txBox="1"/>
          <p:nvPr/>
        </p:nvSpPr>
        <p:spPr>
          <a:xfrm>
            <a:off x="4699088" y="4530334"/>
            <a:ext cx="2840716" cy="2031325"/>
          </a:xfrm>
          <a:prstGeom prst="rect">
            <a:avLst/>
          </a:prstGeom>
          <a:noFill/>
        </p:spPr>
        <p:txBody>
          <a:bodyPr wrap="square" rtlCol="0">
            <a:spAutoFit/>
          </a:bodyPr>
          <a:lstStyle/>
          <a:p>
            <a:r>
              <a:rPr lang="en-AU" b="1" dirty="0"/>
              <a:t>Fundamental Analysis </a:t>
            </a:r>
            <a:r>
              <a:rPr lang="en-AU" dirty="0"/>
              <a:t>: Data from Sources</a:t>
            </a:r>
          </a:p>
          <a:p>
            <a:r>
              <a:rPr lang="en-AU" i="1" dirty="0"/>
              <a:t>Metrics: Financial statement – balance sheet, income statement, cash flow statement, foot notes</a:t>
            </a:r>
          </a:p>
          <a:p>
            <a:endParaRPr lang="en-AU" dirty="0"/>
          </a:p>
        </p:txBody>
      </p:sp>
      <p:sp>
        <p:nvSpPr>
          <p:cNvPr id="7" name="TextBox 6">
            <a:extLst>
              <a:ext uri="{FF2B5EF4-FFF2-40B4-BE49-F238E27FC236}">
                <a16:creationId xmlns:a16="http://schemas.microsoft.com/office/drawing/2014/main" id="{1B26916A-0CD9-5803-CB75-5B52531CD438}"/>
              </a:ext>
            </a:extLst>
          </p:cNvPr>
          <p:cNvSpPr txBox="1"/>
          <p:nvPr/>
        </p:nvSpPr>
        <p:spPr>
          <a:xfrm>
            <a:off x="7813046" y="4530334"/>
            <a:ext cx="3499163" cy="1754326"/>
          </a:xfrm>
          <a:prstGeom prst="rect">
            <a:avLst/>
          </a:prstGeom>
          <a:noFill/>
        </p:spPr>
        <p:txBody>
          <a:bodyPr wrap="none" rtlCol="0">
            <a:spAutoFit/>
          </a:bodyPr>
          <a:lstStyle/>
          <a:p>
            <a:r>
              <a:rPr lang="en-AU" b="1" dirty="0"/>
              <a:t>Technical Analysis :</a:t>
            </a:r>
          </a:p>
          <a:p>
            <a:r>
              <a:rPr lang="en-AU" dirty="0"/>
              <a:t>Past and present price action </a:t>
            </a:r>
          </a:p>
          <a:p>
            <a:r>
              <a:rPr lang="en-AU" dirty="0"/>
              <a:t>Analyse the financial market as a</a:t>
            </a:r>
          </a:p>
          <a:p>
            <a:r>
              <a:rPr lang="en-AU" dirty="0"/>
              <a:t> whole</a:t>
            </a:r>
          </a:p>
          <a:p>
            <a:r>
              <a:rPr lang="en-AU" dirty="0"/>
              <a:t>- price &amp; volume, demand &amp; supply</a:t>
            </a:r>
          </a:p>
          <a:p>
            <a:r>
              <a:rPr lang="en-AU" dirty="0"/>
              <a:t>E.g. Using a chart</a:t>
            </a:r>
          </a:p>
        </p:txBody>
      </p:sp>
    </p:spTree>
    <p:extLst>
      <p:ext uri="{BB962C8B-B14F-4D97-AF65-F5344CB8AC3E}">
        <p14:creationId xmlns:p14="http://schemas.microsoft.com/office/powerpoint/2010/main" val="216730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by </a:t>
            </a:r>
            <a:r>
              <a:rPr lang="en-US" sz="6100" dirty="0" err="1"/>
              <a:t>Ekjyot</a:t>
            </a:r>
            <a:endParaRPr lang="en-US" sz="6100" dirty="0"/>
          </a:p>
        </p:txBody>
      </p:sp>
    </p:spTree>
    <p:extLst>
      <p:ext uri="{BB962C8B-B14F-4D97-AF65-F5344CB8AC3E}">
        <p14:creationId xmlns:p14="http://schemas.microsoft.com/office/powerpoint/2010/main" val="10985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spTree>
    <p:extLst>
      <p:ext uri="{BB962C8B-B14F-4D97-AF65-F5344CB8AC3E}">
        <p14:creationId xmlns:p14="http://schemas.microsoft.com/office/powerpoint/2010/main" val="35700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59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19/10/2023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6</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t>Demo - Jun</a:t>
            </a:r>
          </a:p>
          <a:p>
            <a:pPr marL="0" indent="0">
              <a:buNone/>
            </a:pPr>
            <a:r>
              <a:rPr lang="en-US" sz="2400" b="1" dirty="0"/>
              <a:t>Stock Price comparison - Rohit </a:t>
            </a:r>
          </a:p>
          <a:p>
            <a:pPr marL="0" indent="0">
              <a:buNone/>
            </a:pPr>
            <a:r>
              <a:rPr lang="en-US" sz="2400" b="1" dirty="0"/>
              <a:t>Pre and post covid trading volume - Ammar</a:t>
            </a:r>
          </a:p>
          <a:p>
            <a:pPr marL="0" indent="0">
              <a:buNone/>
            </a:pPr>
            <a:r>
              <a:rPr lang="en-US" sz="2400" b="1" dirty="0"/>
              <a:t>When to buy a stock – Sujatha</a:t>
            </a:r>
          </a:p>
          <a:p>
            <a:pPr marL="0" indent="0">
              <a:buNone/>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19/10/2023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6</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71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19/10/2023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6</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6" y="171975"/>
            <a:ext cx="5606330" cy="3145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55316" y="98362"/>
            <a:ext cx="5868719" cy="3292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0" y="3391284"/>
            <a:ext cx="5606330" cy="31456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216" y="3262795"/>
            <a:ext cx="6225204" cy="349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a:t>
            </a:r>
          </a:p>
        </p:txBody>
      </p:sp>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644B-2507-D40B-4AFF-217572ECBB30}"/>
              </a:ext>
            </a:extLst>
          </p:cNvPr>
          <p:cNvSpPr>
            <a:spLocks noGrp="1"/>
          </p:cNvSpPr>
          <p:nvPr>
            <p:ph type="title"/>
          </p:nvPr>
        </p:nvSpPr>
        <p:spPr/>
        <p:txBody>
          <a:bodyPr/>
          <a:lstStyle/>
          <a:p>
            <a:pPr algn="ctr"/>
            <a:r>
              <a:rPr lang="en-AU" dirty="0"/>
              <a:t>Limitations</a:t>
            </a:r>
          </a:p>
        </p:txBody>
      </p:sp>
      <p:sp>
        <p:nvSpPr>
          <p:cNvPr id="3" name="Content Placeholder 2">
            <a:extLst>
              <a:ext uri="{FF2B5EF4-FFF2-40B4-BE49-F238E27FC236}">
                <a16:creationId xmlns:a16="http://schemas.microsoft.com/office/drawing/2014/main" id="{19AA2DBE-B269-C7C3-6B47-AD5B7169DF73}"/>
              </a:ext>
            </a:extLst>
          </p:cNvPr>
          <p:cNvSpPr>
            <a:spLocks noGrp="1"/>
          </p:cNvSpPr>
          <p:nvPr>
            <p:ph idx="1"/>
          </p:nvPr>
        </p:nvSpPr>
        <p:spPr/>
        <p:txBody>
          <a:bodyPr/>
          <a:lstStyle/>
          <a:p>
            <a:r>
              <a:rPr lang="en-AU" dirty="0"/>
              <a:t>Many other factors to determine stock performance</a:t>
            </a:r>
          </a:p>
          <a:p>
            <a:r>
              <a:rPr lang="en-AU" dirty="0"/>
              <a:t>Earnings per share</a:t>
            </a:r>
          </a:p>
          <a:p>
            <a:r>
              <a:rPr lang="en-AU" dirty="0"/>
              <a:t>Price to earnings ratio</a:t>
            </a:r>
          </a:p>
          <a:p>
            <a:r>
              <a:rPr lang="en-AU" dirty="0"/>
              <a:t>Net margins (how efficiently a company is creating profit)</a:t>
            </a:r>
          </a:p>
          <a:p>
            <a:pPr marL="0" indent="0">
              <a:buNone/>
            </a:pPr>
            <a:endParaRPr lang="en-AU" dirty="0"/>
          </a:p>
        </p:txBody>
      </p:sp>
    </p:spTree>
    <p:extLst>
      <p:ext uri="{BB962C8B-B14F-4D97-AF65-F5344CB8AC3E}">
        <p14:creationId xmlns:p14="http://schemas.microsoft.com/office/powerpoint/2010/main" val="39201425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88</TotalTime>
  <Words>626</Words>
  <Application>Microsoft Office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Limitations</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9</cp:revision>
  <dcterms:created xsi:type="dcterms:W3CDTF">2023-10-19T05:52:19Z</dcterms:created>
  <dcterms:modified xsi:type="dcterms:W3CDTF">2023-12-30T06:51:22Z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