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59" r:id="rId5"/>
    <p:sldId id="260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84"/>
  </p:normalViewPr>
  <p:slideViewPr>
    <p:cSldViewPr snapToGrid="0" snapToObjects="1">
      <p:cViewPr varScale="1">
        <p:scale>
          <a:sx n="75" d="100"/>
          <a:sy n="7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best European landmarks for development opportunities.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popular European landmarks, whose popularity remains independent of local socio-economic factors, and use this to recommend development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3936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Primary Goal</a:t>
            </a:r>
          </a:p>
          <a:p>
            <a:pPr marL="0" indent="0" algn="ctr">
              <a:buNone/>
            </a:pPr>
            <a:r>
              <a:rPr lang="en-US" dirty="0"/>
              <a:t>Provide visual feedback as to the effect socio-economic information has on the clustering of popular </a:t>
            </a:r>
            <a:r>
              <a:rPr lang="en-US" dirty="0" err="1"/>
              <a:t>european</a:t>
            </a:r>
            <a:r>
              <a:rPr lang="en-US" dirty="0"/>
              <a:t> landmarks, initially clustered just by price and rating.</a:t>
            </a:r>
          </a:p>
          <a:p>
            <a:pPr marL="0" indent="0" algn="ctr">
              <a:buNone/>
            </a:pPr>
            <a:r>
              <a:rPr lang="en-US" b="1" dirty="0"/>
              <a:t>Why ?</a:t>
            </a:r>
          </a:p>
          <a:p>
            <a:pPr marL="0" indent="0" algn="ctr">
              <a:buNone/>
            </a:pPr>
            <a:r>
              <a:rPr lang="en-US" dirty="0"/>
              <a:t>Quickly identify landmarks around which a high price and rating is independent of socio-economic factors. This in turn can be used to </a:t>
            </a:r>
            <a:r>
              <a:rPr lang="en-US" dirty="0" err="1"/>
              <a:t>maximise</a:t>
            </a:r>
            <a:r>
              <a:rPr lang="en-US" dirty="0"/>
              <a:t> investment in areas in high return (high price/popularity) and low cost (low cost of living indicators).</a:t>
            </a:r>
          </a:p>
          <a:p>
            <a:pPr marL="0" indent="0" algn="ctr">
              <a:buNone/>
            </a:pPr>
            <a:r>
              <a:rPr lang="en-US" b="1" dirty="0"/>
              <a:t>How ?</a:t>
            </a:r>
          </a:p>
          <a:p>
            <a:pPr marL="0" indent="0" algn="ctr">
              <a:buNone/>
            </a:pPr>
            <a:r>
              <a:rPr lang="en-US" dirty="0"/>
              <a:t>Cluster initially only by the price level of venues in close proximity to the Landmark. Add in socio-economic factors and cluster again, visually comparing the results.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90594D09-83F4-1646-9481-EA2933D5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66" y="4192552"/>
            <a:ext cx="1532468" cy="1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general the data provided here can be used as a starting point to indicate the likely viability and profit margins for tourist related services in proximity to well known landmarks. More specifically -</a:t>
            </a:r>
          </a:p>
          <a:p>
            <a:pPr marL="0" indent="0">
              <a:buNone/>
            </a:pPr>
            <a:r>
              <a:rPr lang="en-US" b="1" dirty="0"/>
              <a:t>Individual Outlet owners</a:t>
            </a:r>
          </a:p>
          <a:p>
            <a:pPr marL="502920" lvl="1" indent="0">
              <a:buNone/>
            </a:pPr>
            <a:r>
              <a:rPr lang="en-US" dirty="0"/>
              <a:t>Any individual looking to open for example a restaurant can get quick feedback on the locations that are likely to generate a high income but may present a lower cost base.</a:t>
            </a:r>
          </a:p>
          <a:p>
            <a:pPr marL="0" indent="0">
              <a:buNone/>
            </a:pPr>
            <a:r>
              <a:rPr lang="en-US" b="1" dirty="0"/>
              <a:t>International Service Providers </a:t>
            </a:r>
          </a:p>
          <a:p>
            <a:pPr marL="502920" lvl="1" indent="0">
              <a:buNone/>
            </a:pPr>
            <a:r>
              <a:rPr lang="en-US" dirty="0"/>
              <a:t>Larger corporates, who either provide directly for customers or who serve the businesses that do so, can also get a feel for likely target locations.</a:t>
            </a:r>
          </a:p>
          <a:p>
            <a:pPr marL="0" indent="0">
              <a:buNone/>
            </a:pPr>
            <a:r>
              <a:rPr lang="en-US" b="1" dirty="0"/>
              <a:t>Travel companies</a:t>
            </a:r>
          </a:p>
          <a:p>
            <a:pPr marL="502920" lvl="1" indent="0">
              <a:buNone/>
            </a:pPr>
            <a:r>
              <a:rPr lang="en-US" dirty="0"/>
              <a:t>Where there is a disparity between landmark price and popularity and city economics, this may also be used as an indicator for Travel companies that better value is available for their customers at a small distance from the landmark. This is information they could both use for booking hotels (for example) and pass on to their customers for selecting restaurants.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A761A10-0596-DF46-869C-8CDA78A4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893" y="4209486"/>
            <a:ext cx="1515534" cy="15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Landmark Analysis : </a:t>
            </a:r>
            <a:r>
              <a:rPr lang="en-US" dirty="0"/>
              <a:t>Information on the venues (price and rating) near landmarks can be used to give a strong initial indicator as to the development opportunities around the landmark</a:t>
            </a:r>
          </a:p>
          <a:p>
            <a:r>
              <a:rPr lang="en-US" b="1" dirty="0"/>
              <a:t>Adding socio-economic factors : </a:t>
            </a:r>
            <a:r>
              <a:rPr lang="en-US" dirty="0"/>
              <a:t>What is less clear is the degree to which the resultant clustering is a purely related to the Landmarks in question (i.e. this is just an expensive area) or is actually a factor of the socio-economics of the area in which it is located.</a:t>
            </a:r>
          </a:p>
          <a:p>
            <a:r>
              <a:rPr lang="en-US" b="1" dirty="0"/>
              <a:t>Performing a comparison : </a:t>
            </a:r>
            <a:r>
              <a:rPr lang="en-US" dirty="0"/>
              <a:t>In order to give a simple but effective indication, the landmarks will be clustered twice</a:t>
            </a:r>
          </a:p>
          <a:p>
            <a:pPr lvl="1"/>
            <a:r>
              <a:rPr lang="en-US" dirty="0"/>
              <a:t>Once with just the </a:t>
            </a:r>
            <a:r>
              <a:rPr lang="en-US" dirty="0" err="1"/>
              <a:t>neighbouring</a:t>
            </a:r>
            <a:r>
              <a:rPr lang="en-US" dirty="0"/>
              <a:t> venue information</a:t>
            </a:r>
          </a:p>
          <a:p>
            <a:pPr lvl="1"/>
            <a:r>
              <a:rPr lang="en-US" dirty="0"/>
              <a:t>A second time with city socio-economic indicators included</a:t>
            </a:r>
          </a:p>
          <a:p>
            <a:r>
              <a:rPr lang="en-US" b="1" dirty="0"/>
              <a:t>Viewing the results : </a:t>
            </a:r>
            <a:r>
              <a:rPr lang="en-US" dirty="0"/>
              <a:t>The degree to which the clustering changes, will give a quick visual indicator as to the strength of the socio-economic effects. Landmarks around which prices and ratings are high, but economic indicators are low, could present significant investment opportunities. 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8DB062A6-F7FF-2E44-A1D6-68567648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0" y="3980347"/>
            <a:ext cx="1626140" cy="1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data is retrieved from multiple sources.</a:t>
            </a:r>
          </a:p>
        </p:txBody>
      </p:sp>
    </p:spTree>
    <p:extLst>
      <p:ext uri="{BB962C8B-B14F-4D97-AF65-F5344CB8AC3E}">
        <p14:creationId xmlns:p14="http://schemas.microsoft.com/office/powerpoint/2010/main" val="24095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77D-9452-CC43-ADF4-C763856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Landmarks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A18-36EF-3244-8E44-261203BA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Landmarks chosen are located throughout Europe</a:t>
            </a:r>
          </a:p>
          <a:p>
            <a:pPr marL="0" indent="0">
              <a:buNone/>
            </a:pPr>
            <a:r>
              <a:rPr lang="en-US" dirty="0"/>
              <a:t>These are manually selected and assembled into a suitable .csv file for loading into Pandas</a:t>
            </a:r>
          </a:p>
          <a:p>
            <a:pPr marL="0" indent="0">
              <a:buNone/>
            </a:pPr>
            <a:r>
              <a:rPr lang="en-US" dirty="0"/>
              <a:t>The criteria for selection are that all are located in a major city, as this in turn ensures -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Socio-economic data is likely to be available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 err="1"/>
              <a:t>FourSquare</a:t>
            </a:r>
            <a:r>
              <a:rPr lang="en-US" dirty="0"/>
              <a:t> venue information is likely to be available (as there are likely to be venues in the vicinity)</a:t>
            </a:r>
          </a:p>
          <a:p>
            <a:pPr marL="0" indent="0">
              <a:buNone/>
            </a:pPr>
            <a:r>
              <a:rPr lang="en-US" dirty="0"/>
              <a:t>The data required for each landmark is</a:t>
            </a:r>
          </a:p>
          <a:p>
            <a:pPr lvl="1"/>
            <a:r>
              <a:rPr lang="en-US" i="1" dirty="0"/>
              <a:t>Name </a:t>
            </a:r>
            <a:r>
              <a:rPr lang="en-US" dirty="0"/>
              <a:t>– for display</a:t>
            </a:r>
          </a:p>
          <a:p>
            <a:pPr lvl="1"/>
            <a:r>
              <a:rPr lang="en-US" i="1" dirty="0"/>
              <a:t>City</a:t>
            </a:r>
            <a:r>
              <a:rPr lang="en-US" dirty="0"/>
              <a:t> – for </a:t>
            </a:r>
            <a:r>
              <a:rPr lang="en-US" dirty="0" err="1"/>
              <a:t>retrieveal</a:t>
            </a:r>
            <a:r>
              <a:rPr lang="en-US" dirty="0"/>
              <a:t> of corresponding socio-economic data</a:t>
            </a:r>
          </a:p>
          <a:p>
            <a:pPr lvl="1"/>
            <a:r>
              <a:rPr lang="en-US" i="1" dirty="0"/>
              <a:t>Latitude</a:t>
            </a:r>
            <a:r>
              <a:rPr lang="en-US" dirty="0"/>
              <a:t> and </a:t>
            </a:r>
            <a:r>
              <a:rPr lang="en-US" i="1" dirty="0"/>
              <a:t>Longitude</a:t>
            </a:r>
            <a:r>
              <a:rPr lang="en-US" dirty="0"/>
              <a:t> – for </a:t>
            </a:r>
            <a:r>
              <a:rPr lang="en-US" dirty="0" err="1"/>
              <a:t>FourSquare</a:t>
            </a:r>
            <a:r>
              <a:rPr lang="en-US" dirty="0"/>
              <a:t> API usage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Bank">
            <a:extLst>
              <a:ext uri="{FF2B5EF4-FFF2-40B4-BE49-F238E27FC236}">
                <a16:creationId xmlns:a16="http://schemas.microsoft.com/office/drawing/2014/main" id="{9695C74A-6BFC-8140-AFF5-62C5767B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56" y="4098880"/>
            <a:ext cx="1406007" cy="14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5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77D-9452-CC43-ADF4-C763856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A18-36EF-3244-8E44-261203BA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Venue information is retrieved via the </a:t>
            </a:r>
            <a:r>
              <a:rPr lang="en-US" dirty="0" err="1"/>
              <a:t>FourSquare</a:t>
            </a:r>
            <a:r>
              <a:rPr lang="en-US" dirty="0"/>
              <a:t> API. Two API calls are used </a:t>
            </a:r>
          </a:p>
          <a:p>
            <a:pPr lvl="1"/>
            <a:r>
              <a:rPr lang="en-US" dirty="0"/>
              <a:t>/explore – this is used to return</a:t>
            </a:r>
          </a:p>
          <a:p>
            <a:pPr lvl="2"/>
            <a:r>
              <a:rPr lang="en-US" dirty="0"/>
              <a:t>Venues of a specific category (in this case ‘food’)</a:t>
            </a:r>
          </a:p>
          <a:p>
            <a:pPr lvl="2"/>
            <a:r>
              <a:rPr lang="en-US" dirty="0"/>
              <a:t>The details of this venue (from which we can specifically check for ‘Restaurant’ type)</a:t>
            </a:r>
          </a:p>
          <a:p>
            <a:pPr lvl="1"/>
            <a:r>
              <a:rPr lang="en-US" dirty="0"/>
              <a:t>/venue – this is used to return</a:t>
            </a:r>
          </a:p>
          <a:p>
            <a:pPr lvl="2"/>
            <a:r>
              <a:rPr lang="en-US" dirty="0"/>
              <a:t>Price/rating attribute of these venues (this will be the initial clustering feature)</a:t>
            </a:r>
          </a:p>
          <a:p>
            <a:pPr marL="0" indent="0">
              <a:buNone/>
            </a:pPr>
            <a:r>
              <a:rPr lang="en-US" i="1" dirty="0"/>
              <a:t>Notes</a:t>
            </a:r>
          </a:p>
          <a:p>
            <a:pPr lvl="1"/>
            <a:r>
              <a:rPr lang="en-US" dirty="0"/>
              <a:t>Price and rating is unavailable from the /explore API, hence the requirement for the second call</a:t>
            </a:r>
          </a:p>
          <a:p>
            <a:pPr lvl="1"/>
            <a:r>
              <a:rPr lang="en-US" dirty="0"/>
              <a:t>This means a large number of API calls will need to be made, so these may need to be stored in order to minimize repeats calls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Fork and knife">
            <a:extLst>
              <a:ext uri="{FF2B5EF4-FFF2-40B4-BE49-F238E27FC236}">
                <a16:creationId xmlns:a16="http://schemas.microsoft.com/office/drawing/2014/main" id="{2A001D8D-DF83-EC4E-9043-82E3AC91D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292" y="4157132"/>
            <a:ext cx="1210735" cy="12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77D-9452-CC43-ADF4-C763856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City economic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A18-36EF-3244-8E44-261203BA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Europa</a:t>
            </a:r>
          </a:p>
          <a:p>
            <a:pPr lvl="1"/>
            <a:r>
              <a:rPr lang="en-US" dirty="0"/>
              <a:t>Many data sets are available free at http://</a:t>
            </a:r>
            <a:r>
              <a:rPr lang="en-US" dirty="0" err="1"/>
              <a:t>data.europa.eu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often incomplete and limited however</a:t>
            </a:r>
          </a:p>
          <a:p>
            <a:pPr lvl="1"/>
            <a:r>
              <a:rPr lang="en-US" dirty="0"/>
              <a:t>So,  though considered will </a:t>
            </a:r>
            <a:r>
              <a:rPr lang="en-US" b="1" dirty="0"/>
              <a:t>not</a:t>
            </a:r>
            <a:r>
              <a:rPr lang="en-US" dirty="0"/>
              <a:t> be used</a:t>
            </a:r>
          </a:p>
          <a:p>
            <a:pPr marL="0" indent="0">
              <a:buNone/>
            </a:pPr>
            <a:r>
              <a:rPr lang="en-US" dirty="0" err="1"/>
              <a:t>Numbeo</a:t>
            </a:r>
            <a:endParaRPr lang="en-US" dirty="0"/>
          </a:p>
          <a:p>
            <a:pPr lvl="1"/>
            <a:r>
              <a:rPr lang="en-US" dirty="0" err="1"/>
              <a:t>Numbeo</a:t>
            </a:r>
            <a:r>
              <a:rPr lang="en-US" dirty="0"/>
              <a:t> offer free data via a browser, but charge for their API</a:t>
            </a:r>
          </a:p>
          <a:p>
            <a:pPr lvl="1"/>
            <a:r>
              <a:rPr lang="en-US" dirty="0"/>
              <a:t>So data instead is scraped manually and downloaded as required.</a:t>
            </a:r>
          </a:p>
          <a:p>
            <a:pPr lvl="1"/>
            <a:r>
              <a:rPr lang="en-US" dirty="0"/>
              <a:t>Specifically the data includes (of interest to us)</a:t>
            </a:r>
          </a:p>
          <a:p>
            <a:pPr lvl="2"/>
            <a:r>
              <a:rPr lang="en-US" dirty="0"/>
              <a:t>Cost of living indicators</a:t>
            </a:r>
          </a:p>
          <a:p>
            <a:pPr lvl="3"/>
            <a:r>
              <a:rPr lang="en-US" i="1" dirty="0"/>
              <a:t>City</a:t>
            </a:r>
          </a:p>
          <a:p>
            <a:pPr lvl="3"/>
            <a:r>
              <a:rPr lang="en-US" i="1" dirty="0"/>
              <a:t>Cost of Living Index</a:t>
            </a:r>
          </a:p>
          <a:p>
            <a:pPr lvl="3"/>
            <a:r>
              <a:rPr lang="en-US" i="1" dirty="0"/>
              <a:t>Rent Index</a:t>
            </a:r>
          </a:p>
          <a:p>
            <a:pPr lvl="3"/>
            <a:r>
              <a:rPr lang="en-US" i="1" dirty="0"/>
              <a:t>Restaurant Price index</a:t>
            </a:r>
          </a:p>
          <a:p>
            <a:pPr lvl="2"/>
            <a:r>
              <a:rPr lang="en-US" dirty="0"/>
              <a:t>Salary indicators</a:t>
            </a:r>
          </a:p>
          <a:p>
            <a:pPr lvl="3"/>
            <a:r>
              <a:rPr lang="en-US" i="1" dirty="0"/>
              <a:t>City </a:t>
            </a:r>
          </a:p>
          <a:p>
            <a:pPr lvl="3"/>
            <a:r>
              <a:rPr lang="en-US" i="1" dirty="0"/>
              <a:t>Salary</a:t>
            </a:r>
          </a:p>
          <a:p>
            <a:pPr lvl="2"/>
            <a:endParaRPr lang="en-US" dirty="0"/>
          </a:p>
        </p:txBody>
      </p:sp>
      <p:pic>
        <p:nvPicPr>
          <p:cNvPr id="5" name="Graphic 4" descr="City">
            <a:extLst>
              <a:ext uri="{FF2B5EF4-FFF2-40B4-BE49-F238E27FC236}">
                <a16:creationId xmlns:a16="http://schemas.microsoft.com/office/drawing/2014/main" id="{5675DA1D-F652-7541-B27B-C5208C84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123" y="4341675"/>
            <a:ext cx="1643073" cy="16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05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7957</TotalTime>
  <Words>794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Find the best European landmarks for development opportunities.</vt:lpstr>
      <vt:lpstr>Introduction</vt:lpstr>
      <vt:lpstr>Audience</vt:lpstr>
      <vt:lpstr>Problem in detail</vt:lpstr>
      <vt:lpstr>Data</vt:lpstr>
      <vt:lpstr>Landmarks</vt:lpstr>
      <vt:lpstr>Venues</vt:lpstr>
      <vt:lpstr>City economic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european landmarks</dc:title>
  <dc:creator>Microsoft Office User</dc:creator>
  <cp:lastModifiedBy>Microsoft Office User</cp:lastModifiedBy>
  <cp:revision>34</cp:revision>
  <dcterms:created xsi:type="dcterms:W3CDTF">2018-10-16T22:31:44Z</dcterms:created>
  <dcterms:modified xsi:type="dcterms:W3CDTF">2018-10-22T22:21:09Z</dcterms:modified>
</cp:coreProperties>
</file>