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62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2"/>
    <p:restoredTop sz="94684"/>
  </p:normalViewPr>
  <p:slideViewPr>
    <p:cSldViewPr snapToGrid="0" snapToObjects="1">
      <p:cViewPr varScale="1">
        <p:scale>
          <a:sx n="75" d="100"/>
          <a:sy n="75" d="100"/>
        </p:scale>
        <p:origin x="18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20BE-55BC-5547-8D2C-7D3C16CC32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Effects of socio-economic factors on social clustering of </a:t>
            </a:r>
            <a:r>
              <a:rPr lang="en-US" dirty="0" err="1"/>
              <a:t>european</a:t>
            </a:r>
            <a:r>
              <a:rPr lang="en-US" dirty="0"/>
              <a:t> landmarks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FA298C-C334-0140-9E55-315E712058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Assessing the effect of socio-economic data on the clustering of </a:t>
            </a:r>
            <a:r>
              <a:rPr lang="en-US" dirty="0" err="1"/>
              <a:t>european</a:t>
            </a:r>
            <a:r>
              <a:rPr lang="en-US" dirty="0"/>
              <a:t> landmarks as initially determined by social feedback on venues in close proximity.</a:t>
            </a:r>
          </a:p>
        </p:txBody>
      </p:sp>
    </p:spTree>
    <p:extLst>
      <p:ext uri="{BB962C8B-B14F-4D97-AF65-F5344CB8AC3E}">
        <p14:creationId xmlns:p14="http://schemas.microsoft.com/office/powerpoint/2010/main" val="139368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619A6-79AE-AA44-96BE-7E008C45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7C32A-FFE8-A749-9CBF-B3BC3F74D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Primary Goal</a:t>
            </a:r>
          </a:p>
          <a:p>
            <a:pPr marL="0" indent="0" algn="ctr">
              <a:buNone/>
            </a:pPr>
            <a:r>
              <a:rPr lang="en-US" dirty="0"/>
              <a:t>Investigate the role socio-economic factors have in the development of areas around </a:t>
            </a:r>
            <a:r>
              <a:rPr lang="en-US" dirty="0" err="1"/>
              <a:t>Eurpoean</a:t>
            </a:r>
            <a:r>
              <a:rPr lang="en-US" dirty="0"/>
              <a:t> Landmarks, by looking at their effects on landmark clustering.</a:t>
            </a:r>
          </a:p>
          <a:p>
            <a:pPr marL="0" indent="0" algn="ctr">
              <a:buNone/>
            </a:pPr>
            <a:r>
              <a:rPr lang="en-US" b="1" dirty="0"/>
              <a:t>Why ?</a:t>
            </a:r>
          </a:p>
          <a:p>
            <a:pPr marL="0" indent="0" algn="ctr">
              <a:buNone/>
            </a:pPr>
            <a:r>
              <a:rPr lang="en-US" dirty="0"/>
              <a:t>Quickly assess the degree to which landmark popularity is independent of socio-economic factors. If determined to be independent, then this in turn can be used to </a:t>
            </a:r>
            <a:r>
              <a:rPr lang="en-US" dirty="0" err="1"/>
              <a:t>maximise</a:t>
            </a:r>
            <a:r>
              <a:rPr lang="en-US" dirty="0"/>
              <a:t> investment in areas in high return (high price/popularity) and low cost (low cost of living indicators).</a:t>
            </a:r>
          </a:p>
          <a:p>
            <a:pPr marL="0" indent="0" algn="ctr">
              <a:buNone/>
            </a:pPr>
            <a:r>
              <a:rPr lang="en-US" b="1" dirty="0"/>
              <a:t>How ?</a:t>
            </a:r>
          </a:p>
          <a:p>
            <a:pPr marL="0" indent="0" algn="ctr">
              <a:buNone/>
            </a:pPr>
            <a:r>
              <a:rPr lang="en-US" dirty="0"/>
              <a:t>Cluster initially only by the price level of venues in close proximity to the Landmark. Add in socio-economic factors and cluster again, visually comparing the results.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5" name="Graphic 4" descr="Teacher">
            <a:extLst>
              <a:ext uri="{FF2B5EF4-FFF2-40B4-BE49-F238E27FC236}">
                <a16:creationId xmlns:a16="http://schemas.microsoft.com/office/drawing/2014/main" id="{90594D09-83F4-1646-9481-EA2933D56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266" y="4192552"/>
            <a:ext cx="1532468" cy="153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03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619A6-79AE-AA44-96BE-7E008C45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7C32A-FFE8-A749-9CBF-B3BC3F74D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general the data provided here can be used as a starting point to indicate the likely viability and profit margins for tourist related services in proximity to well known landmarks. More specifically -</a:t>
            </a:r>
          </a:p>
          <a:p>
            <a:pPr marL="0" indent="0">
              <a:buNone/>
            </a:pPr>
            <a:r>
              <a:rPr lang="en-US" b="1" dirty="0"/>
              <a:t>Individual Outlet owners</a:t>
            </a:r>
          </a:p>
          <a:p>
            <a:pPr marL="502920" lvl="1" indent="0">
              <a:buNone/>
            </a:pPr>
            <a:r>
              <a:rPr lang="en-US" dirty="0"/>
              <a:t>Any individual looking to open for example a restaurant can get quick feedback on the locations that are likely to generate a high income but may present a lower cost base.</a:t>
            </a:r>
          </a:p>
          <a:p>
            <a:pPr marL="0" indent="0">
              <a:buNone/>
            </a:pPr>
            <a:r>
              <a:rPr lang="en-US" b="1" dirty="0"/>
              <a:t>International Service Providers </a:t>
            </a:r>
          </a:p>
          <a:p>
            <a:pPr marL="502920" lvl="1" indent="0">
              <a:buNone/>
            </a:pPr>
            <a:r>
              <a:rPr lang="en-US" dirty="0"/>
              <a:t>Larger corporates, who either provide directly for customers or who serve the businesses that do so, can also get a feel for likely target locations.</a:t>
            </a:r>
          </a:p>
          <a:p>
            <a:pPr marL="0" indent="0">
              <a:buNone/>
            </a:pPr>
            <a:r>
              <a:rPr lang="en-US" b="1" dirty="0"/>
              <a:t>Travel companies</a:t>
            </a:r>
          </a:p>
          <a:p>
            <a:pPr marL="502920" lvl="1" indent="0">
              <a:buNone/>
            </a:pPr>
            <a:r>
              <a:rPr lang="en-US" dirty="0"/>
              <a:t>Where there is a disparity in landmark price and popularity and city economics, this may also be used as an indicator for Travel companies that better value is available for their customers at a small distance from the landmark. This is information they could both use for booking hotels (for example) and pass on to their customers for selecting restaurants.</a:t>
            </a:r>
          </a:p>
        </p:txBody>
      </p:sp>
      <p:pic>
        <p:nvPicPr>
          <p:cNvPr id="5" name="Graphic 4" descr="Group">
            <a:extLst>
              <a:ext uri="{FF2B5EF4-FFF2-40B4-BE49-F238E27FC236}">
                <a16:creationId xmlns:a16="http://schemas.microsoft.com/office/drawing/2014/main" id="{AA761A10-0596-DF46-869C-8CDA78A45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8893" y="4209486"/>
            <a:ext cx="1515534" cy="151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574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619A6-79AE-AA44-96BE-7E008C45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in 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7C32A-FFE8-A749-9CBF-B3BC3F74D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Landmark Analysis : </a:t>
            </a:r>
            <a:r>
              <a:rPr lang="en-US" dirty="0"/>
              <a:t>Information on the venues (price and popularity) near landmarks can be used to give a strong initial indicators as to the development opportunities around the landmark</a:t>
            </a:r>
          </a:p>
          <a:p>
            <a:r>
              <a:rPr lang="en-US" b="1" dirty="0"/>
              <a:t>Adding socio-economic factors : </a:t>
            </a:r>
            <a:r>
              <a:rPr lang="en-US" dirty="0"/>
              <a:t>What is less clear is the degree to which the resultant clustering is a purely related to the Landmarks in question or is actually a factor of the socio-economics of the area in which it is located.</a:t>
            </a:r>
          </a:p>
          <a:p>
            <a:r>
              <a:rPr lang="en-US" b="1" dirty="0"/>
              <a:t>Performing a comparison : </a:t>
            </a:r>
            <a:r>
              <a:rPr lang="en-US" dirty="0"/>
              <a:t>In order to give a simple but effective indication, the landmarks will be clustered twice</a:t>
            </a:r>
          </a:p>
          <a:p>
            <a:pPr lvl="1"/>
            <a:r>
              <a:rPr lang="en-US" dirty="0"/>
              <a:t>Once with just the </a:t>
            </a:r>
            <a:r>
              <a:rPr lang="en-US" dirty="0" err="1"/>
              <a:t>neighbouring</a:t>
            </a:r>
            <a:r>
              <a:rPr lang="en-US" dirty="0"/>
              <a:t> venue information</a:t>
            </a:r>
          </a:p>
          <a:p>
            <a:pPr lvl="1"/>
            <a:r>
              <a:rPr lang="en-US" dirty="0"/>
              <a:t>A second time with city socio-economic indicators included</a:t>
            </a:r>
          </a:p>
          <a:p>
            <a:r>
              <a:rPr lang="en-US" b="1" dirty="0"/>
              <a:t>Viewing the results : </a:t>
            </a:r>
            <a:r>
              <a:rPr lang="en-US" dirty="0"/>
              <a:t>The degree to which the clustering changes, will give a quick visual indicator as to the strength of the socio-economic effects. Landmarks around which prices and ratings are high, but economic indicators are low, could present significant investment opportunities. </a:t>
            </a:r>
          </a:p>
        </p:txBody>
      </p:sp>
      <p:pic>
        <p:nvPicPr>
          <p:cNvPr id="5" name="Graphic 4" descr="Gears">
            <a:extLst>
              <a:ext uri="{FF2B5EF4-FFF2-40B4-BE49-F238E27FC236}">
                <a16:creationId xmlns:a16="http://schemas.microsoft.com/office/drawing/2014/main" id="{8DB062A6-F7FF-2E44-A1D6-68567648A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590" y="3980347"/>
            <a:ext cx="1626140" cy="162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309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7931</TotalTime>
  <Words>473</Words>
  <Application>Microsoft Macintosh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Corbel</vt:lpstr>
      <vt:lpstr>Wingdings 2</vt:lpstr>
      <vt:lpstr>Frame</vt:lpstr>
      <vt:lpstr>Effects of socio-economic factors on social clustering of european landmarks</vt:lpstr>
      <vt:lpstr>Introduction</vt:lpstr>
      <vt:lpstr>Audience</vt:lpstr>
      <vt:lpstr>Problem in detail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of european landmarks</dc:title>
  <dc:creator>Microsoft Office User</dc:creator>
  <cp:lastModifiedBy>Microsoft Office User</cp:lastModifiedBy>
  <cp:revision>27</cp:revision>
  <dcterms:created xsi:type="dcterms:W3CDTF">2018-10-16T22:31:44Z</dcterms:created>
  <dcterms:modified xsi:type="dcterms:W3CDTF">2018-10-22T14:19:31Z</dcterms:modified>
</cp:coreProperties>
</file>