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56" r:id="rId2"/>
    <p:sldId id="319" r:id="rId3"/>
    <p:sldId id="320" r:id="rId4"/>
    <p:sldId id="322" r:id="rId5"/>
    <p:sldId id="323" r:id="rId6"/>
    <p:sldId id="332" r:id="rId7"/>
    <p:sldId id="415" r:id="rId8"/>
    <p:sldId id="394" r:id="rId9"/>
    <p:sldId id="396" r:id="rId10"/>
    <p:sldId id="406" r:id="rId11"/>
    <p:sldId id="400" r:id="rId12"/>
    <p:sldId id="413" r:id="rId13"/>
    <p:sldId id="398" r:id="rId14"/>
    <p:sldId id="402" r:id="rId15"/>
    <p:sldId id="404" r:id="rId16"/>
    <p:sldId id="405" r:id="rId17"/>
    <p:sldId id="377" r:id="rId18"/>
    <p:sldId id="388" r:id="rId19"/>
    <p:sldId id="357" r:id="rId20"/>
    <p:sldId id="358" r:id="rId21"/>
    <p:sldId id="359" r:id="rId22"/>
    <p:sldId id="360" r:id="rId23"/>
    <p:sldId id="361" r:id="rId24"/>
    <p:sldId id="364" r:id="rId25"/>
    <p:sldId id="362" r:id="rId26"/>
    <p:sldId id="356" r:id="rId27"/>
    <p:sldId id="365" r:id="rId28"/>
    <p:sldId id="366" r:id="rId29"/>
    <p:sldId id="407" r:id="rId30"/>
    <p:sldId id="408" r:id="rId31"/>
    <p:sldId id="380" r:id="rId32"/>
    <p:sldId id="367" r:id="rId33"/>
    <p:sldId id="409" r:id="rId34"/>
    <p:sldId id="368" r:id="rId35"/>
    <p:sldId id="410" r:id="rId36"/>
    <p:sldId id="369" r:id="rId37"/>
    <p:sldId id="370" r:id="rId38"/>
    <p:sldId id="371" r:id="rId39"/>
    <p:sldId id="372" r:id="rId40"/>
    <p:sldId id="375" r:id="rId41"/>
    <p:sldId id="411" r:id="rId42"/>
    <p:sldId id="41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8B57"/>
    <a:srgbClr val="000066"/>
    <a:srgbClr val="006CA1"/>
    <a:srgbClr val="EEEEEE"/>
    <a:srgbClr val="F8F3EF"/>
    <a:srgbClr val="FFF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022"/>
  </p:normalViewPr>
  <p:slideViewPr>
    <p:cSldViewPr>
      <p:cViewPr varScale="1">
        <p:scale>
          <a:sx n="119" d="100"/>
          <a:sy n="119" d="100"/>
        </p:scale>
        <p:origin x="1440"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0527F3-EB79-49FF-912B-041B9C4FB81F}" type="datetimeFigureOut">
              <a:rPr lang="en-US" smtClean="0"/>
              <a:pPr/>
              <a:t>4/4/18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D8CEFE-5176-4370-99E3-0069C87A9448}" type="slidenum">
              <a:rPr lang="en-US" smtClean="0"/>
              <a:pPr/>
              <a:t>‹#›</a:t>
            </a:fld>
            <a:endParaRPr lang="en-US"/>
          </a:p>
        </p:txBody>
      </p:sp>
    </p:spTree>
    <p:extLst>
      <p:ext uri="{BB962C8B-B14F-4D97-AF65-F5344CB8AC3E}">
        <p14:creationId xmlns:p14="http://schemas.microsoft.com/office/powerpoint/2010/main" val="327199386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F51EC-9B9E-44A7-B1DF-C15828FE6524}" type="datetimeFigureOut">
              <a:rPr lang="en-US" smtClean="0"/>
              <a:pPr/>
              <a:t>4/4/18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8A8A1-E2B8-4BD1-8409-EFE61EA494FD}" type="slidenum">
              <a:rPr lang="en-US" smtClean="0"/>
              <a:pPr/>
              <a:t>‹#›</a:t>
            </a:fld>
            <a:endParaRPr lang="en-US"/>
          </a:p>
        </p:txBody>
      </p:sp>
    </p:spTree>
    <p:extLst>
      <p:ext uri="{BB962C8B-B14F-4D97-AF65-F5344CB8AC3E}">
        <p14:creationId xmlns:p14="http://schemas.microsoft.com/office/powerpoint/2010/main" val="182640750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229609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38A8A1-E2B8-4BD1-8409-EFE61EA494FD}"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288637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8A8A1-E2B8-4BD1-8409-EFE61EA494FD}" type="slidenum">
              <a:rPr lang="en-US" smtClean="0"/>
              <a:pPr/>
              <a:t>19</a:t>
            </a:fld>
            <a:endParaRPr lang="en-US"/>
          </a:p>
        </p:txBody>
      </p:sp>
    </p:spTree>
    <p:extLst>
      <p:ext uri="{BB962C8B-B14F-4D97-AF65-F5344CB8AC3E}">
        <p14:creationId xmlns:p14="http://schemas.microsoft.com/office/powerpoint/2010/main" val="358605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t="-90000" b="-10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3" cstate="print"/>
          <a:srcRect t="16072"/>
          <a:stretch/>
        </p:blipFill>
        <p:spPr>
          <a:xfrm>
            <a:off x="600075" y="4949099"/>
            <a:ext cx="7858125" cy="1223101"/>
          </a:xfrm>
          <a:prstGeom prst="rect">
            <a:avLst/>
          </a:prstGeom>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9" name="TextBox 8"/>
          <p:cNvSpPr txBox="1"/>
          <p:nvPr userDrawn="1"/>
        </p:nvSpPr>
        <p:spPr>
          <a:xfrm>
            <a:off x="7010400" y="6362838"/>
            <a:ext cx="2133600" cy="390732"/>
          </a:xfrm>
          <a:prstGeom prst="rect">
            <a:avLst/>
          </a:prstGeom>
          <a:solidFill>
            <a:schemeClr val="bg1"/>
          </a:solidFill>
        </p:spPr>
        <p:txBody>
          <a:bodyPr wrap="square" rtlCol="0">
            <a:spAutoFit/>
          </a:bodyPr>
          <a:lstStyle/>
          <a:p>
            <a:endParaRPr lang="en-US" dirty="0"/>
          </a:p>
        </p:txBody>
      </p:sp>
      <p:sp>
        <p:nvSpPr>
          <p:cNvPr id="13" name="Slide Number Placeholder 5"/>
          <p:cNvSpPr>
            <a:spLocks noGrp="1"/>
          </p:cNvSpPr>
          <p:nvPr>
            <p:ph type="sldNum" sz="quarter" idx="4"/>
          </p:nvPr>
        </p:nvSpPr>
        <p:spPr>
          <a:xfrm>
            <a:off x="228600" y="6393013"/>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0977708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4234232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61015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34"/>
        <p:cNvGrpSpPr/>
        <p:nvPr/>
      </p:nvGrpSpPr>
      <p:grpSpPr>
        <a:xfrm>
          <a:off x="0" y="0"/>
          <a:ext cx="0" cy="0"/>
          <a:chOff x="0" y="0"/>
          <a:chExt cx="0" cy="0"/>
        </a:xfrm>
      </p:grpSpPr>
      <p:sp>
        <p:nvSpPr>
          <p:cNvPr id="60" name="Shape 60"/>
          <p:cNvSpPr txBox="1">
            <a:spLocks noGrp="1"/>
          </p:cNvSpPr>
          <p:nvPr>
            <p:ph type="body" idx="1"/>
          </p:nvPr>
        </p:nvSpPr>
        <p:spPr>
          <a:xfrm>
            <a:off x="381000" y="1828800"/>
            <a:ext cx="8229600" cy="4830899"/>
          </a:xfrm>
          <a:prstGeom prst="rect">
            <a:avLst/>
          </a:prstGeom>
          <a:noFill/>
          <a:ln>
            <a:noFill/>
          </a:ln>
        </p:spPr>
        <p:txBody>
          <a:bodyPr lIns="91425" tIns="91425" rIns="91425" bIns="91425" anchor="t" anchorCtr="0"/>
          <a:lstStyle>
            <a:lvl1pPr rtl="0">
              <a:defRPr sz="2400"/>
            </a:lvl1pPr>
            <a:lvl2pPr rtl="0">
              <a:defRPr sz="2400"/>
            </a:lvl2pPr>
            <a:lvl3pPr rtl="0">
              <a:defRPr sz="2400"/>
            </a:lvl3pPr>
            <a:lvl4pPr rtl="0">
              <a:defRPr sz="1800"/>
            </a:lvl4pPr>
            <a:lvl5pPr rtl="0">
              <a:defRPr sz="1800"/>
            </a:lvl5pPr>
            <a:lvl6pPr rtl="0">
              <a:defRPr sz="1800"/>
            </a:lvl6pPr>
            <a:lvl7pPr rtl="0">
              <a:defRPr sz="1800"/>
            </a:lvl7pPr>
            <a:lvl8pPr rtl="0">
              <a:defRPr sz="1800"/>
            </a:lvl8pPr>
            <a:lvl9pPr rtl="0">
              <a:defRPr sz="1800"/>
            </a:lvl9pPr>
          </a:lstStyle>
          <a:p>
            <a:endParaRPr dirty="0"/>
          </a:p>
        </p:txBody>
      </p:sp>
      <p:sp>
        <p:nvSpPr>
          <p:cNvPr id="35" name="Shape 35"/>
          <p:cNvSpPr txBox="1">
            <a:spLocks noGrp="1"/>
          </p:cNvSpPr>
          <p:nvPr>
            <p:ph type="title"/>
          </p:nvPr>
        </p:nvSpPr>
        <p:spPr>
          <a:xfrm>
            <a:off x="457200" y="274637"/>
            <a:ext cx="6705599" cy="901199"/>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bg1"/>
                </a:solidFill>
                <a:latin typeface="Arial"/>
                <a:ea typeface="Arial"/>
                <a:cs typeface="Arial"/>
                <a:sym typeface="Arial"/>
              </a:defRPr>
            </a:lvl1pPr>
            <a:lvl2pPr algn="l" rtl="0">
              <a:spcBef>
                <a:spcPts val="0"/>
              </a:spcBef>
              <a:buSzPct val="100000"/>
              <a:buFont typeface="Arial"/>
              <a:buNone/>
              <a:defRPr sz="3600" b="1">
                <a:solidFill>
                  <a:schemeClr val="dk2"/>
                </a:solidFill>
                <a:latin typeface="Arial"/>
                <a:ea typeface="Arial"/>
                <a:cs typeface="Arial"/>
                <a:sym typeface="Arial"/>
              </a:defRPr>
            </a:lvl2pPr>
            <a:lvl3pPr algn="l" rtl="0">
              <a:spcBef>
                <a:spcPts val="0"/>
              </a:spcBef>
              <a:buSzPct val="100000"/>
              <a:buFont typeface="Arial"/>
              <a:buNone/>
              <a:defRPr sz="3600" b="1">
                <a:solidFill>
                  <a:schemeClr val="dk2"/>
                </a:solidFill>
                <a:latin typeface="Arial"/>
                <a:ea typeface="Arial"/>
                <a:cs typeface="Arial"/>
                <a:sym typeface="Arial"/>
              </a:defRPr>
            </a:lvl3pPr>
            <a:lvl4pPr algn="l" rtl="0">
              <a:spcBef>
                <a:spcPts val="0"/>
              </a:spcBef>
              <a:buSzPct val="100000"/>
              <a:buFont typeface="Arial"/>
              <a:buNone/>
              <a:defRPr sz="3600" b="1">
                <a:solidFill>
                  <a:schemeClr val="dk2"/>
                </a:solidFill>
                <a:latin typeface="Arial"/>
                <a:ea typeface="Arial"/>
                <a:cs typeface="Arial"/>
                <a:sym typeface="Arial"/>
              </a:defRPr>
            </a:lvl4pPr>
            <a:lvl5pPr algn="l" rtl="0">
              <a:spcBef>
                <a:spcPts val="0"/>
              </a:spcBef>
              <a:buSzPct val="100000"/>
              <a:buFont typeface="Arial"/>
              <a:buNone/>
              <a:defRPr sz="3600" b="1">
                <a:solidFill>
                  <a:schemeClr val="dk2"/>
                </a:solidFill>
                <a:latin typeface="Arial"/>
                <a:ea typeface="Arial"/>
                <a:cs typeface="Arial"/>
                <a:sym typeface="Arial"/>
              </a:defRPr>
            </a:lvl5pPr>
            <a:lvl6pPr algn="l" rtl="0">
              <a:spcBef>
                <a:spcPts val="0"/>
              </a:spcBef>
              <a:buSzPct val="100000"/>
              <a:buFont typeface="Arial"/>
              <a:buNone/>
              <a:defRPr sz="3600" b="1">
                <a:solidFill>
                  <a:schemeClr val="dk2"/>
                </a:solidFill>
                <a:latin typeface="Arial"/>
                <a:ea typeface="Arial"/>
                <a:cs typeface="Arial"/>
                <a:sym typeface="Arial"/>
              </a:defRPr>
            </a:lvl6pPr>
            <a:lvl7pPr algn="l" rtl="0">
              <a:spcBef>
                <a:spcPts val="0"/>
              </a:spcBef>
              <a:buSzPct val="100000"/>
              <a:buFont typeface="Arial"/>
              <a:buNone/>
              <a:defRPr sz="3600" b="1">
                <a:solidFill>
                  <a:schemeClr val="dk2"/>
                </a:solidFill>
                <a:latin typeface="Arial"/>
                <a:ea typeface="Arial"/>
                <a:cs typeface="Arial"/>
                <a:sym typeface="Arial"/>
              </a:defRPr>
            </a:lvl7pPr>
            <a:lvl8pPr algn="l" rtl="0">
              <a:spcBef>
                <a:spcPts val="0"/>
              </a:spcBef>
              <a:buSzPct val="100000"/>
              <a:buFont typeface="Arial"/>
              <a:buNone/>
              <a:defRPr sz="3600" b="1">
                <a:solidFill>
                  <a:schemeClr val="dk2"/>
                </a:solidFill>
                <a:latin typeface="Arial"/>
                <a:ea typeface="Arial"/>
                <a:cs typeface="Arial"/>
                <a:sym typeface="Arial"/>
              </a:defRPr>
            </a:lvl8pPr>
            <a:lvl9pPr algn="l" rtl="0">
              <a:spcBef>
                <a:spcPts val="0"/>
              </a:spcBef>
              <a:buSzPct val="100000"/>
              <a:buFont typeface="Arial"/>
              <a:buNone/>
              <a:defRPr sz="3600" b="1">
                <a:solidFill>
                  <a:schemeClr val="dk2"/>
                </a:solidFill>
                <a:latin typeface="Arial"/>
                <a:ea typeface="Arial"/>
                <a:cs typeface="Arial"/>
                <a:sym typeface="Arial"/>
              </a:defRPr>
            </a:lvl9pPr>
          </a:lstStyle>
          <a:p>
            <a:endParaRPr/>
          </a:p>
        </p:txBody>
      </p:sp>
      <p:sp>
        <p:nvSpPr>
          <p:cNvPr id="59" name="Shape 59"/>
          <p:cNvSpPr/>
          <p:nvPr/>
        </p:nvSpPr>
        <p:spPr>
          <a:xfrm>
            <a:off x="5791200" y="6400800"/>
            <a:ext cx="2895600" cy="365099"/>
          </a:xfrm>
          <a:prstGeom prst="rect">
            <a:avLst/>
          </a:prstGeom>
          <a:noFill/>
          <a:ln>
            <a:noFill/>
          </a:ln>
        </p:spPr>
        <p:txBody>
          <a:bodyPr lIns="91425" tIns="45700" rIns="91425" bIns="45700" anchor="t" anchorCtr="0">
            <a:spAutoFit/>
          </a:bodyPr>
          <a:lstStyle/>
          <a:p>
            <a:pPr marL="0" marR="0" lvl="0" indent="0" algn="r" rtl="0">
              <a:buNone/>
            </a:pPr>
            <a:r>
              <a:rPr lang="en" sz="700" b="0" i="0" u="none" strike="noStrike" cap="none" baseline="0">
                <a:solidFill>
                  <a:schemeClr val="lt2"/>
                </a:solidFill>
                <a:latin typeface="Arial"/>
                <a:ea typeface="Arial"/>
                <a:cs typeface="Arial"/>
                <a:sym typeface="Arial"/>
              </a:rPr>
              <a:t>Google Confidential and Proprietary</a:t>
            </a:r>
          </a:p>
        </p:txBody>
      </p:sp>
    </p:spTree>
    <p:extLst>
      <p:ext uri="{BB962C8B-B14F-4D97-AF65-F5344CB8AC3E}">
        <p14:creationId xmlns:p14="http://schemas.microsoft.com/office/powerpoint/2010/main" val="102031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a:defRPr sz="2400"/>
            </a:lvl2pPr>
            <a:lvl3pPr>
              <a:defRPr sz="22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3570538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8"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0"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41221960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1405295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11" name="Footer Placeholder 4"/>
          <p:cNvSpPr>
            <a:spLocks noGrp="1"/>
          </p:cNvSpPr>
          <p:nvPr>
            <p:ph type="ftr" sz="quarter" idx="11"/>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12"/>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6184581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7"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9"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865495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6"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8"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4548454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13205463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a:xfrm>
            <a:off x="4104860" y="6362838"/>
            <a:ext cx="1152940" cy="365125"/>
          </a:xfrm>
          <a:prstGeom prst="rect">
            <a:avLst/>
          </a:prstGeom>
        </p:spPr>
        <p:txBody>
          <a:bodyPr/>
          <a:lstStyle>
            <a:lvl1pPr>
              <a:defRPr sz="1000"/>
            </a:lvl1pPr>
          </a:lstStyle>
          <a:p>
            <a:endParaRPr lang="en-US" dirty="0"/>
          </a:p>
        </p:txBody>
      </p:sp>
      <p:sp>
        <p:nvSpPr>
          <p:cNvPr id="9"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1"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36849705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b="-10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5" cstate="print"/>
          <a:stretch>
            <a:fillRect/>
          </a:stretch>
        </p:blipFill>
        <p:spPr>
          <a:xfrm>
            <a:off x="7086599" y="6388445"/>
            <a:ext cx="2057401" cy="400291"/>
          </a:xfrm>
          <a:prstGeom prst="rect">
            <a:avLst/>
          </a:prstGeom>
        </p:spPr>
      </p:pic>
      <p:sp useBgFill="1">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Date Placeholder 3"/>
          <p:cNvSpPr>
            <a:spLocks noGrp="1"/>
          </p:cNvSpPr>
          <p:nvPr>
            <p:ph type="dt" sz="half" idx="2"/>
          </p:nvPr>
        </p:nvSpPr>
        <p:spPr>
          <a:xfrm>
            <a:off x="4104860" y="6362838"/>
            <a:ext cx="1152940" cy="365125"/>
          </a:xfrm>
          <a:prstGeom prst="rect">
            <a:avLst/>
          </a:prstGeom>
        </p:spPr>
        <p:txBody>
          <a:bodyPr/>
          <a:lstStyle>
            <a:lvl1pPr>
              <a:defRPr sz="1000"/>
            </a:lvl1pPr>
          </a:lstStyle>
          <a:p>
            <a:endParaRPr lang="en-US" dirty="0"/>
          </a:p>
        </p:txBody>
      </p:sp>
      <p:sp>
        <p:nvSpPr>
          <p:cNvPr id="12" name="Footer Placeholder 4"/>
          <p:cNvSpPr>
            <a:spLocks noGrp="1"/>
          </p:cNvSpPr>
          <p:nvPr>
            <p:ph type="ftr" sz="quarter" idx="3"/>
          </p:nvPr>
        </p:nvSpPr>
        <p:spPr>
          <a:xfrm>
            <a:off x="152400" y="6388445"/>
            <a:ext cx="3124200" cy="365125"/>
          </a:xfrm>
          <a:prstGeom prst="rect">
            <a:avLst/>
          </a:prstGeom>
        </p:spPr>
        <p:txBody>
          <a:bodyPr/>
          <a:lstStyle>
            <a:lvl1pPr>
              <a:defRPr sz="1100"/>
            </a:lvl1pPr>
          </a:lstStyle>
          <a:p>
            <a:endParaRPr lang="en-US" dirty="0"/>
          </a:p>
        </p:txBody>
      </p:sp>
      <p:sp>
        <p:nvSpPr>
          <p:cNvPr id="13" name="Slide Number Placeholder 5"/>
          <p:cNvSpPr>
            <a:spLocks noGrp="1"/>
          </p:cNvSpPr>
          <p:nvPr>
            <p:ph type="sldNum" sz="quarter" idx="4"/>
          </p:nvPr>
        </p:nvSpPr>
        <p:spPr>
          <a:xfrm>
            <a:off x="5410200" y="6362838"/>
            <a:ext cx="1447800" cy="365125"/>
          </a:xfrm>
          <a:prstGeom prst="rect">
            <a:avLst/>
          </a:prstGeom>
        </p:spPr>
        <p:txBody>
          <a:bodyPr/>
          <a:lstStyle>
            <a:lvl1pPr>
              <a:defRPr sz="1100" b="1"/>
            </a:lvl1pPr>
          </a:lstStyle>
          <a:p>
            <a:r>
              <a:rPr lang="en-US" dirty="0" smtClean="0"/>
              <a:t>Slide </a:t>
            </a:r>
            <a:fld id="{FD3DDBF2-094B-4CA4-965C-FB22D307DBD7}" type="slidenum">
              <a:rPr lang="en-US" smtClean="0"/>
              <a:pPr/>
              <a:t>‹#›</a:t>
            </a:fld>
            <a:endParaRPr lang="en-US" dirty="0"/>
          </a:p>
        </p:txBody>
      </p:sp>
    </p:spTree>
    <p:extLst>
      <p:ext uri="{BB962C8B-B14F-4D97-AF65-F5344CB8AC3E}">
        <p14:creationId xmlns:p14="http://schemas.microsoft.com/office/powerpoint/2010/main" val="2097329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553"/>
            <a:ext cx="7772400" cy="1897847"/>
          </a:xfrm>
        </p:spPr>
        <p:txBody>
          <a:bodyPr>
            <a:normAutofit fontScale="90000"/>
          </a:bodyPr>
          <a:lstStyle/>
          <a:p>
            <a:r>
              <a:rPr lang="en-US" b="1" dirty="0" smtClean="0">
                <a:latin typeface="Myriad Pro" pitchFamily="34" charset="0"/>
              </a:rPr>
              <a:t>CSIT</a:t>
            </a:r>
            <a:r>
              <a:rPr lang="en-US" b="1" dirty="0" smtClean="0">
                <a:solidFill>
                  <a:schemeClr val="bg1"/>
                </a:solidFill>
                <a:latin typeface="Myriad Pro" pitchFamily="34" charset="0"/>
              </a:rPr>
              <a:t> 404</a:t>
            </a:r>
            <a:br>
              <a:rPr lang="en-US" b="1" dirty="0" smtClean="0">
                <a:solidFill>
                  <a:schemeClr val="bg1"/>
                </a:solidFill>
                <a:latin typeface="Myriad Pro" pitchFamily="34" charset="0"/>
              </a:rPr>
            </a:br>
            <a:r>
              <a:rPr lang="en-US" b="1" dirty="0" smtClean="0">
                <a:latin typeface="Myriad Pro" pitchFamily="34" charset="0"/>
              </a:rPr>
              <a:t>VOICE COMMUNICATION</a:t>
            </a:r>
            <a:br>
              <a:rPr lang="en-US" b="1" dirty="0" smtClean="0">
                <a:latin typeface="Myriad Pro" pitchFamily="34" charset="0"/>
              </a:rPr>
            </a:br>
            <a:r>
              <a:rPr lang="en-US" b="1" dirty="0" smtClean="0">
                <a:latin typeface="Myriad Pro" pitchFamily="34" charset="0"/>
              </a:rPr>
              <a:t>TECHNOLOGY</a:t>
            </a:r>
            <a:endParaRPr lang="en-US" b="1" dirty="0">
              <a:solidFill>
                <a:schemeClr val="bg1"/>
              </a:solidFill>
              <a:latin typeface="Myriad Pro" pitchFamily="34" charset="0"/>
            </a:endParaRPr>
          </a:p>
        </p:txBody>
      </p:sp>
      <p:sp>
        <p:nvSpPr>
          <p:cNvPr id="3" name="Subtitle 2"/>
          <p:cNvSpPr>
            <a:spLocks noGrp="1"/>
          </p:cNvSpPr>
          <p:nvPr>
            <p:ph type="subTitle" idx="1"/>
          </p:nvPr>
        </p:nvSpPr>
        <p:spPr>
          <a:xfrm>
            <a:off x="1333500" y="2514600"/>
            <a:ext cx="6477000" cy="990600"/>
          </a:xfrm>
        </p:spPr>
        <p:txBody>
          <a:bodyPr>
            <a:normAutofit/>
          </a:bodyPr>
          <a:lstStyle/>
          <a:p>
            <a:r>
              <a:rPr lang="en-US" dirty="0" smtClean="0">
                <a:solidFill>
                  <a:schemeClr val="bg1"/>
                </a:solidFill>
                <a:latin typeface="Myriad Pro" pitchFamily="34" charset="0"/>
              </a:rPr>
              <a:t>Session </a:t>
            </a:r>
            <a:r>
              <a:rPr lang="en-US" dirty="0">
                <a:solidFill>
                  <a:schemeClr val="bg1"/>
                </a:solidFill>
                <a:latin typeface="Myriad Pro" pitchFamily="34" charset="0"/>
              </a:rPr>
              <a:t>5</a:t>
            </a:r>
            <a:r>
              <a:rPr lang="en-US" dirty="0" smtClean="0">
                <a:solidFill>
                  <a:schemeClr val="bg1"/>
                </a:solidFill>
                <a:latin typeface="Myriad Pro" pitchFamily="34" charset="0"/>
              </a:rPr>
              <a:t> – </a:t>
            </a:r>
            <a:r>
              <a:rPr lang="en-US" dirty="0" smtClean="0">
                <a:solidFill>
                  <a:schemeClr val="bg1"/>
                </a:solidFill>
              </a:rPr>
              <a:t>Call </a:t>
            </a:r>
            <a:r>
              <a:rPr lang="en-US" dirty="0">
                <a:solidFill>
                  <a:schemeClr val="bg1"/>
                </a:solidFill>
              </a:rPr>
              <a:t>Signaling over Digital Voice Ports </a:t>
            </a:r>
          </a:p>
          <a:p>
            <a:endParaRPr lang="en-US" dirty="0">
              <a:solidFill>
                <a:schemeClr val="bg1"/>
              </a:solidFill>
            </a:endParaRPr>
          </a:p>
        </p:txBody>
      </p:sp>
      <p:sp>
        <p:nvSpPr>
          <p:cNvPr id="7" name="TextBox 6"/>
          <p:cNvSpPr txBox="1"/>
          <p:nvPr/>
        </p:nvSpPr>
        <p:spPr>
          <a:xfrm>
            <a:off x="304800" y="3657600"/>
            <a:ext cx="8458200" cy="707886"/>
          </a:xfrm>
          <a:prstGeom prst="rect">
            <a:avLst/>
          </a:prstGeom>
          <a:noFill/>
        </p:spPr>
        <p:txBody>
          <a:bodyPr wrap="square" rtlCol="0">
            <a:spAutoFit/>
          </a:bodyPr>
          <a:lstStyle/>
          <a:p>
            <a:pPr algn="ctr"/>
            <a:r>
              <a:rPr lang="en-US" sz="2000" b="1" dirty="0" smtClean="0">
                <a:solidFill>
                  <a:schemeClr val="accent1">
                    <a:lumMod val="20000"/>
                    <a:lumOff val="80000"/>
                  </a:schemeClr>
                </a:solidFill>
              </a:rPr>
              <a:t>Lecturer: Mr. Paul </a:t>
            </a:r>
            <a:r>
              <a:rPr lang="en-US" sz="2000" b="1" dirty="0" err="1" smtClean="0">
                <a:solidFill>
                  <a:schemeClr val="accent1">
                    <a:lumMod val="20000"/>
                    <a:lumOff val="80000"/>
                  </a:schemeClr>
                </a:solidFill>
              </a:rPr>
              <a:t>Nii</a:t>
            </a:r>
            <a:r>
              <a:rPr lang="en-US" sz="2000" b="1" dirty="0" smtClean="0">
                <a:solidFill>
                  <a:schemeClr val="accent1">
                    <a:lumMod val="20000"/>
                    <a:lumOff val="80000"/>
                  </a:schemeClr>
                </a:solidFill>
              </a:rPr>
              <a:t> </a:t>
            </a:r>
            <a:r>
              <a:rPr lang="en-US" sz="2000" b="1" dirty="0" err="1">
                <a:solidFill>
                  <a:schemeClr val="accent1">
                    <a:lumMod val="20000"/>
                    <a:lumOff val="80000"/>
                  </a:schemeClr>
                </a:solidFill>
              </a:rPr>
              <a:t>T</a:t>
            </a:r>
            <a:r>
              <a:rPr lang="en-US" sz="2000" b="1" dirty="0" err="1" smtClean="0">
                <a:solidFill>
                  <a:schemeClr val="accent1">
                    <a:lumMod val="20000"/>
                    <a:lumOff val="80000"/>
                  </a:schemeClr>
                </a:solidFill>
              </a:rPr>
              <a:t>ackie</a:t>
            </a:r>
            <a:r>
              <a:rPr lang="en-US" sz="2000" b="1" dirty="0" smtClean="0">
                <a:solidFill>
                  <a:schemeClr val="accent1">
                    <a:lumMod val="20000"/>
                    <a:lumOff val="80000"/>
                  </a:schemeClr>
                </a:solidFill>
              </a:rPr>
              <a:t> </a:t>
            </a:r>
            <a:r>
              <a:rPr lang="en-US" sz="2000" b="1" dirty="0" err="1" smtClean="0">
                <a:solidFill>
                  <a:schemeClr val="accent1">
                    <a:lumMod val="20000"/>
                    <a:lumOff val="80000"/>
                  </a:schemeClr>
                </a:solidFill>
              </a:rPr>
              <a:t>Ammah</a:t>
            </a:r>
            <a:r>
              <a:rPr lang="en-US" sz="2000" dirty="0" smtClean="0">
                <a:solidFill>
                  <a:schemeClr val="bg1"/>
                </a:solidFill>
              </a:rPr>
              <a:t>, CSD </a:t>
            </a:r>
          </a:p>
          <a:p>
            <a:pPr algn="ctr"/>
            <a:r>
              <a:rPr lang="en-US" sz="2000" dirty="0" smtClean="0">
                <a:solidFill>
                  <a:schemeClr val="bg1"/>
                </a:solidFill>
              </a:rPr>
              <a:t>Contact Information: pntammah@gmail.com</a:t>
            </a:r>
            <a:endParaRPr lang="en-US" sz="2000" dirty="0">
              <a:solidFill>
                <a:schemeClr val="bg1"/>
              </a:solidFill>
            </a:endParaRPr>
          </a:p>
        </p:txBody>
      </p:sp>
    </p:spTree>
    <p:extLst>
      <p:ext uri="{BB962C8B-B14F-4D97-AF65-F5344CB8AC3E}">
        <p14:creationId xmlns:p14="http://schemas.microsoft.com/office/powerpoint/2010/main" val="920692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Digital </a:t>
            </a:r>
            <a:r>
              <a:rPr lang="en-US" dirty="0" smtClean="0"/>
              <a:t>Trunks cont.</a:t>
            </a:r>
            <a:endParaRPr lang="en-US"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10</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371" y="1600200"/>
            <a:ext cx="7901257" cy="4525963"/>
          </a:xfrm>
        </p:spPr>
      </p:pic>
    </p:spTree>
    <p:extLst>
      <p:ext uri="{BB962C8B-B14F-4D97-AF65-F5344CB8AC3E}">
        <p14:creationId xmlns:p14="http://schemas.microsoft.com/office/powerpoint/2010/main" val="221713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T1 CAS </a:t>
            </a:r>
            <a:r>
              <a:rPr lang="en-US" dirty="0" smtClean="0"/>
              <a:t>Trunk </a:t>
            </a:r>
            <a:endParaRPr lang="en-US" dirty="0"/>
          </a:p>
        </p:txBody>
      </p:sp>
      <p:sp>
        <p:nvSpPr>
          <p:cNvPr id="3" name="Content Placeholder 2"/>
          <p:cNvSpPr>
            <a:spLocks noGrp="1"/>
          </p:cNvSpPr>
          <p:nvPr>
            <p:ph idx="1"/>
          </p:nvPr>
        </p:nvSpPr>
        <p:spPr>
          <a:xfrm>
            <a:off x="304800" y="1752600"/>
            <a:ext cx="8610600" cy="4724400"/>
          </a:xfrm>
        </p:spPr>
        <p:txBody>
          <a:bodyPr>
            <a:normAutofit fontScale="92500" lnSpcReduction="10000"/>
          </a:bodyPr>
          <a:lstStyle/>
          <a:p>
            <a:r>
              <a:rPr lang="en-US" sz="2400" dirty="0"/>
              <a:t>A T1 circuit is dedicated, high-speed digital connection that can be used for voice and data traffic</a:t>
            </a:r>
            <a:r>
              <a:rPr lang="en-US" sz="2400" dirty="0" smtClean="0"/>
              <a:t>.</a:t>
            </a:r>
          </a:p>
          <a:p>
            <a:r>
              <a:rPr lang="en-US" sz="2400" dirty="0"/>
              <a:t>A T1 circuit consists of 24 channels, which can be allotted to voice, data, or both</a:t>
            </a:r>
            <a:r>
              <a:rPr lang="en-US" sz="2400" dirty="0" smtClean="0"/>
              <a:t>.</a:t>
            </a:r>
          </a:p>
          <a:p>
            <a:r>
              <a:rPr lang="en-US" sz="2400" dirty="0"/>
              <a:t>Each T1 circuit provides 1.54 Mbps of synchronous bandwidth. </a:t>
            </a:r>
            <a:endParaRPr lang="en-US" sz="2400" dirty="0" smtClean="0"/>
          </a:p>
          <a:p>
            <a:r>
              <a:rPr lang="en-US" sz="2400" dirty="0" smtClean="0"/>
              <a:t>Multiple </a:t>
            </a:r>
            <a:r>
              <a:rPr lang="en-US" sz="2400" dirty="0"/>
              <a:t>circuits can be bonded together to increase bandwidth</a:t>
            </a:r>
            <a:r>
              <a:rPr lang="en-US" sz="2400" dirty="0" smtClean="0"/>
              <a:t>.</a:t>
            </a:r>
          </a:p>
          <a:p>
            <a:r>
              <a:rPr lang="en-US" sz="2400" dirty="0"/>
              <a:t>T1 CAS Trunk </a:t>
            </a:r>
            <a:r>
              <a:rPr lang="en-US" sz="2400" dirty="0" smtClean="0"/>
              <a:t>circuit </a:t>
            </a:r>
            <a:r>
              <a:rPr lang="en-US" sz="2400" dirty="0"/>
              <a:t>allows analog signaling via a digital T1 circuit. </a:t>
            </a:r>
            <a:endParaRPr lang="en-US" sz="2400" dirty="0" smtClean="0"/>
          </a:p>
          <a:p>
            <a:r>
              <a:rPr lang="en-US" sz="2400" dirty="0" smtClean="0"/>
              <a:t>Many </a:t>
            </a:r>
            <a:r>
              <a:rPr lang="en-US" sz="2400" dirty="0"/>
              <a:t>CAS variants operate over analog and digital interfaces.</a:t>
            </a:r>
            <a:r>
              <a:rPr lang="en-US" sz="2400" b="1" dirty="0"/>
              <a:t> </a:t>
            </a:r>
            <a:endParaRPr lang="en-US" sz="2400" b="1" dirty="0" smtClean="0"/>
          </a:p>
          <a:p>
            <a:r>
              <a:rPr lang="en-US" sz="2400" dirty="0"/>
              <a:t>The type of signaling most commonly used with T1 CAS is E&amp;M signaling. </a:t>
            </a:r>
          </a:p>
          <a:p>
            <a:r>
              <a:rPr lang="en-US" sz="2400" dirty="0"/>
              <a:t>In addition to setting up and tearing down calls, CAS provides the receipt and capture of dialed number identification (DNIS) and ANI information </a:t>
            </a:r>
          </a:p>
          <a:p>
            <a:endParaRPr lang="en-US" sz="2400" b="1" dirty="0"/>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11</a:t>
            </a:fld>
            <a:endParaRPr lang="en-US" dirty="0"/>
          </a:p>
        </p:txBody>
      </p:sp>
    </p:spTree>
    <p:extLst>
      <p:ext uri="{BB962C8B-B14F-4D97-AF65-F5344CB8AC3E}">
        <p14:creationId xmlns:p14="http://schemas.microsoft.com/office/powerpoint/2010/main" val="2143124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T1 CAS </a:t>
            </a:r>
            <a:r>
              <a:rPr lang="en-US" dirty="0" smtClean="0"/>
              <a:t>Trunk cont. </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T1 circuits use TDM to transmit digital data (1s and 0s) instead of the old </a:t>
            </a:r>
            <a:r>
              <a:rPr lang="en-US" sz="2400" dirty="0" smtClean="0"/>
              <a:t>analog </a:t>
            </a:r>
            <a:r>
              <a:rPr lang="en-US" sz="2400" dirty="0"/>
              <a:t>signals. </a:t>
            </a:r>
          </a:p>
          <a:p>
            <a:r>
              <a:rPr lang="en-US" sz="2400" dirty="0"/>
              <a:t>A single digital voice channel requires 64 kbps of </a:t>
            </a:r>
            <a:r>
              <a:rPr lang="en-US" sz="2400" dirty="0" smtClean="0"/>
              <a:t>bandwidth  which is a </a:t>
            </a:r>
            <a:r>
              <a:rPr lang="en-US" sz="2400" dirty="0"/>
              <a:t>standard known as digital signal level 0 (DS0) </a:t>
            </a:r>
            <a:endParaRPr lang="en-US" sz="2400" dirty="0" smtClean="0"/>
          </a:p>
          <a:p>
            <a:r>
              <a:rPr lang="en-US" sz="2400" dirty="0"/>
              <a:t>With 24 voice channels at 64 kbps per channel, a T1 represents 1.536 Mbps of data. </a:t>
            </a:r>
            <a:endParaRPr lang="en-US" sz="2400" dirty="0" smtClean="0"/>
          </a:p>
          <a:p>
            <a:r>
              <a:rPr lang="en-US" sz="2400" dirty="0" smtClean="0"/>
              <a:t>Add </a:t>
            </a:r>
            <a:r>
              <a:rPr lang="en-US" sz="2400" dirty="0"/>
              <a:t>an additional 8 kbps for framing, and the total speed of a T1 circuit comes to 1.544 Mbps. </a:t>
            </a:r>
          </a:p>
          <a:p>
            <a:r>
              <a:rPr lang="en-US" sz="2400" dirty="0" smtClean="0"/>
              <a:t> </a:t>
            </a:r>
            <a:r>
              <a:rPr lang="en-US" sz="2400" dirty="0"/>
              <a:t>T1 CAS uses the same signaling types available for analog trunks: loop start, ground start, and E&amp;M variants such as wink-start, delay-start, and immediate-start. </a:t>
            </a:r>
          </a:p>
          <a:p>
            <a:endParaRPr lang="en-US" sz="2400" dirty="0"/>
          </a:p>
          <a:p>
            <a:endParaRPr lang="en-US" sz="2400" b="1" dirty="0"/>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12</a:t>
            </a:fld>
            <a:endParaRPr lang="en-US" dirty="0"/>
          </a:p>
        </p:txBody>
      </p:sp>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E1 R2 </a:t>
            </a:r>
            <a:r>
              <a:rPr lang="en-US" dirty="0" smtClean="0"/>
              <a:t>Trunk </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An E1 circuit is similar to a T1 </a:t>
            </a:r>
            <a:r>
              <a:rPr lang="en-US" sz="2400" dirty="0" smtClean="0"/>
              <a:t>circuit.</a:t>
            </a:r>
          </a:p>
          <a:p>
            <a:r>
              <a:rPr lang="en-US" sz="2400" dirty="0" smtClean="0"/>
              <a:t>It </a:t>
            </a:r>
            <a:r>
              <a:rPr lang="en-US" sz="2400" dirty="0"/>
              <a:t>is a TDM circuit that carries several DS-0s in one connection. </a:t>
            </a:r>
            <a:endParaRPr lang="en-US" sz="2400" dirty="0" smtClean="0"/>
          </a:p>
          <a:p>
            <a:r>
              <a:rPr lang="en-US" sz="2400" dirty="0"/>
              <a:t>One big difference between an E1 and a T1 is that an E1 bundles 32 time slots instead of 24. </a:t>
            </a:r>
            <a:endParaRPr lang="en-US" sz="2400" dirty="0" smtClean="0"/>
          </a:p>
          <a:p>
            <a:r>
              <a:rPr lang="en-US" sz="2400" dirty="0" smtClean="0"/>
              <a:t>This </a:t>
            </a:r>
            <a:r>
              <a:rPr lang="en-US" sz="2400" dirty="0"/>
              <a:t>results in a bandwidth of 2.048 Mbps. </a:t>
            </a:r>
            <a:endParaRPr lang="en-US" sz="2400" dirty="0" smtClean="0"/>
          </a:p>
          <a:p>
            <a:r>
              <a:rPr lang="en-US" sz="2400" dirty="0" smtClean="0"/>
              <a:t>With </a:t>
            </a:r>
            <a:r>
              <a:rPr lang="en-US" sz="2400" dirty="0"/>
              <a:t>an E1, one time slot is used for framing and one is used for signaling. </a:t>
            </a:r>
            <a:endParaRPr lang="en-US" sz="2400" dirty="0" smtClean="0"/>
          </a:p>
          <a:p>
            <a:r>
              <a:rPr lang="en-US" sz="2400" dirty="0" smtClean="0"/>
              <a:t>This </a:t>
            </a:r>
            <a:r>
              <a:rPr lang="en-US" sz="2400" dirty="0"/>
              <a:t>leaves 30 time slots available for user data. </a:t>
            </a:r>
            <a:endParaRPr lang="en-US" sz="2400" dirty="0" smtClean="0"/>
          </a:p>
          <a:p>
            <a:r>
              <a:rPr lang="en-US" sz="2400" dirty="0"/>
              <a:t>The two elements to R2 signaling are line signaling (supervisory signals) and </a:t>
            </a:r>
            <a:r>
              <a:rPr lang="en-US" sz="2400" dirty="0" smtClean="0"/>
              <a:t>inter-register </a:t>
            </a:r>
            <a:r>
              <a:rPr lang="en-US" sz="2400" dirty="0"/>
              <a:t>signaling (call setup control signals).</a:t>
            </a:r>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13</a:t>
            </a:fld>
            <a:endParaRPr lang="en-US" dirty="0"/>
          </a:p>
        </p:txBody>
      </p:sp>
    </p:spTree>
    <p:extLst>
      <p:ext uri="{BB962C8B-B14F-4D97-AF65-F5344CB8AC3E}">
        <p14:creationId xmlns:p14="http://schemas.microsoft.com/office/powerpoint/2010/main" val="696947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ISDN </a:t>
            </a:r>
            <a:endParaRPr lang="en-US" dirty="0">
              <a:effectLst/>
            </a:endParaRP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Another protocol used for digital trunks is ISDN. </a:t>
            </a:r>
            <a:endParaRPr lang="en-US" sz="2400" dirty="0" smtClean="0"/>
          </a:p>
          <a:p>
            <a:r>
              <a:rPr lang="en-US" sz="2400" dirty="0" smtClean="0"/>
              <a:t>ISDN </a:t>
            </a:r>
            <a:r>
              <a:rPr lang="en-US" sz="2400" dirty="0"/>
              <a:t>is a circuit-switched telephone network system designed to allow digital transmission of voice and data over ordinary telephone copper </a:t>
            </a:r>
            <a:r>
              <a:rPr lang="en-US" sz="2400" dirty="0" smtClean="0"/>
              <a:t>wires</a:t>
            </a:r>
          </a:p>
          <a:p>
            <a:r>
              <a:rPr lang="en-US" sz="2400" dirty="0" smtClean="0"/>
              <a:t> ISDN has better </a:t>
            </a:r>
            <a:r>
              <a:rPr lang="en-US" sz="2400" dirty="0"/>
              <a:t>quality and higher speeds than is available with </a:t>
            </a:r>
            <a:r>
              <a:rPr lang="en-US" sz="2400" dirty="0" smtClean="0"/>
              <a:t>PSTN </a:t>
            </a:r>
            <a:r>
              <a:rPr lang="en-US" sz="2400" dirty="0"/>
              <a:t>system. </a:t>
            </a:r>
            <a:endParaRPr lang="en-US" sz="2400" dirty="0" smtClean="0"/>
          </a:p>
          <a:p>
            <a:r>
              <a:rPr lang="en-US" sz="2400" dirty="0"/>
              <a:t>ISDN involves the digitization of the telephone network, which permits voice, data, text, graphics, music, video, and other source material to be transmitted over existing telephone wires. </a:t>
            </a:r>
          </a:p>
          <a:p>
            <a:endParaRPr lang="en-US" sz="2400"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14</a:t>
            </a:fld>
            <a:endParaRPr lang="en-US" dirty="0"/>
          </a:p>
        </p:txBody>
      </p:sp>
    </p:spTree>
    <p:extLst>
      <p:ext uri="{BB962C8B-B14F-4D97-AF65-F5344CB8AC3E}">
        <p14:creationId xmlns:p14="http://schemas.microsoft.com/office/powerpoint/2010/main" val="2032454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ISDN Services </a:t>
            </a:r>
            <a:endParaRPr lang="en-US" dirty="0">
              <a:effectLst/>
            </a:endParaRP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In contrast to the CAS and R2 signaling, which provide only Dialed Number Identification Service (</a:t>
            </a:r>
            <a:r>
              <a:rPr lang="en-US" sz="2400" dirty="0" smtClean="0"/>
              <a:t>DNIS), </a:t>
            </a:r>
            <a:r>
              <a:rPr lang="en-US" sz="2400" dirty="0"/>
              <a:t>ISDN offers </a:t>
            </a:r>
            <a:r>
              <a:rPr lang="en-US" sz="2400" dirty="0" smtClean="0"/>
              <a:t>additional </a:t>
            </a:r>
            <a:r>
              <a:rPr lang="en-US" sz="2400" dirty="0"/>
              <a:t>supplementary services such as Call Waiting and Do Not Disturb (DND) </a:t>
            </a:r>
            <a:endParaRPr lang="en-US" sz="2400"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15</a:t>
            </a:fld>
            <a:endParaRPr lang="en-US" dirty="0"/>
          </a:p>
        </p:txBody>
      </p:sp>
    </p:spTree>
    <p:extLst>
      <p:ext uri="{BB962C8B-B14F-4D97-AF65-F5344CB8AC3E}">
        <p14:creationId xmlns:p14="http://schemas.microsoft.com/office/powerpoint/2010/main" val="500037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ISDN Signaling </a:t>
            </a: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ISDN uses Q.921 as its Layer 2 signaling protocol and Q.931 as its Layer 3 signaling protocol.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16</a:t>
            </a:fld>
            <a:endParaRPr lang="en-US" dirty="0"/>
          </a:p>
        </p:txBody>
      </p:sp>
    </p:spTree>
    <p:extLst>
      <p:ext uri="{BB962C8B-B14F-4D97-AF65-F5344CB8AC3E}">
        <p14:creationId xmlns:p14="http://schemas.microsoft.com/office/powerpoint/2010/main" val="1849552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Time-division multiplexing (TDM)</a:t>
            </a:r>
            <a:br>
              <a:rPr lang="en-US" dirty="0">
                <a:solidFill>
                  <a:schemeClr val="tx1"/>
                </a:solidFill>
              </a:rPr>
            </a:br>
            <a:endParaRPr lang="en-US" dirty="0">
              <a:solidFill>
                <a:schemeClr val="tx1"/>
              </a:solidFill>
              <a:effectLst/>
            </a:endParaRPr>
          </a:p>
        </p:txBody>
      </p:sp>
      <p:sp>
        <p:nvSpPr>
          <p:cNvPr id="8" name="Text Placeholder 7"/>
          <p:cNvSpPr>
            <a:spLocks noGrp="1"/>
          </p:cNvSpPr>
          <p:nvPr>
            <p:ph type="body" idx="1"/>
          </p:nvPr>
        </p:nvSpPr>
        <p:spPr/>
        <p:txBody>
          <a:bodyPr/>
          <a:lstStyle/>
          <a:p>
            <a:r>
              <a:rPr lang="en-US" dirty="0" smtClean="0"/>
              <a:t>Topic Two</a:t>
            </a:r>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smtClean="0"/>
              <a:t>Slide </a:t>
            </a:r>
            <a:fld id="{FD3DDBF2-094B-4CA4-965C-FB22D307DBD7}" type="slidenum">
              <a:rPr lang="en-US" smtClean="0"/>
              <a:pPr/>
              <a:t>17</a:t>
            </a:fld>
            <a:endParaRPr lang="en-US" dirty="0"/>
          </a:p>
        </p:txBody>
      </p:sp>
    </p:spTree>
    <p:extLst>
      <p:ext uri="{BB962C8B-B14F-4D97-AF65-F5344CB8AC3E}">
        <p14:creationId xmlns:p14="http://schemas.microsoft.com/office/powerpoint/2010/main" val="2574191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Time-division </a:t>
            </a:r>
            <a:r>
              <a:rPr lang="en-US" dirty="0" smtClean="0"/>
              <a:t>Multiplexing </a:t>
            </a:r>
            <a:r>
              <a:rPr lang="en-US" dirty="0"/>
              <a:t>(TDM</a:t>
            </a:r>
            <a:r>
              <a:rPr lang="en-US" dirty="0" smtClean="0"/>
              <a:t>)</a:t>
            </a:r>
            <a:endParaRPr lang="en-US" dirty="0">
              <a:effectLst/>
            </a:endParaRP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Connecting voice devices to a network infrastructure requires an in-depth understanding of the signaling and electrical characteristics specific to each type of interface. </a:t>
            </a:r>
            <a:endParaRPr lang="en-US" sz="2400" dirty="0" smtClean="0"/>
          </a:p>
          <a:p>
            <a:r>
              <a:rPr lang="en-US" sz="2400" dirty="0" smtClean="0"/>
              <a:t>Improperly </a:t>
            </a:r>
            <a:r>
              <a:rPr lang="en-US" sz="2400" dirty="0"/>
              <a:t>matched electrical components can cause echo and create poor audio quality. </a:t>
            </a:r>
            <a:endParaRPr lang="en-US" sz="2400" dirty="0" smtClean="0"/>
          </a:p>
          <a:p>
            <a:r>
              <a:rPr lang="en-US" sz="2400" dirty="0" smtClean="0"/>
              <a:t>Configuring </a:t>
            </a:r>
            <a:r>
              <a:rPr lang="en-US" sz="2400" dirty="0"/>
              <a:t>devices for international implementation requires knowledge of country- specific settings.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18</a:t>
            </a:fld>
            <a:endParaRPr lang="en-US" dirty="0"/>
          </a:p>
        </p:txBody>
      </p:sp>
    </p:spTree>
    <p:extLst>
      <p:ext uri="{BB962C8B-B14F-4D97-AF65-F5344CB8AC3E}">
        <p14:creationId xmlns:p14="http://schemas.microsoft.com/office/powerpoint/2010/main" val="3186775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Voice Ports </a:t>
            </a:r>
            <a:r>
              <a:rPr lang="en-US" dirty="0" smtClean="0"/>
              <a:t>Cont</a:t>
            </a:r>
            <a:r>
              <a:rPr lang="en-US" dirty="0"/>
              <a:t>.</a:t>
            </a: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Voice ports on routers and access servers emulate physical telephony switch </a:t>
            </a:r>
            <a:r>
              <a:rPr lang="en-US" sz="2400" dirty="0" smtClean="0"/>
              <a:t>connections.</a:t>
            </a:r>
          </a:p>
          <a:p>
            <a:r>
              <a:rPr lang="en-US" sz="2400" dirty="0" smtClean="0"/>
              <a:t>This ensures that </a:t>
            </a:r>
            <a:r>
              <a:rPr lang="en-US" sz="2400" dirty="0"/>
              <a:t>voice calls and their associated signaling can be transferred intact between a </a:t>
            </a:r>
            <a:r>
              <a:rPr lang="en-US" sz="2400" dirty="0" smtClean="0"/>
              <a:t>packet </a:t>
            </a:r>
            <a:r>
              <a:rPr lang="en-US" sz="2400" dirty="0"/>
              <a:t>network and a circuit-switched network or device. </a:t>
            </a:r>
            <a:endParaRPr lang="en-US" sz="2400" dirty="0" smtClean="0"/>
          </a:p>
          <a:p>
            <a:r>
              <a:rPr lang="en-US" sz="2400" dirty="0" smtClean="0"/>
              <a:t>For </a:t>
            </a:r>
            <a:r>
              <a:rPr lang="en-US" sz="2400" dirty="0"/>
              <a:t>a voice call to occur, certain </a:t>
            </a:r>
            <a:r>
              <a:rPr lang="en-US" sz="2400" dirty="0" smtClean="0"/>
              <a:t>information (referred to as signaling) </a:t>
            </a:r>
            <a:r>
              <a:rPr lang="en-US" sz="2400" dirty="0"/>
              <a:t>must be passed between the telephony devices at either end of the </a:t>
            </a:r>
            <a:r>
              <a:rPr lang="en-US" sz="2400" dirty="0" smtClean="0"/>
              <a:t>call such as:</a:t>
            </a:r>
          </a:p>
          <a:p>
            <a:pPr lvl="1"/>
            <a:r>
              <a:rPr lang="en-US" sz="2000" dirty="0" smtClean="0"/>
              <a:t>the </a:t>
            </a:r>
            <a:r>
              <a:rPr lang="en-US" sz="2000" dirty="0"/>
              <a:t>on-hook status of the devices, </a:t>
            </a:r>
            <a:endParaRPr lang="en-US" sz="2000" dirty="0" smtClean="0"/>
          </a:p>
          <a:p>
            <a:pPr lvl="1"/>
            <a:r>
              <a:rPr lang="en-US" sz="2000" dirty="0" smtClean="0"/>
              <a:t>the </a:t>
            </a:r>
            <a:r>
              <a:rPr lang="en-US" sz="2000" dirty="0"/>
              <a:t>availability of the line, </a:t>
            </a:r>
            <a:endParaRPr lang="en-US" sz="2000" dirty="0" smtClean="0"/>
          </a:p>
          <a:p>
            <a:pPr lvl="1"/>
            <a:r>
              <a:rPr lang="en-US" sz="2000" dirty="0" smtClean="0"/>
              <a:t>and </a:t>
            </a:r>
            <a:r>
              <a:rPr lang="en-US" sz="2000" dirty="0"/>
              <a:t>whether an incoming call is trying to reach a device. </a:t>
            </a:r>
            <a:endParaRPr lang="en-US" sz="2000" dirty="0" smtClean="0"/>
          </a:p>
        </p:txBody>
      </p:sp>
      <p:pic>
        <p:nvPicPr>
          <p:cNvPr id="4" name="Picture 3"/>
          <p:cNvPicPr>
            <a:picLocks noChangeAspect="1"/>
          </p:cNvPicPr>
          <p:nvPr/>
        </p:nvPicPr>
        <p:blipFill>
          <a:blip r:embed="rId3"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19</a:t>
            </a:fld>
            <a:endParaRPr lang="en-US" dirty="0"/>
          </a:p>
        </p:txBody>
      </p:sp>
    </p:spTree>
    <p:extLst>
      <p:ext uri="{BB962C8B-B14F-4D97-AF65-F5344CB8AC3E}">
        <p14:creationId xmlns:p14="http://schemas.microsoft.com/office/powerpoint/2010/main" val="146826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Overview </a:t>
            </a:r>
            <a:endParaRPr lang="en-US" dirty="0"/>
          </a:p>
        </p:txBody>
      </p:sp>
      <p:sp>
        <p:nvSpPr>
          <p:cNvPr id="3" name="Content Placeholder 2"/>
          <p:cNvSpPr>
            <a:spLocks noGrp="1"/>
          </p:cNvSpPr>
          <p:nvPr>
            <p:ph idx="1"/>
          </p:nvPr>
        </p:nvSpPr>
        <p:spPr>
          <a:xfrm>
            <a:off x="0" y="1524000"/>
            <a:ext cx="9067800" cy="5029200"/>
          </a:xfrm>
        </p:spPr>
        <p:txBody>
          <a:bodyPr>
            <a:normAutofit/>
          </a:bodyPr>
          <a:lstStyle/>
          <a:p>
            <a:r>
              <a:rPr lang="en-US" sz="2400" dirty="0"/>
              <a:t>The </a:t>
            </a:r>
            <a:r>
              <a:rPr lang="en-US" sz="2400" dirty="0" smtClean="0"/>
              <a:t>session </a:t>
            </a:r>
            <a:r>
              <a:rPr lang="en-US" sz="2400" dirty="0"/>
              <a:t>introduces basic configuration of </a:t>
            </a:r>
            <a:r>
              <a:rPr lang="en-US" sz="2400" dirty="0" smtClean="0"/>
              <a:t>digital </a:t>
            </a:r>
            <a:r>
              <a:rPr lang="en-US" sz="2400" dirty="0"/>
              <a:t>voice ports and demonstrates how to fine-tune voice ports with port-specific configurations. </a:t>
            </a:r>
            <a:endParaRPr lang="en-US" sz="2400" dirty="0" smtClean="0"/>
          </a:p>
          <a:p>
            <a:pPr marL="0" indent="0">
              <a:buNone/>
            </a:pPr>
            <a:endParaRPr lang="en-US" sz="2400" dirty="0"/>
          </a:p>
          <a:p>
            <a:pPr marL="0" indent="0">
              <a:buNone/>
            </a:pPr>
            <a:r>
              <a:rPr lang="en-US" sz="2400" dirty="0" smtClean="0"/>
              <a:t>At the end of the session every student should be able to</a:t>
            </a:r>
          </a:p>
          <a:p>
            <a:r>
              <a:rPr lang="en-US" sz="2400" dirty="0"/>
              <a:t>d</a:t>
            </a:r>
            <a:r>
              <a:rPr lang="en-US" sz="2400" dirty="0" smtClean="0"/>
              <a:t>escribe </a:t>
            </a:r>
            <a:r>
              <a:rPr lang="en-US" sz="2400" dirty="0"/>
              <a:t>the various digital </a:t>
            </a:r>
            <a:r>
              <a:rPr lang="en-US" sz="2400" dirty="0" smtClean="0"/>
              <a:t>interfaces</a:t>
            </a:r>
            <a:endParaRPr lang="en-US" sz="2400" dirty="0"/>
          </a:p>
        </p:txBody>
      </p:sp>
      <p:sp>
        <p:nvSpPr>
          <p:cNvPr id="8" name="Footer Placeholder 7"/>
          <p:cNvSpPr>
            <a:spLocks noGrp="1"/>
          </p:cNvSpPr>
          <p:nvPr>
            <p:ph type="ftr" sz="quarter" idx="3"/>
          </p:nvPr>
        </p:nvSpPr>
        <p:spPr/>
        <p:txBody>
          <a:bodyPr/>
          <a:lstStyle/>
          <a:p>
            <a:endParaRPr lang="en-US" dirty="0"/>
          </a:p>
        </p:txBody>
      </p:sp>
      <p:sp>
        <p:nvSpPr>
          <p:cNvPr id="9" name="Slide Number Placeholder 8"/>
          <p:cNvSpPr>
            <a:spLocks noGrp="1"/>
          </p:cNvSpPr>
          <p:nvPr>
            <p:ph type="sldNum" sz="quarter" idx="4"/>
          </p:nvPr>
        </p:nvSpPr>
        <p:spPr/>
        <p:txBody>
          <a:bodyPr/>
          <a:lstStyle/>
          <a:p>
            <a:r>
              <a:rPr lang="en-US" smtClean="0"/>
              <a:t>Slide </a:t>
            </a:r>
            <a:fld id="{FD3DDBF2-094B-4CA4-965C-FB22D307DBD7}" type="slidenum">
              <a:rPr lang="en-US" smtClean="0"/>
              <a:pPr/>
              <a:t>2</a:t>
            </a:fld>
            <a:endParaRPr lang="en-US" dirty="0"/>
          </a:p>
        </p:txBody>
      </p:sp>
    </p:spTree>
    <p:extLst>
      <p:ext uri="{BB962C8B-B14F-4D97-AF65-F5344CB8AC3E}">
        <p14:creationId xmlns:p14="http://schemas.microsoft.com/office/powerpoint/2010/main" val="231782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Signaling Interfaces </a:t>
            </a: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Voice ports on routers and access servers physically connect the router, access server, or call control device to telephony devices such as telephones, fax machines, PBXs, and PSTN central office (CO) switches through signaling interfaces. </a:t>
            </a:r>
            <a:endParaRPr lang="en-US" sz="2400" dirty="0" smtClean="0"/>
          </a:p>
          <a:p>
            <a:r>
              <a:rPr lang="en-US" sz="2400" dirty="0" smtClean="0"/>
              <a:t>Analog signaling </a:t>
            </a:r>
            <a:r>
              <a:rPr lang="en-US" sz="2400" dirty="0"/>
              <a:t>interfaces </a:t>
            </a:r>
            <a:r>
              <a:rPr lang="en-US" sz="2400" dirty="0" smtClean="0"/>
              <a:t>include </a:t>
            </a:r>
            <a:r>
              <a:rPr lang="en-US" sz="2400" dirty="0"/>
              <a:t>FXO, FXS, and </a:t>
            </a:r>
            <a:r>
              <a:rPr lang="en-US" sz="2400" dirty="0" smtClean="0"/>
              <a:t>E&amp;M</a:t>
            </a:r>
          </a:p>
          <a:p>
            <a:r>
              <a:rPr lang="en-US" sz="2400" dirty="0"/>
              <a:t>Digital signaling interfaces include T1, E1, and ISDN </a:t>
            </a:r>
          </a:p>
          <a:p>
            <a:pPr marL="0" indent="0">
              <a:buNone/>
            </a:pPr>
            <a:r>
              <a:rPr lang="en-US" sz="2400" dirty="0" smtClean="0"/>
              <a:t> </a:t>
            </a:r>
            <a:endParaRPr lang="en-US" sz="2400" dirty="0"/>
          </a:p>
          <a:p>
            <a:endParaRPr lang="en-US" sz="2400" dirty="0" smtClean="0"/>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20</a:t>
            </a:fld>
            <a:endParaRPr lang="en-US" dirty="0"/>
          </a:p>
        </p:txBody>
      </p:sp>
    </p:spTree>
    <p:extLst>
      <p:ext uri="{BB962C8B-B14F-4D97-AF65-F5344CB8AC3E}">
        <p14:creationId xmlns:p14="http://schemas.microsoft.com/office/powerpoint/2010/main" val="3038034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Analog Voice Ports </a:t>
            </a: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Analog voice port interfaces connect routers in packet-based networks to analog two- wire or four-wire circuits in telephony networks. </a:t>
            </a:r>
            <a:endParaRPr lang="en-US" sz="2400" dirty="0" smtClean="0"/>
          </a:p>
          <a:p>
            <a:r>
              <a:rPr lang="en-US" sz="2400" dirty="0" smtClean="0"/>
              <a:t>Two-wire </a:t>
            </a:r>
            <a:r>
              <a:rPr lang="en-US" sz="2400" dirty="0"/>
              <a:t>circuits connect to analog </a:t>
            </a:r>
            <a:r>
              <a:rPr lang="en-US" sz="2400" dirty="0" smtClean="0"/>
              <a:t>telephone </a:t>
            </a:r>
            <a:r>
              <a:rPr lang="en-US" sz="2400" dirty="0"/>
              <a:t>or fax devices, and four-wire circuits connect to PBXs.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21</a:t>
            </a:fld>
            <a:endParaRPr lang="en-US" dirty="0"/>
          </a:p>
        </p:txBody>
      </p:sp>
    </p:spTree>
    <p:extLst>
      <p:ext uri="{BB962C8B-B14F-4D97-AF65-F5344CB8AC3E}">
        <p14:creationId xmlns:p14="http://schemas.microsoft.com/office/powerpoint/2010/main" val="728065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FXS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22</a:t>
            </a:fld>
            <a:endParaRPr lang="en-US" dirty="0"/>
          </a:p>
        </p:txBody>
      </p:sp>
      <p:sp>
        <p:nvSpPr>
          <p:cNvPr id="9" name="Content Placeholder 2"/>
          <p:cNvSpPr>
            <a:spLocks noGrp="1"/>
          </p:cNvSpPr>
          <p:nvPr>
            <p:ph idx="1"/>
          </p:nvPr>
        </p:nvSpPr>
        <p:spPr>
          <a:xfrm>
            <a:off x="342900" y="1630175"/>
            <a:ext cx="8610600" cy="4724400"/>
          </a:xfrm>
        </p:spPr>
        <p:txBody>
          <a:bodyPr>
            <a:normAutofit/>
          </a:bodyPr>
          <a:lstStyle/>
          <a:p>
            <a:r>
              <a:rPr lang="en-US" sz="2400" dirty="0"/>
              <a:t>FXS </a:t>
            </a:r>
            <a:r>
              <a:rPr lang="en-US" sz="2400" dirty="0" smtClean="0"/>
              <a:t>(Foreign </a:t>
            </a:r>
            <a:r>
              <a:rPr lang="en-US" sz="2400" dirty="0"/>
              <a:t>Exchange </a:t>
            </a:r>
            <a:r>
              <a:rPr lang="en-US" sz="2400" dirty="0" smtClean="0"/>
              <a:t>Subscriber) is </a:t>
            </a:r>
            <a:r>
              <a:rPr lang="en-US" sz="2400" dirty="0"/>
              <a:t>a port that connects the router or access server to end-user equipment such as office phones, fax machines, or modems. </a:t>
            </a:r>
            <a:endParaRPr lang="en-US" sz="2400" dirty="0" smtClean="0"/>
          </a:p>
          <a:p>
            <a:r>
              <a:rPr lang="en-US" sz="2400" dirty="0" smtClean="0"/>
              <a:t>The </a:t>
            </a:r>
            <a:r>
              <a:rPr lang="en-US" sz="2400" dirty="0"/>
              <a:t>FXS interface supplies ring, </a:t>
            </a:r>
            <a:r>
              <a:rPr lang="en-US" sz="2400" dirty="0" smtClean="0"/>
              <a:t>voltage</a:t>
            </a:r>
            <a:r>
              <a:rPr lang="en-US" sz="2400" dirty="0"/>
              <a:t>, and dial tone to the station and includes an RJ-11 connector for basic telephone equipment, key sets, and PBXs. </a:t>
            </a:r>
          </a:p>
        </p:txBody>
      </p:sp>
    </p:spTree>
    <p:extLst>
      <p:ext uri="{BB962C8B-B14F-4D97-AF65-F5344CB8AC3E}">
        <p14:creationId xmlns:p14="http://schemas.microsoft.com/office/powerpoint/2010/main" val="2810056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smtClean="0"/>
              <a:t>FXO</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FXO (Foreign Exchange Office) is the </a:t>
            </a:r>
            <a:r>
              <a:rPr lang="en-US" sz="2400" dirty="0" smtClean="0"/>
              <a:t>port </a:t>
            </a:r>
            <a:r>
              <a:rPr lang="en-US" sz="2400" dirty="0"/>
              <a:t>on the end communication device </a:t>
            </a:r>
            <a:r>
              <a:rPr lang="en-US" sz="2400" dirty="0" smtClean="0"/>
              <a:t>that </a:t>
            </a:r>
            <a:r>
              <a:rPr lang="en-US" sz="2400" dirty="0"/>
              <a:t>receives the analog line on the telephone or fax machine. </a:t>
            </a:r>
            <a:endParaRPr lang="en-US" sz="2400" dirty="0" smtClean="0"/>
          </a:p>
          <a:p>
            <a:r>
              <a:rPr lang="en-US" sz="2400" dirty="0"/>
              <a:t>In order for a call to work, a telecommunication line from an FXO port must be connected to an FXS port, and vice versa. </a:t>
            </a:r>
            <a:endParaRPr lang="en-US" sz="2400" dirty="0" smtClean="0"/>
          </a:p>
          <a:p>
            <a:r>
              <a:rPr lang="en-US" sz="2400" dirty="0" smtClean="0"/>
              <a:t>The </a:t>
            </a:r>
            <a:r>
              <a:rPr lang="en-US" sz="2400" dirty="0"/>
              <a:t>process for making calls is simple: when your FXS and FXO ports are connected, you will receive a signal from the telephone company through the FXS port in the </a:t>
            </a:r>
            <a:r>
              <a:rPr lang="en-US" sz="2400" dirty="0" smtClean="0"/>
              <a:t>wall</a:t>
            </a:r>
          </a:p>
          <a:p>
            <a:r>
              <a:rPr lang="en-US" sz="2400" dirty="0"/>
              <a:t>This signal is then transmitted to the FXO port connected to the device so that, when you pick up the phone, you hear the dial tone.</a:t>
            </a:r>
            <a:endParaRPr lang="en-US" sz="2400" dirty="0" smtClean="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23</a:t>
            </a:fld>
            <a:endParaRPr lang="en-US" dirty="0"/>
          </a:p>
        </p:txBody>
      </p:sp>
    </p:spTree>
    <p:extLst>
      <p:ext uri="{BB962C8B-B14F-4D97-AF65-F5344CB8AC3E}">
        <p14:creationId xmlns:p14="http://schemas.microsoft.com/office/powerpoint/2010/main" val="2805603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Ear &amp; Mouth (E&amp;M)</a:t>
            </a:r>
            <a:endParaRPr lang="uk-UA"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smtClean="0"/>
              <a:t>Trunk </a:t>
            </a:r>
            <a:r>
              <a:rPr lang="en-US" sz="2400" dirty="0"/>
              <a:t>circuits connect telephone switches to one another. They do not </a:t>
            </a:r>
            <a:r>
              <a:rPr lang="en-US" sz="2400" dirty="0" smtClean="0"/>
              <a:t>connect </a:t>
            </a:r>
            <a:r>
              <a:rPr lang="en-US" sz="2400" dirty="0"/>
              <a:t>end-user equipment to the network. </a:t>
            </a:r>
            <a:endParaRPr lang="en-US" sz="2400" dirty="0" smtClean="0"/>
          </a:p>
          <a:p>
            <a:r>
              <a:rPr lang="en-US" sz="2400" dirty="0" smtClean="0"/>
              <a:t>The </a:t>
            </a:r>
            <a:r>
              <a:rPr lang="en-US" sz="2400" dirty="0"/>
              <a:t>most common form of analog trunk circuit is the E&amp;M interface, which uses special signaling paths that are separate from the trunk audio path to convey information about the calls. </a:t>
            </a:r>
            <a:endParaRPr lang="en-US" sz="2400" dirty="0" smtClean="0"/>
          </a:p>
          <a:p>
            <a:r>
              <a:rPr lang="en-US" sz="2400" dirty="0"/>
              <a:t>E&amp;M connections from routers to tele- phone switches or to PBXs are preferable to FXS and FXO connections because E&amp;M provides better answer and disconnect supervision. </a:t>
            </a:r>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24</a:t>
            </a:fld>
            <a:endParaRPr lang="en-US" dirty="0"/>
          </a:p>
        </p:txBody>
      </p:sp>
    </p:spTree>
    <p:extLst>
      <p:ext uri="{BB962C8B-B14F-4D97-AF65-F5344CB8AC3E}">
        <p14:creationId xmlns:p14="http://schemas.microsoft.com/office/powerpoint/2010/main" val="433093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382000" cy="1143000"/>
          </a:xfrm>
        </p:spPr>
        <p:txBody>
          <a:bodyPr>
            <a:normAutofit fontScale="90000"/>
          </a:bodyPr>
          <a:lstStyle/>
          <a:p>
            <a:r>
              <a:rPr lang="en-US" smtClean="0"/>
              <a:t>Common Forms </a:t>
            </a:r>
            <a:r>
              <a:rPr lang="en-US"/>
              <a:t>of </a:t>
            </a:r>
            <a:r>
              <a:rPr lang="en-US" smtClean="0"/>
              <a:t>Analog </a:t>
            </a:r>
            <a:r>
              <a:rPr lang="en-US"/>
              <a:t>T</a:t>
            </a:r>
            <a:r>
              <a:rPr lang="en-US" smtClean="0"/>
              <a:t>runk </a:t>
            </a:r>
            <a:r>
              <a:rPr lang="en-US" dirty="0"/>
              <a:t>C</a:t>
            </a:r>
            <a:r>
              <a:rPr lang="en-US" smtClean="0"/>
              <a:t>ircuit </a:t>
            </a:r>
            <a:endParaRPr lang="en-US"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1322"/>
            <a:ext cx="9144000" cy="4587711"/>
          </a:xfrm>
          <a:prstGeom prst="rect">
            <a:avLst/>
          </a:prstGeom>
        </p:spPr>
      </p:pic>
    </p:spTree>
    <p:extLst>
      <p:ext uri="{BB962C8B-B14F-4D97-AF65-F5344CB8AC3E}">
        <p14:creationId xmlns:p14="http://schemas.microsoft.com/office/powerpoint/2010/main" val="156431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Analog Signaling </a:t>
            </a: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Signaling techniques can be placed into one of three categories: </a:t>
            </a:r>
          </a:p>
          <a:p>
            <a:r>
              <a:rPr lang="en-US" sz="2400" b="1" dirty="0"/>
              <a:t>Supervisory: </a:t>
            </a:r>
            <a:r>
              <a:rPr lang="en-US" sz="2400" dirty="0"/>
              <a:t>Involves the detection of changes to the status of a loop or trunk. When these changes are detected, the supervisory circuit generates a predetermined response. A circuit (loop) can close to connect a call, for example. </a:t>
            </a:r>
          </a:p>
          <a:p>
            <a:r>
              <a:rPr lang="en-US" sz="2400" b="1" dirty="0"/>
              <a:t>Addressing: </a:t>
            </a:r>
            <a:r>
              <a:rPr lang="en-US" sz="2400" dirty="0"/>
              <a:t>Involves passing dialed digits (pulsed or tone) to a PBX or CO. These dialed digits provide the switch with a connection path to another phone or </a:t>
            </a:r>
            <a:r>
              <a:rPr lang="en-US" sz="2400" dirty="0" smtClean="0"/>
              <a:t>customer </a:t>
            </a:r>
            <a:r>
              <a:rPr lang="en-US" sz="2400" dirty="0"/>
              <a:t>premises equipment (CPE). </a:t>
            </a:r>
          </a:p>
          <a:p>
            <a:r>
              <a:rPr lang="en-US" sz="2400" b="1" dirty="0"/>
              <a:t>Informational: </a:t>
            </a:r>
            <a:r>
              <a:rPr lang="en-US" sz="2400" dirty="0"/>
              <a:t>Provides audible tones to the user, which indicates certain conditions such as an incoming call or a busy phone.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26</a:t>
            </a:fld>
            <a:endParaRPr lang="en-US" dirty="0"/>
          </a:p>
        </p:txBody>
      </p:sp>
    </p:spTree>
    <p:extLst>
      <p:ext uri="{BB962C8B-B14F-4D97-AF65-F5344CB8AC3E}">
        <p14:creationId xmlns:p14="http://schemas.microsoft.com/office/powerpoint/2010/main" val="4225772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FXS and FXO Supervisory Signaling </a:t>
            </a:r>
            <a:endParaRPr lang="en-US" dirty="0">
              <a:effectLst/>
            </a:endParaRPr>
          </a:p>
        </p:txBody>
      </p:sp>
      <p:sp>
        <p:nvSpPr>
          <p:cNvPr id="3" name="Content Placeholder 2"/>
          <p:cNvSpPr>
            <a:spLocks noGrp="1"/>
          </p:cNvSpPr>
          <p:nvPr>
            <p:ph idx="1"/>
          </p:nvPr>
        </p:nvSpPr>
        <p:spPr>
          <a:xfrm>
            <a:off x="304800" y="1752600"/>
            <a:ext cx="8610600" cy="4724400"/>
          </a:xfrm>
        </p:spPr>
        <p:txBody>
          <a:bodyPr>
            <a:normAutofit lnSpcReduction="10000"/>
          </a:bodyPr>
          <a:lstStyle/>
          <a:p>
            <a:r>
              <a:rPr lang="en-US" sz="2400" dirty="0"/>
              <a:t>FXS and FXO interfaces indicate on-hook or off-hook status and the seizure of telephone lines by one of two access signaling methods: loop-start or ground-start. </a:t>
            </a:r>
            <a:endParaRPr lang="en-US" sz="2400" dirty="0" smtClean="0"/>
          </a:p>
          <a:p>
            <a:r>
              <a:rPr lang="en-US" sz="2400" dirty="0"/>
              <a:t>The type of access signaling is determined by the type of service from the telephone company’s </a:t>
            </a:r>
            <a:r>
              <a:rPr lang="en-US" sz="2400" dirty="0" smtClean="0"/>
              <a:t>Central Office(CO). </a:t>
            </a:r>
          </a:p>
          <a:p>
            <a:r>
              <a:rPr lang="en-US" sz="2400" b="1" dirty="0" smtClean="0"/>
              <a:t>Ground </a:t>
            </a:r>
            <a:r>
              <a:rPr lang="en-US" sz="2400" b="1" dirty="0"/>
              <a:t>start </a:t>
            </a:r>
            <a:r>
              <a:rPr lang="en-US" sz="2400" dirty="0"/>
              <a:t>is a method of signaling from a terminal of a subscriber local loop to a telephone exchange, where one side of a cable pair is temporarily grounded to request dial tone.</a:t>
            </a:r>
          </a:p>
          <a:p>
            <a:r>
              <a:rPr lang="en-US" sz="2400" b="1" dirty="0"/>
              <a:t>Loop start </a:t>
            </a:r>
            <a:r>
              <a:rPr lang="en-US" sz="2400" dirty="0"/>
              <a:t>is a a signaling technique in which a party gets a dial tone by closing </a:t>
            </a:r>
            <a:r>
              <a:rPr lang="en-US" sz="2400" dirty="0" smtClean="0"/>
              <a:t>a </a:t>
            </a:r>
            <a:r>
              <a:rPr lang="en-US" sz="2400" dirty="0"/>
              <a:t>DC current loop. </a:t>
            </a:r>
            <a:endParaRPr lang="en-US" sz="2400" dirty="0" smtClean="0"/>
          </a:p>
          <a:p>
            <a:r>
              <a:rPr lang="en-US" sz="2400" b="1" dirty="0"/>
              <a:t>loop start </a:t>
            </a:r>
            <a:r>
              <a:rPr lang="en-US" sz="2400" dirty="0"/>
              <a:t>systems are vulnerable to an issue where someone can call you at the same time as you are attempting to place a telephone call.</a:t>
            </a:r>
            <a:endParaRPr lang="en-US" sz="2400"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27</a:t>
            </a:fld>
            <a:endParaRPr lang="en-US" dirty="0"/>
          </a:p>
        </p:txBody>
      </p:sp>
    </p:spTree>
    <p:extLst>
      <p:ext uri="{BB962C8B-B14F-4D97-AF65-F5344CB8AC3E}">
        <p14:creationId xmlns:p14="http://schemas.microsoft.com/office/powerpoint/2010/main" val="258243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Informational Signaling </a:t>
            </a:r>
          </a:p>
        </p:txBody>
      </p:sp>
      <p:sp>
        <p:nvSpPr>
          <p:cNvPr id="3" name="Content Placeholder 2"/>
          <p:cNvSpPr>
            <a:spLocks noGrp="1"/>
          </p:cNvSpPr>
          <p:nvPr>
            <p:ph idx="1"/>
          </p:nvPr>
        </p:nvSpPr>
        <p:spPr>
          <a:xfrm>
            <a:off x="342900" y="1517822"/>
            <a:ext cx="8610600" cy="4724400"/>
          </a:xfrm>
        </p:spPr>
        <p:txBody>
          <a:bodyPr>
            <a:normAutofit lnSpcReduction="10000"/>
          </a:bodyPr>
          <a:lstStyle/>
          <a:p>
            <a:r>
              <a:rPr lang="en-US" sz="2400" dirty="0"/>
              <a:t>The FXS port provides informational signaling using call progress (CP) tones </a:t>
            </a:r>
          </a:p>
          <a:p>
            <a:r>
              <a:rPr lang="en-US" sz="2400" dirty="0"/>
              <a:t>These CP tones are audible and are used by the FXS connected device to indicate the status of calls. </a:t>
            </a:r>
            <a:endParaRPr lang="en-US" sz="2400" dirty="0" smtClean="0"/>
          </a:p>
          <a:p>
            <a:r>
              <a:rPr lang="en-US" sz="2400" dirty="0" smtClean="0"/>
              <a:t>These include the following:</a:t>
            </a:r>
          </a:p>
          <a:p>
            <a:r>
              <a:rPr lang="en-US" sz="2400" b="1" dirty="0"/>
              <a:t>Dial tone: </a:t>
            </a:r>
            <a:r>
              <a:rPr lang="en-US" sz="2400" dirty="0"/>
              <a:t>Indicates that the telephone company is ready to receive digits from the user telephone. </a:t>
            </a:r>
          </a:p>
          <a:p>
            <a:r>
              <a:rPr lang="en-US" sz="2400" b="1" dirty="0"/>
              <a:t>Busy tone: </a:t>
            </a:r>
            <a:r>
              <a:rPr lang="en-US" sz="2400" dirty="0"/>
              <a:t>Indicates that a call cannot be completed because the telephone at the remote end is already in use. </a:t>
            </a:r>
          </a:p>
          <a:p>
            <a:r>
              <a:rPr lang="en-US" sz="2400" b="1" dirty="0"/>
              <a:t>Ring-Back (normal or PBX): </a:t>
            </a:r>
            <a:r>
              <a:rPr lang="en-US" sz="2400" dirty="0"/>
              <a:t>Tone indicates that the telephone company is </a:t>
            </a:r>
            <a:r>
              <a:rPr lang="en-US" sz="2400" dirty="0" smtClean="0"/>
              <a:t>attempting </a:t>
            </a:r>
            <a:r>
              <a:rPr lang="en-US" sz="2400" dirty="0"/>
              <a:t>to complete a call on behalf of a subscriber. </a:t>
            </a:r>
          </a:p>
          <a:p>
            <a:endParaRPr lang="en-US" sz="2400" dirty="0"/>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28</a:t>
            </a:fld>
            <a:endParaRPr lang="en-US" dirty="0"/>
          </a:p>
        </p:txBody>
      </p:sp>
    </p:spTree>
    <p:extLst>
      <p:ext uri="{BB962C8B-B14F-4D97-AF65-F5344CB8AC3E}">
        <p14:creationId xmlns:p14="http://schemas.microsoft.com/office/powerpoint/2010/main" val="4090606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Informational </a:t>
            </a:r>
            <a:r>
              <a:rPr lang="en-US" dirty="0" smtClean="0"/>
              <a:t>Signaling cont. </a:t>
            </a:r>
            <a:endParaRPr lang="en-US" dirty="0"/>
          </a:p>
        </p:txBody>
      </p:sp>
      <p:sp>
        <p:nvSpPr>
          <p:cNvPr id="3" name="Content Placeholder 2"/>
          <p:cNvSpPr>
            <a:spLocks noGrp="1"/>
          </p:cNvSpPr>
          <p:nvPr>
            <p:ph idx="1"/>
          </p:nvPr>
        </p:nvSpPr>
        <p:spPr>
          <a:xfrm>
            <a:off x="342900" y="1517822"/>
            <a:ext cx="8610600" cy="4724400"/>
          </a:xfrm>
        </p:spPr>
        <p:txBody>
          <a:bodyPr>
            <a:normAutofit/>
          </a:bodyPr>
          <a:lstStyle/>
          <a:p>
            <a:r>
              <a:rPr lang="en-US" sz="2400" b="1" dirty="0"/>
              <a:t>Congestion: </a:t>
            </a:r>
            <a:r>
              <a:rPr lang="en-US" sz="2400" dirty="0"/>
              <a:t>Progress tone is used between switches to indicate that congestion in the long-distance telephone network currently prevents a telephone call from being processed. </a:t>
            </a:r>
          </a:p>
          <a:p>
            <a:r>
              <a:rPr lang="en-US" sz="2400" b="1" dirty="0"/>
              <a:t>Reorder: </a:t>
            </a:r>
            <a:r>
              <a:rPr lang="en-US" sz="2400" dirty="0"/>
              <a:t>Tone indicates that all the local telephone circuits are busy and thus </a:t>
            </a:r>
            <a:r>
              <a:rPr lang="en-US" sz="2400" dirty="0" smtClean="0"/>
              <a:t>prevents </a:t>
            </a:r>
            <a:r>
              <a:rPr lang="en-US" sz="2400" dirty="0"/>
              <a:t>a telephone call from being processed. </a:t>
            </a:r>
          </a:p>
          <a:p>
            <a:r>
              <a:rPr lang="en-US" sz="2400" b="1" dirty="0"/>
              <a:t>Receiver off-hook: </a:t>
            </a:r>
            <a:r>
              <a:rPr lang="en-US" sz="2400" dirty="0"/>
              <a:t>Tone is the loud ringing that indicates the receiver of a phone is left off-hook for an extended period of time. </a:t>
            </a:r>
          </a:p>
          <a:p>
            <a:r>
              <a:rPr lang="en-US" sz="2400" b="1" dirty="0"/>
              <a:t>No such number: </a:t>
            </a:r>
            <a:r>
              <a:rPr lang="en-US" sz="2400" dirty="0"/>
              <a:t>Tone indicates that the number dialed cannot be found in the </a:t>
            </a:r>
            <a:r>
              <a:rPr lang="en-US" sz="2400" dirty="0" smtClean="0"/>
              <a:t>routing </a:t>
            </a:r>
            <a:r>
              <a:rPr lang="en-US" sz="2400" dirty="0"/>
              <a:t>table of a switch. </a:t>
            </a:r>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29</a:t>
            </a:fld>
            <a:endParaRPr lang="en-US" dirty="0"/>
          </a:p>
        </p:txBody>
      </p:sp>
    </p:spTree>
    <p:extLst>
      <p:ext uri="{BB962C8B-B14F-4D97-AF65-F5344CB8AC3E}">
        <p14:creationId xmlns:p14="http://schemas.microsoft.com/office/powerpoint/2010/main" val="162380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Outline</a:t>
            </a:r>
            <a:endParaRPr lang="en-US" dirty="0"/>
          </a:p>
        </p:txBody>
      </p:sp>
      <p:sp>
        <p:nvSpPr>
          <p:cNvPr id="3" name="Content Placeholder 2"/>
          <p:cNvSpPr>
            <a:spLocks noGrp="1"/>
          </p:cNvSpPr>
          <p:nvPr>
            <p:ph idx="1"/>
          </p:nvPr>
        </p:nvSpPr>
        <p:spPr>
          <a:xfrm>
            <a:off x="457200" y="1600200"/>
            <a:ext cx="8534400" cy="4495800"/>
          </a:xfrm>
        </p:spPr>
        <p:txBody>
          <a:bodyPr>
            <a:normAutofit/>
          </a:bodyPr>
          <a:lstStyle/>
          <a:p>
            <a:pPr marL="0" indent="0">
              <a:buNone/>
            </a:pPr>
            <a:r>
              <a:rPr lang="en-US" sz="2400" dirty="0" smtClean="0"/>
              <a:t>The key topics to be covered in the session are as follows:</a:t>
            </a:r>
          </a:p>
          <a:p>
            <a:r>
              <a:rPr lang="en-US" sz="2400" dirty="0"/>
              <a:t>Digital Voice Ports </a:t>
            </a:r>
          </a:p>
        </p:txBody>
      </p:sp>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a:t>
            </a:fld>
            <a:endParaRPr lang="en-US" dirty="0"/>
          </a:p>
        </p:txBody>
      </p:sp>
    </p:spTree>
    <p:extLst>
      <p:ext uri="{BB962C8B-B14F-4D97-AF65-F5344CB8AC3E}">
        <p14:creationId xmlns:p14="http://schemas.microsoft.com/office/powerpoint/2010/main" val="3696084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E&amp;M Address Signaling </a:t>
            </a:r>
            <a:endParaRPr lang="en-US" dirty="0">
              <a:effectLst/>
            </a:endParaRPr>
          </a:p>
        </p:txBody>
      </p:sp>
      <p:sp>
        <p:nvSpPr>
          <p:cNvPr id="3" name="Content Placeholder 2"/>
          <p:cNvSpPr>
            <a:spLocks noGrp="1"/>
          </p:cNvSpPr>
          <p:nvPr>
            <p:ph idx="1"/>
          </p:nvPr>
        </p:nvSpPr>
        <p:spPr>
          <a:xfrm>
            <a:off x="342900" y="1517822"/>
            <a:ext cx="8610600" cy="4724400"/>
          </a:xfrm>
        </p:spPr>
        <p:txBody>
          <a:bodyPr>
            <a:normAutofit/>
          </a:bodyPr>
          <a:lstStyle/>
          <a:p>
            <a:r>
              <a:rPr lang="en-US" sz="2400" dirty="0"/>
              <a:t>PBXs built by different manufacturers can indicate on-hook/off-hook status and </a:t>
            </a:r>
            <a:r>
              <a:rPr lang="en-US" sz="2400" dirty="0" smtClean="0"/>
              <a:t>telephone </a:t>
            </a:r>
            <a:r>
              <a:rPr lang="en-US" sz="2400" dirty="0"/>
              <a:t>line seizure on the E&amp;M interface by using any of three types of access signaling: </a:t>
            </a:r>
            <a:endParaRPr lang="en-US" sz="2400" dirty="0" smtClean="0"/>
          </a:p>
          <a:p>
            <a:r>
              <a:rPr lang="en-US" sz="2400" b="1" dirty="0"/>
              <a:t>Immediate-start </a:t>
            </a:r>
            <a:r>
              <a:rPr lang="en-US" sz="2400" dirty="0"/>
              <a:t>Here the calling side </a:t>
            </a:r>
            <a:r>
              <a:rPr lang="en-US" sz="2400" dirty="0" smtClean="0"/>
              <a:t>places </a:t>
            </a:r>
            <a:r>
              <a:rPr lang="en-US" sz="2400" dirty="0"/>
              <a:t>trunk off hook and originating switch transmits dial digits.</a:t>
            </a:r>
          </a:p>
          <a:p>
            <a:r>
              <a:rPr lang="en-US" sz="2400" b="1" dirty="0"/>
              <a:t>Wink-start </a:t>
            </a:r>
            <a:r>
              <a:rPr lang="en-US" sz="2400" dirty="0"/>
              <a:t>the calling side seizes the line by going off-hook </a:t>
            </a:r>
            <a:r>
              <a:rPr lang="en-US" sz="2400" dirty="0" smtClean="0"/>
              <a:t>first</a:t>
            </a:r>
            <a:r>
              <a:rPr lang="en-US" sz="2400" dirty="0"/>
              <a:t>, remote switch transmit off hook pulse, and originating switch transmits dial </a:t>
            </a:r>
            <a:r>
              <a:rPr lang="en-US" sz="2400" dirty="0" smtClean="0"/>
              <a:t>digits (address information).</a:t>
            </a:r>
            <a:endParaRPr lang="en-US" sz="2400" dirty="0"/>
          </a:p>
          <a:p>
            <a:r>
              <a:rPr lang="en-US" sz="2400" b="1" dirty="0"/>
              <a:t>Delay-start </a:t>
            </a:r>
            <a:r>
              <a:rPr lang="en-US" sz="2400" dirty="0"/>
              <a:t>the calling station seizes the line by going off-hook on </a:t>
            </a:r>
            <a:r>
              <a:rPr lang="en-US" sz="2400" dirty="0" smtClean="0"/>
              <a:t>and waits. </a:t>
            </a:r>
            <a:r>
              <a:rPr lang="en-US" sz="2400" dirty="0"/>
              <a:t>A</a:t>
            </a:r>
            <a:r>
              <a:rPr lang="en-US" sz="2400" dirty="0" smtClean="0"/>
              <a:t>fter a </a:t>
            </a:r>
            <a:r>
              <a:rPr lang="en-US" sz="2400" dirty="0"/>
              <a:t>timed interval, the calling side looks at the status of the called side. If the called side is on-hook, the calling side starts sending information </a:t>
            </a:r>
          </a:p>
          <a:p>
            <a:endParaRPr lang="en-US" sz="2400" dirty="0"/>
          </a:p>
          <a:p>
            <a:endParaRPr lang="en-US" sz="2400"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30</a:t>
            </a:fld>
            <a:endParaRPr lang="en-US" dirty="0"/>
          </a:p>
        </p:txBody>
      </p:sp>
    </p:spTree>
    <p:extLst>
      <p:ext uri="{BB962C8B-B14F-4D97-AF65-F5344CB8AC3E}">
        <p14:creationId xmlns:p14="http://schemas.microsoft.com/office/powerpoint/2010/main" val="2084546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Configuring Analog Voice Ports </a:t>
            </a:r>
          </a:p>
        </p:txBody>
      </p:sp>
      <p:sp>
        <p:nvSpPr>
          <p:cNvPr id="8" name="Text Placeholder 7"/>
          <p:cNvSpPr>
            <a:spLocks noGrp="1"/>
          </p:cNvSpPr>
          <p:nvPr>
            <p:ph type="body" idx="1"/>
          </p:nvPr>
        </p:nvSpPr>
        <p:spPr/>
        <p:txBody>
          <a:bodyPr/>
          <a:lstStyle/>
          <a:p>
            <a:r>
              <a:rPr lang="en-US" dirty="0" smtClean="0"/>
              <a:t>Topic Three</a:t>
            </a:r>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smtClean="0"/>
              <a:t>Slide </a:t>
            </a:r>
            <a:fld id="{FD3DDBF2-094B-4CA4-965C-FB22D307DBD7}" type="slidenum">
              <a:rPr lang="en-US" smtClean="0"/>
              <a:pPr/>
              <a:t>31</a:t>
            </a:fld>
            <a:endParaRPr lang="en-US" dirty="0"/>
          </a:p>
        </p:txBody>
      </p:sp>
    </p:spTree>
    <p:extLst>
      <p:ext uri="{BB962C8B-B14F-4D97-AF65-F5344CB8AC3E}">
        <p14:creationId xmlns:p14="http://schemas.microsoft.com/office/powerpoint/2010/main" val="2625283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FXS Voice Port Configuration </a:t>
            </a:r>
            <a:endParaRPr lang="en-US"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32</a:t>
            </a:fld>
            <a:endParaRPr lang="en-US" dirty="0"/>
          </a:p>
        </p:txBody>
      </p:sp>
      <p:sp>
        <p:nvSpPr>
          <p:cNvPr id="9" name="Content Placeholder 2"/>
          <p:cNvSpPr>
            <a:spLocks noGrp="1"/>
          </p:cNvSpPr>
          <p:nvPr>
            <p:ph idx="1"/>
          </p:nvPr>
        </p:nvSpPr>
        <p:spPr>
          <a:xfrm>
            <a:off x="304800" y="1752600"/>
            <a:ext cx="8610600" cy="4724400"/>
          </a:xfrm>
        </p:spPr>
        <p:txBody>
          <a:bodyPr>
            <a:normAutofit lnSpcReduction="10000"/>
          </a:bodyPr>
          <a:lstStyle/>
          <a:p>
            <a:r>
              <a:rPr lang="en-US" sz="2400" b="1" dirty="0" smtClean="0"/>
              <a:t>Step </a:t>
            </a:r>
            <a:r>
              <a:rPr lang="en-US" sz="2400" b="1" dirty="0"/>
              <a:t>1 </a:t>
            </a:r>
            <a:r>
              <a:rPr lang="en-US" sz="2400" dirty="0" smtClean="0"/>
              <a:t>Enter </a:t>
            </a:r>
            <a:r>
              <a:rPr lang="en-US" sz="2400" dirty="0"/>
              <a:t>voice-port configuration mode. </a:t>
            </a:r>
          </a:p>
          <a:p>
            <a:pPr marL="0" indent="0">
              <a:buNone/>
            </a:pPr>
            <a:r>
              <a:rPr lang="en-US" sz="2400" dirty="0" smtClean="0"/>
              <a:t>Router(</a:t>
            </a:r>
            <a:r>
              <a:rPr lang="en-US" sz="2400" dirty="0" err="1" smtClean="0"/>
              <a:t>config</a:t>
            </a:r>
            <a:r>
              <a:rPr lang="en-US" sz="2400" dirty="0" smtClean="0"/>
              <a:t>)# </a:t>
            </a:r>
            <a:r>
              <a:rPr lang="en-US" sz="2400" b="1" dirty="0" smtClean="0"/>
              <a:t>voice-port</a:t>
            </a:r>
            <a:r>
              <a:rPr lang="en-US" sz="2400" dirty="0" smtClean="0"/>
              <a:t> </a:t>
            </a:r>
            <a:r>
              <a:rPr lang="en-US" sz="2400" i="1" dirty="0" smtClean="0"/>
              <a:t>slot/port</a:t>
            </a:r>
          </a:p>
          <a:p>
            <a:pPr marL="0" indent="0">
              <a:buNone/>
            </a:pPr>
            <a:endParaRPr lang="en-US" sz="2400" i="1" dirty="0"/>
          </a:p>
          <a:p>
            <a:r>
              <a:rPr lang="en-US" sz="2400" b="1" dirty="0" smtClean="0"/>
              <a:t>Step 2 </a:t>
            </a:r>
            <a:r>
              <a:rPr lang="en-US" sz="2400" dirty="0"/>
              <a:t>Select the access signaling type to match the telephony connection you are </a:t>
            </a:r>
            <a:r>
              <a:rPr lang="en-US" sz="2400" dirty="0" smtClean="0"/>
              <a:t>making</a:t>
            </a:r>
            <a:r>
              <a:rPr lang="en-US" sz="2400" dirty="0"/>
              <a:t>. </a:t>
            </a:r>
            <a:endParaRPr lang="en-US" sz="2400" dirty="0" smtClean="0"/>
          </a:p>
          <a:p>
            <a:pPr marL="0" indent="0">
              <a:buNone/>
            </a:pPr>
            <a:r>
              <a:rPr lang="en-US" sz="2400" dirty="0" smtClean="0"/>
              <a:t>Router(</a:t>
            </a:r>
            <a:r>
              <a:rPr lang="en-US" sz="2400" dirty="0" err="1" smtClean="0"/>
              <a:t>config-voiceport</a:t>
            </a:r>
            <a:r>
              <a:rPr lang="en-US" sz="2400" dirty="0" smtClean="0"/>
              <a:t>)# </a:t>
            </a:r>
            <a:r>
              <a:rPr lang="en-US" sz="2400" b="1" dirty="0" smtClean="0"/>
              <a:t>signal</a:t>
            </a:r>
            <a:r>
              <a:rPr lang="en-US" sz="2400" dirty="0" smtClean="0"/>
              <a:t> </a:t>
            </a:r>
            <a:r>
              <a:rPr lang="en-US" sz="2400" i="1" dirty="0"/>
              <a:t>{</a:t>
            </a:r>
            <a:r>
              <a:rPr lang="en-US" sz="2400" i="1" dirty="0" err="1"/>
              <a:t>loopstart</a:t>
            </a:r>
            <a:r>
              <a:rPr lang="en-US" sz="2400" i="1" dirty="0"/>
              <a:t> </a:t>
            </a:r>
            <a:r>
              <a:rPr lang="en-US" sz="2400" i="1" dirty="0" smtClean="0"/>
              <a:t>| </a:t>
            </a:r>
            <a:r>
              <a:rPr lang="en-US" sz="2400" i="1" dirty="0" err="1"/>
              <a:t>groundstart</a:t>
            </a:r>
            <a:r>
              <a:rPr lang="en-US" sz="2400" i="1" dirty="0"/>
              <a:t>} </a:t>
            </a:r>
            <a:endParaRPr lang="en-US" sz="2400" i="1" dirty="0" smtClean="0"/>
          </a:p>
          <a:p>
            <a:pPr marL="0" indent="0">
              <a:buNone/>
            </a:pPr>
            <a:endParaRPr lang="en-US" sz="2400" i="1" dirty="0"/>
          </a:p>
          <a:p>
            <a:r>
              <a:rPr lang="tr-TR" sz="2400" b="1" dirty="0"/>
              <a:t>Step </a:t>
            </a:r>
            <a:r>
              <a:rPr lang="tr-TR" sz="2400" b="1" dirty="0" smtClean="0"/>
              <a:t>3</a:t>
            </a:r>
            <a:r>
              <a:rPr lang="tr-TR" sz="2400" b="1" dirty="0"/>
              <a:t> </a:t>
            </a:r>
            <a:r>
              <a:rPr lang="tr-TR" sz="2400" dirty="0"/>
              <a:t>Select </a:t>
            </a:r>
            <a:r>
              <a:rPr lang="tr-TR" sz="2400" dirty="0" err="1"/>
              <a:t>the</a:t>
            </a:r>
            <a:r>
              <a:rPr lang="tr-TR" sz="2400" dirty="0"/>
              <a:t> </a:t>
            </a:r>
            <a:r>
              <a:rPr lang="tr-TR" sz="2400" dirty="0" err="1"/>
              <a:t>two-letter</a:t>
            </a:r>
            <a:r>
              <a:rPr lang="tr-TR" sz="2400" dirty="0"/>
              <a:t> </a:t>
            </a:r>
            <a:r>
              <a:rPr lang="tr-TR" sz="2400" dirty="0" err="1"/>
              <a:t>locale</a:t>
            </a:r>
            <a:r>
              <a:rPr lang="tr-TR" sz="2400" dirty="0"/>
              <a:t> </a:t>
            </a:r>
            <a:r>
              <a:rPr lang="tr-TR" sz="2400" dirty="0" err="1"/>
              <a:t>for</a:t>
            </a:r>
            <a:r>
              <a:rPr lang="tr-TR" sz="2400" dirty="0"/>
              <a:t> </a:t>
            </a:r>
            <a:r>
              <a:rPr lang="tr-TR" sz="2400" dirty="0" err="1"/>
              <a:t>the</a:t>
            </a:r>
            <a:r>
              <a:rPr lang="tr-TR" sz="2400" dirty="0"/>
              <a:t> </a:t>
            </a:r>
            <a:r>
              <a:rPr lang="tr-TR" sz="2400" dirty="0" err="1"/>
              <a:t>voice</a:t>
            </a:r>
            <a:r>
              <a:rPr lang="tr-TR" sz="2400" dirty="0"/>
              <a:t> </a:t>
            </a:r>
            <a:r>
              <a:rPr lang="tr-TR" sz="2400" dirty="0" err="1"/>
              <a:t>call</a:t>
            </a:r>
            <a:r>
              <a:rPr lang="tr-TR" sz="2400" dirty="0"/>
              <a:t> </a:t>
            </a:r>
            <a:r>
              <a:rPr lang="tr-TR" sz="2400" dirty="0" err="1"/>
              <a:t>progress</a:t>
            </a:r>
            <a:r>
              <a:rPr lang="tr-TR" sz="2400" dirty="0"/>
              <a:t> </a:t>
            </a:r>
            <a:r>
              <a:rPr lang="tr-TR" sz="2400" dirty="0" err="1"/>
              <a:t>tones</a:t>
            </a:r>
            <a:r>
              <a:rPr lang="tr-TR" sz="2400" dirty="0"/>
              <a:t> </a:t>
            </a:r>
            <a:r>
              <a:rPr lang="tr-TR" sz="2400" dirty="0" err="1"/>
              <a:t>and</a:t>
            </a:r>
            <a:r>
              <a:rPr lang="tr-TR" sz="2400" dirty="0"/>
              <a:t> </a:t>
            </a:r>
            <a:r>
              <a:rPr lang="tr-TR" sz="2400" dirty="0" err="1"/>
              <a:t>other</a:t>
            </a:r>
            <a:r>
              <a:rPr lang="tr-TR" sz="2400" dirty="0"/>
              <a:t> </a:t>
            </a:r>
            <a:r>
              <a:rPr lang="tr-TR" sz="2400" dirty="0" err="1"/>
              <a:t>locale</a:t>
            </a:r>
            <a:r>
              <a:rPr lang="tr-TR" sz="2400" dirty="0"/>
              <a:t>- </a:t>
            </a:r>
            <a:r>
              <a:rPr lang="tr-TR" sz="2400" dirty="0" err="1"/>
              <a:t>specific</a:t>
            </a:r>
            <a:r>
              <a:rPr lang="tr-TR" sz="2400" dirty="0"/>
              <a:t> </a:t>
            </a:r>
            <a:r>
              <a:rPr lang="tr-TR" sz="2400" dirty="0" err="1"/>
              <a:t>parameters</a:t>
            </a:r>
            <a:r>
              <a:rPr lang="tr-TR" sz="2400" dirty="0"/>
              <a:t> </a:t>
            </a:r>
            <a:r>
              <a:rPr lang="tr-TR" sz="2400" dirty="0" err="1"/>
              <a:t>to</a:t>
            </a:r>
            <a:r>
              <a:rPr lang="tr-TR" sz="2400" dirty="0"/>
              <a:t> be </a:t>
            </a:r>
            <a:r>
              <a:rPr lang="tr-TR" sz="2400" dirty="0" err="1"/>
              <a:t>used</a:t>
            </a:r>
            <a:r>
              <a:rPr lang="tr-TR" sz="2400" dirty="0"/>
              <a:t> on </a:t>
            </a:r>
            <a:r>
              <a:rPr lang="tr-TR" sz="2400" dirty="0" err="1"/>
              <a:t>this</a:t>
            </a:r>
            <a:r>
              <a:rPr lang="tr-TR" sz="2400" dirty="0"/>
              <a:t> </a:t>
            </a:r>
            <a:r>
              <a:rPr lang="tr-TR" sz="2400" dirty="0" err="1"/>
              <a:t>voice</a:t>
            </a:r>
            <a:r>
              <a:rPr lang="tr-TR" sz="2400" dirty="0"/>
              <a:t> port. </a:t>
            </a:r>
          </a:p>
          <a:p>
            <a:pPr marL="0" indent="0">
              <a:buNone/>
            </a:pPr>
            <a:r>
              <a:rPr lang="tr-TR" sz="2400" dirty="0" err="1"/>
              <a:t>Router</a:t>
            </a:r>
            <a:r>
              <a:rPr lang="tr-TR" sz="2400" dirty="0"/>
              <a:t>(</a:t>
            </a:r>
            <a:r>
              <a:rPr lang="tr-TR" sz="2400" dirty="0" err="1"/>
              <a:t>config-voiceport</a:t>
            </a:r>
            <a:r>
              <a:rPr lang="tr-TR" sz="2400" dirty="0" smtClean="0"/>
              <a:t>)# </a:t>
            </a:r>
            <a:r>
              <a:rPr lang="tr-TR" sz="2400" b="1" dirty="0" err="1" smtClean="0"/>
              <a:t>cptone</a:t>
            </a:r>
            <a:r>
              <a:rPr lang="tr-TR" sz="2400" dirty="0" smtClean="0"/>
              <a:t> </a:t>
            </a:r>
            <a:r>
              <a:rPr lang="tr-TR" sz="2400" i="1" dirty="0" err="1"/>
              <a:t>locale</a:t>
            </a:r>
            <a:r>
              <a:rPr lang="tr-TR" sz="2400" dirty="0"/>
              <a:t/>
            </a:r>
            <a:br>
              <a:rPr lang="tr-TR" sz="2400" dirty="0"/>
            </a:br>
            <a:endParaRPr lang="tr-TR" sz="2400" dirty="0"/>
          </a:p>
          <a:p>
            <a:pPr marL="0" indent="0">
              <a:buNone/>
            </a:pPr>
            <a:endParaRPr lang="tr-TR" sz="2400" dirty="0"/>
          </a:p>
        </p:txBody>
      </p:sp>
    </p:spTree>
    <p:extLst>
      <p:ext uri="{BB962C8B-B14F-4D97-AF65-F5344CB8AC3E}">
        <p14:creationId xmlns:p14="http://schemas.microsoft.com/office/powerpoint/2010/main" val="2550836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FXS Voice Port </a:t>
            </a:r>
            <a:r>
              <a:rPr lang="en-US" dirty="0" smtClean="0"/>
              <a:t>Configuration cont. </a:t>
            </a:r>
            <a:endParaRPr lang="en-US"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33</a:t>
            </a:fld>
            <a:endParaRPr lang="en-US" dirty="0"/>
          </a:p>
        </p:txBody>
      </p:sp>
      <p:sp>
        <p:nvSpPr>
          <p:cNvPr id="9" name="Content Placeholder 2"/>
          <p:cNvSpPr>
            <a:spLocks noGrp="1"/>
          </p:cNvSpPr>
          <p:nvPr>
            <p:ph idx="1"/>
          </p:nvPr>
        </p:nvSpPr>
        <p:spPr>
          <a:xfrm>
            <a:off x="304800" y="1752600"/>
            <a:ext cx="8610600" cy="4724400"/>
          </a:xfrm>
        </p:spPr>
        <p:txBody>
          <a:bodyPr>
            <a:normAutofit/>
          </a:bodyPr>
          <a:lstStyle/>
          <a:p>
            <a:r>
              <a:rPr lang="en-US" sz="2400" b="1" dirty="0" smtClean="0"/>
              <a:t>Step 4 </a:t>
            </a:r>
            <a:r>
              <a:rPr lang="en-US" sz="2400" dirty="0"/>
              <a:t>Specify a ring pattern. Each pattern specifies a ring-pulse time and a </a:t>
            </a:r>
            <a:r>
              <a:rPr lang="en-US" sz="2400" dirty="0" smtClean="0"/>
              <a:t>ring-interval </a:t>
            </a:r>
            <a:r>
              <a:rPr lang="en-US" sz="2400" dirty="0"/>
              <a:t>time. </a:t>
            </a:r>
          </a:p>
          <a:p>
            <a:pPr marL="0" indent="0">
              <a:buNone/>
            </a:pPr>
            <a:r>
              <a:rPr lang="en-US" sz="2400" dirty="0" smtClean="0"/>
              <a:t>Router(</a:t>
            </a:r>
            <a:r>
              <a:rPr lang="en-US" sz="2400" dirty="0" err="1" smtClean="0"/>
              <a:t>config-voiceport</a:t>
            </a:r>
            <a:r>
              <a:rPr lang="en-US" sz="2400" dirty="0" smtClean="0"/>
              <a:t>)#</a:t>
            </a:r>
            <a:r>
              <a:rPr lang="en-US" sz="2400" b="1" dirty="0" smtClean="0"/>
              <a:t>ring</a:t>
            </a:r>
            <a:r>
              <a:rPr lang="en-US" sz="2400" dirty="0" smtClean="0"/>
              <a:t> </a:t>
            </a:r>
            <a:r>
              <a:rPr lang="en-US" sz="2400" b="1" dirty="0" smtClean="0"/>
              <a:t>cadence </a:t>
            </a:r>
            <a:r>
              <a:rPr lang="en-US" sz="2400" i="1" dirty="0" smtClean="0"/>
              <a:t>{pattern-number | define pulse interval} </a:t>
            </a:r>
          </a:p>
          <a:p>
            <a:pPr marL="0" indent="0">
              <a:buNone/>
            </a:pPr>
            <a:endParaRPr lang="en-US" sz="2400" i="1" dirty="0"/>
          </a:p>
          <a:p>
            <a:r>
              <a:rPr lang="en-US" sz="2400" b="1" dirty="0" smtClean="0"/>
              <a:t>Step 5 </a:t>
            </a:r>
            <a:r>
              <a:rPr lang="en-US" sz="2400" dirty="0"/>
              <a:t>Activate the voice port. </a:t>
            </a:r>
          </a:p>
          <a:p>
            <a:pPr marL="0" indent="0">
              <a:buNone/>
            </a:pPr>
            <a:r>
              <a:rPr lang="en-US" sz="2400" dirty="0"/>
              <a:t>Router(</a:t>
            </a:r>
            <a:r>
              <a:rPr lang="en-US" sz="2400" dirty="0" err="1"/>
              <a:t>config-voiceport</a:t>
            </a:r>
            <a:r>
              <a:rPr lang="en-US" sz="2400" dirty="0"/>
              <a:t>)#</a:t>
            </a:r>
            <a:r>
              <a:rPr lang="en-US" sz="2400" b="1" dirty="0"/>
              <a:t>no shutdown </a:t>
            </a:r>
            <a:r>
              <a:rPr lang="tr-TR" sz="2400" dirty="0"/>
              <a:t/>
            </a:r>
            <a:br>
              <a:rPr lang="tr-TR" sz="2400" dirty="0"/>
            </a:br>
            <a:endParaRPr lang="tr-TR" sz="2400" dirty="0"/>
          </a:p>
          <a:p>
            <a:pPr marL="0" indent="0">
              <a:buNone/>
            </a:pPr>
            <a:endParaRPr lang="tr-TR"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632855"/>
            <a:ext cx="8610600" cy="1912545"/>
          </a:xfrm>
          <a:prstGeom prst="rect">
            <a:avLst/>
          </a:prstGeom>
        </p:spPr>
      </p:pic>
    </p:spTree>
    <p:extLst>
      <p:ext uri="{BB962C8B-B14F-4D97-AF65-F5344CB8AC3E}">
        <p14:creationId xmlns:p14="http://schemas.microsoft.com/office/powerpoint/2010/main" val="1292850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FXO Voice Port Configuration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34</a:t>
            </a:fld>
            <a:endParaRPr lang="en-US" dirty="0"/>
          </a:p>
        </p:txBody>
      </p:sp>
      <p:sp>
        <p:nvSpPr>
          <p:cNvPr id="9" name="Content Placeholder 2"/>
          <p:cNvSpPr>
            <a:spLocks noGrp="1"/>
          </p:cNvSpPr>
          <p:nvPr>
            <p:ph idx="1"/>
          </p:nvPr>
        </p:nvSpPr>
        <p:spPr>
          <a:xfrm>
            <a:off x="304800" y="1752600"/>
            <a:ext cx="8610600" cy="4724400"/>
          </a:xfrm>
        </p:spPr>
        <p:txBody>
          <a:bodyPr>
            <a:normAutofit/>
          </a:bodyPr>
          <a:lstStyle/>
          <a:p>
            <a:r>
              <a:rPr lang="en-US" sz="2400" b="1" dirty="0"/>
              <a:t>Step </a:t>
            </a:r>
            <a:r>
              <a:rPr lang="en-US" sz="2400" b="1" dirty="0" smtClean="0"/>
              <a:t>1</a:t>
            </a:r>
            <a:r>
              <a:rPr lang="en-US" sz="2400" b="1" dirty="0"/>
              <a:t> </a:t>
            </a:r>
            <a:r>
              <a:rPr lang="en-US" sz="2400" dirty="0"/>
              <a:t>Enter voice-port configuration mode. </a:t>
            </a:r>
          </a:p>
          <a:p>
            <a:pPr marL="0" indent="0">
              <a:buNone/>
            </a:pPr>
            <a:r>
              <a:rPr lang="en-US" sz="2400" dirty="0"/>
              <a:t>Router(</a:t>
            </a:r>
            <a:r>
              <a:rPr lang="en-US" sz="2400" dirty="0" err="1"/>
              <a:t>config</a:t>
            </a:r>
            <a:r>
              <a:rPr lang="en-US" sz="2400" dirty="0"/>
              <a:t>)#</a:t>
            </a:r>
            <a:r>
              <a:rPr lang="en-US" sz="2400" b="1" dirty="0"/>
              <a:t>voice-port</a:t>
            </a:r>
            <a:r>
              <a:rPr lang="en-US" sz="2400" dirty="0"/>
              <a:t> </a:t>
            </a:r>
            <a:r>
              <a:rPr lang="en-US" sz="2400" dirty="0" smtClean="0"/>
              <a:t>0/0/0</a:t>
            </a:r>
          </a:p>
          <a:p>
            <a:pPr marL="0" indent="0">
              <a:buNone/>
            </a:pPr>
            <a:endParaRPr lang="en-US" sz="2400" dirty="0"/>
          </a:p>
          <a:p>
            <a:r>
              <a:rPr lang="en-US" sz="2400" b="1" dirty="0"/>
              <a:t>Step </a:t>
            </a:r>
            <a:r>
              <a:rPr lang="en-US" sz="2400" b="1" dirty="0" smtClean="0"/>
              <a:t>2</a:t>
            </a:r>
            <a:r>
              <a:rPr lang="en-US" sz="2400" b="1" dirty="0"/>
              <a:t> </a:t>
            </a:r>
            <a:r>
              <a:rPr lang="en-US" sz="2400" dirty="0"/>
              <a:t>Select the access signaling type to match the telephony connection you are </a:t>
            </a:r>
            <a:r>
              <a:rPr lang="en-US" sz="2400" dirty="0" smtClean="0"/>
              <a:t>making</a:t>
            </a:r>
          </a:p>
          <a:p>
            <a:pPr marL="0" indent="0">
              <a:buNone/>
            </a:pPr>
            <a:r>
              <a:rPr lang="en-US" sz="2400" dirty="0"/>
              <a:t>Router(</a:t>
            </a:r>
            <a:r>
              <a:rPr lang="en-US" sz="2400" dirty="0" err="1"/>
              <a:t>config-voiceport</a:t>
            </a:r>
            <a:r>
              <a:rPr lang="en-US" sz="2400" dirty="0"/>
              <a:t>)#</a:t>
            </a:r>
            <a:r>
              <a:rPr lang="en-US" sz="2400" b="1" dirty="0"/>
              <a:t>signal</a:t>
            </a:r>
            <a:r>
              <a:rPr lang="en-US" sz="2400" dirty="0"/>
              <a:t> </a:t>
            </a:r>
            <a:r>
              <a:rPr lang="en-US" sz="2400" b="1" dirty="0" smtClean="0"/>
              <a:t>ground-start</a:t>
            </a:r>
          </a:p>
          <a:p>
            <a:pPr marL="0" indent="0">
              <a:buNone/>
            </a:pPr>
            <a:endParaRPr lang="en-US" sz="2400" dirty="0"/>
          </a:p>
          <a:p>
            <a:r>
              <a:rPr lang="en-US" sz="2400" b="1" dirty="0"/>
              <a:t>Step </a:t>
            </a:r>
            <a:r>
              <a:rPr lang="en-US" sz="2400" b="1" dirty="0" smtClean="0"/>
              <a:t>3</a:t>
            </a:r>
            <a:r>
              <a:rPr lang="en-US" sz="2400" b="1" dirty="0"/>
              <a:t> </a:t>
            </a:r>
            <a:r>
              <a:rPr lang="en-US" sz="2400" dirty="0"/>
              <a:t>Specify a PLAR off-premises extension (OPX) connection</a:t>
            </a:r>
          </a:p>
          <a:p>
            <a:pPr marL="0" indent="0">
              <a:buNone/>
            </a:pPr>
            <a:r>
              <a:rPr lang="en-US" sz="2400" dirty="0" smtClean="0"/>
              <a:t>Router(</a:t>
            </a:r>
            <a:r>
              <a:rPr lang="en-US" sz="2400" dirty="0" err="1" smtClean="0"/>
              <a:t>config-voiceport</a:t>
            </a:r>
            <a:r>
              <a:rPr lang="en-US" sz="2400" dirty="0"/>
              <a:t>)#</a:t>
            </a:r>
            <a:r>
              <a:rPr lang="en-US" sz="2400" b="1" dirty="0"/>
              <a:t>connection</a:t>
            </a:r>
            <a:r>
              <a:rPr lang="en-US" sz="2400" dirty="0"/>
              <a:t> </a:t>
            </a:r>
            <a:r>
              <a:rPr lang="en-US" sz="2400" b="1" dirty="0" err="1"/>
              <a:t>plar</a:t>
            </a:r>
            <a:r>
              <a:rPr lang="en-US" sz="2400" dirty="0"/>
              <a:t> </a:t>
            </a:r>
            <a:r>
              <a:rPr lang="en-US" sz="2400" b="1" dirty="0" err="1"/>
              <a:t>opx</a:t>
            </a:r>
            <a:r>
              <a:rPr lang="en-US" sz="2400" dirty="0"/>
              <a:t> 4001 </a:t>
            </a:r>
          </a:p>
        </p:txBody>
      </p:sp>
    </p:spTree>
    <p:extLst>
      <p:ext uri="{BB962C8B-B14F-4D97-AF65-F5344CB8AC3E}">
        <p14:creationId xmlns:p14="http://schemas.microsoft.com/office/powerpoint/2010/main" val="3227584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FXO Voice Port </a:t>
            </a:r>
            <a:r>
              <a:rPr lang="en-US" dirty="0" smtClean="0"/>
              <a:t>Configuration cont. </a:t>
            </a:r>
            <a:endParaRPr lang="en-US"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35</a:t>
            </a:fld>
            <a:endParaRPr lang="en-US" dirty="0"/>
          </a:p>
        </p:txBody>
      </p:sp>
      <p:sp>
        <p:nvSpPr>
          <p:cNvPr id="9" name="Content Placeholder 2"/>
          <p:cNvSpPr>
            <a:spLocks noGrp="1"/>
          </p:cNvSpPr>
          <p:nvPr>
            <p:ph idx="1"/>
          </p:nvPr>
        </p:nvSpPr>
        <p:spPr>
          <a:xfrm>
            <a:off x="304800" y="1752600"/>
            <a:ext cx="8610600" cy="4724400"/>
          </a:xfrm>
        </p:spPr>
        <p:txBody>
          <a:bodyPr>
            <a:normAutofit fontScale="85000" lnSpcReduction="10000"/>
          </a:bodyPr>
          <a:lstStyle/>
          <a:p>
            <a:r>
              <a:rPr lang="en-US" sz="2400" b="1" dirty="0"/>
              <a:t>Step </a:t>
            </a:r>
            <a:r>
              <a:rPr lang="en-US" sz="2400" b="1" dirty="0" smtClean="0"/>
              <a:t>4</a:t>
            </a:r>
            <a:r>
              <a:rPr lang="en-US" sz="2400" b="1" dirty="0"/>
              <a:t> </a:t>
            </a:r>
            <a:r>
              <a:rPr lang="en-US" sz="2400" dirty="0"/>
              <a:t>Activate the voice </a:t>
            </a:r>
            <a:r>
              <a:rPr lang="en-US" sz="2400" dirty="0" smtClean="0"/>
              <a:t>port</a:t>
            </a:r>
          </a:p>
          <a:p>
            <a:pPr marL="0" indent="0">
              <a:buNone/>
            </a:pPr>
            <a:r>
              <a:rPr lang="en-US" sz="2400" dirty="0"/>
              <a:t>Router(</a:t>
            </a:r>
            <a:r>
              <a:rPr lang="en-US" sz="2400" dirty="0" err="1"/>
              <a:t>config-voiceport</a:t>
            </a:r>
            <a:r>
              <a:rPr lang="en-US" sz="2400" dirty="0"/>
              <a:t>)#</a:t>
            </a:r>
            <a:r>
              <a:rPr lang="en-US" sz="2400" b="1" dirty="0"/>
              <a:t>no shutdown </a:t>
            </a:r>
          </a:p>
          <a:p>
            <a:pPr marL="0" indent="0">
              <a:buNone/>
            </a:pPr>
            <a:endParaRPr lang="en-US" sz="2400" dirty="0"/>
          </a:p>
          <a:p>
            <a:r>
              <a:rPr lang="en-US" sz="2400" b="1" dirty="0"/>
              <a:t>Step </a:t>
            </a:r>
            <a:r>
              <a:rPr lang="en-US" sz="2400" b="1" dirty="0" smtClean="0"/>
              <a:t>5 </a:t>
            </a:r>
            <a:r>
              <a:rPr lang="en-US" sz="2400" dirty="0"/>
              <a:t>Exit voice port configuration mode. </a:t>
            </a:r>
            <a:endParaRPr lang="en-US" sz="2400" dirty="0" smtClean="0"/>
          </a:p>
          <a:p>
            <a:pPr marL="0" indent="0">
              <a:buNone/>
            </a:pPr>
            <a:r>
              <a:rPr lang="en-US" sz="2400" dirty="0"/>
              <a:t>Router(</a:t>
            </a:r>
            <a:r>
              <a:rPr lang="en-US" sz="2400" dirty="0" err="1"/>
              <a:t>config-voiceport</a:t>
            </a:r>
            <a:r>
              <a:rPr lang="en-US" sz="2400" dirty="0"/>
              <a:t>)#</a:t>
            </a:r>
            <a:r>
              <a:rPr lang="en-US" sz="2400" b="1" dirty="0" smtClean="0"/>
              <a:t>exit</a:t>
            </a:r>
          </a:p>
          <a:p>
            <a:pPr marL="0" indent="0">
              <a:buNone/>
            </a:pPr>
            <a:r>
              <a:rPr lang="en-US" sz="2400" b="1" dirty="0" smtClean="0"/>
              <a:t> </a:t>
            </a:r>
            <a:endParaRPr lang="en-US" sz="2400" dirty="0"/>
          </a:p>
          <a:p>
            <a:r>
              <a:rPr lang="en-US" sz="2400" b="1" dirty="0"/>
              <a:t>Step </a:t>
            </a:r>
            <a:r>
              <a:rPr lang="en-US" sz="2400" b="1" dirty="0" smtClean="0"/>
              <a:t>6</a:t>
            </a:r>
            <a:r>
              <a:rPr lang="en-US" sz="2400" b="1" dirty="0"/>
              <a:t> </a:t>
            </a:r>
            <a:r>
              <a:rPr lang="en-US" sz="2400" dirty="0"/>
              <a:t>Create a standard dial peer for inbound and outbound PSTN calls</a:t>
            </a:r>
            <a:r>
              <a:rPr lang="en-US" sz="2400" dirty="0" smtClean="0"/>
              <a:t>.</a:t>
            </a:r>
          </a:p>
          <a:p>
            <a:pPr marL="0" indent="0">
              <a:buNone/>
            </a:pPr>
            <a:r>
              <a:rPr lang="en-US" sz="2400" dirty="0"/>
              <a:t>Router(</a:t>
            </a:r>
            <a:r>
              <a:rPr lang="en-US" sz="2400" dirty="0" err="1"/>
              <a:t>config</a:t>
            </a:r>
            <a:r>
              <a:rPr lang="en-US" sz="2400" dirty="0"/>
              <a:t>)#</a:t>
            </a:r>
            <a:r>
              <a:rPr lang="en-US" sz="2400" b="1" dirty="0"/>
              <a:t>dial-peer voice </a:t>
            </a:r>
            <a:r>
              <a:rPr lang="en-US" sz="2400" dirty="0"/>
              <a:t>90 pots </a:t>
            </a:r>
          </a:p>
          <a:p>
            <a:pPr marL="0" indent="0">
              <a:buNone/>
            </a:pPr>
            <a:endParaRPr lang="en-US" sz="2400" dirty="0"/>
          </a:p>
          <a:p>
            <a:r>
              <a:rPr lang="en-US" sz="2400" b="1" dirty="0"/>
              <a:t>Step </a:t>
            </a:r>
            <a:r>
              <a:rPr lang="en-US" sz="2400" b="1" dirty="0" smtClean="0"/>
              <a:t>7</a:t>
            </a:r>
            <a:r>
              <a:rPr lang="en-US" sz="2400" b="1" dirty="0"/>
              <a:t> </a:t>
            </a:r>
            <a:r>
              <a:rPr lang="en-US" sz="2400" dirty="0"/>
              <a:t>Specify the destination pattern. </a:t>
            </a:r>
            <a:endParaRPr lang="en-US" sz="2400" dirty="0" smtClean="0"/>
          </a:p>
          <a:p>
            <a:pPr marL="0" indent="0">
              <a:buNone/>
            </a:pPr>
            <a:r>
              <a:rPr lang="en-US" sz="2400" dirty="0"/>
              <a:t>Router(</a:t>
            </a:r>
            <a:r>
              <a:rPr lang="en-US" sz="2400" dirty="0" err="1"/>
              <a:t>config-dialpeer</a:t>
            </a:r>
            <a:r>
              <a:rPr lang="en-US" sz="2400" dirty="0"/>
              <a:t>)#</a:t>
            </a:r>
            <a:r>
              <a:rPr lang="en-US" sz="2400" b="1" dirty="0"/>
              <a:t>destination-pattern</a:t>
            </a:r>
            <a:r>
              <a:rPr lang="en-US" sz="2400" dirty="0"/>
              <a:t> 9T </a:t>
            </a:r>
          </a:p>
          <a:p>
            <a:pPr marL="0" indent="0">
              <a:buNone/>
            </a:pPr>
            <a:endParaRPr lang="en-US" sz="2400" dirty="0" smtClean="0"/>
          </a:p>
          <a:p>
            <a:r>
              <a:rPr lang="en-US" sz="2400" dirty="0"/>
              <a:t>Specify the voice port associated with this dial peer. </a:t>
            </a:r>
            <a:endParaRPr lang="en-US" sz="2400" dirty="0" smtClean="0"/>
          </a:p>
          <a:p>
            <a:pPr marL="0" indent="0">
              <a:buNone/>
            </a:pPr>
            <a:r>
              <a:rPr lang="en-US" sz="2400" dirty="0"/>
              <a:t>Router(</a:t>
            </a:r>
            <a:r>
              <a:rPr lang="en-US" sz="2400" dirty="0" err="1"/>
              <a:t>config-dialpeer</a:t>
            </a:r>
            <a:r>
              <a:rPr lang="en-US" sz="2400" dirty="0"/>
              <a:t>)#</a:t>
            </a:r>
            <a:r>
              <a:rPr lang="en-US" sz="2400" b="1" dirty="0"/>
              <a:t>port</a:t>
            </a:r>
            <a:r>
              <a:rPr lang="en-US" sz="2400" dirty="0"/>
              <a:t> 0/0/0 </a:t>
            </a:r>
          </a:p>
          <a:p>
            <a:endParaRPr lang="en-US" sz="2400" dirty="0"/>
          </a:p>
          <a:p>
            <a:pPr marL="0" indent="0">
              <a:buNone/>
            </a:pPr>
            <a:endParaRPr lang="en-US" sz="2400" dirty="0"/>
          </a:p>
        </p:txBody>
      </p:sp>
    </p:spTree>
    <p:extLst>
      <p:ext uri="{BB962C8B-B14F-4D97-AF65-F5344CB8AC3E}">
        <p14:creationId xmlns:p14="http://schemas.microsoft.com/office/powerpoint/2010/main" val="438485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r>
              <a:rPr lang="en-US" dirty="0"/>
              <a:t>FXO Voice Port </a:t>
            </a:r>
            <a:r>
              <a:rPr lang="en-US" dirty="0" smtClean="0"/>
              <a:t>Configuration Example</a:t>
            </a:r>
            <a:endParaRPr lang="en-US"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889951"/>
            <a:ext cx="8229600" cy="1946461"/>
          </a:xfrm>
        </p:spPr>
      </p:pic>
      <p:sp>
        <p:nvSpPr>
          <p:cNvPr id="9" name="TextBox 8"/>
          <p:cNvSpPr txBox="1"/>
          <p:nvPr/>
        </p:nvSpPr>
        <p:spPr>
          <a:xfrm>
            <a:off x="345384" y="5013354"/>
            <a:ext cx="8646216" cy="646331"/>
          </a:xfrm>
          <a:prstGeom prst="rect">
            <a:avLst/>
          </a:prstGeom>
          <a:noFill/>
        </p:spPr>
        <p:txBody>
          <a:bodyPr wrap="square" rtlCol="0">
            <a:spAutoFit/>
          </a:bodyPr>
          <a:lstStyle/>
          <a:p>
            <a:r>
              <a:rPr lang="en-US" dirty="0" smtClean="0"/>
              <a:t>POTS- Short </a:t>
            </a:r>
            <a:r>
              <a:rPr lang="en-US" dirty="0"/>
              <a:t>for </a:t>
            </a:r>
            <a:r>
              <a:rPr lang="en-US" dirty="0" smtClean="0"/>
              <a:t>Plain Old </a:t>
            </a:r>
            <a:r>
              <a:rPr lang="en-US" b="1" dirty="0"/>
              <a:t>telephone</a:t>
            </a:r>
            <a:r>
              <a:rPr lang="en-US" dirty="0"/>
              <a:t> </a:t>
            </a:r>
            <a:r>
              <a:rPr lang="en-US" dirty="0" smtClean="0"/>
              <a:t>Service</a:t>
            </a:r>
            <a:r>
              <a:rPr lang="en-US" dirty="0"/>
              <a:t>, which refers to the standard </a:t>
            </a:r>
            <a:r>
              <a:rPr lang="en-US" b="1" dirty="0"/>
              <a:t>telephone</a:t>
            </a:r>
            <a:r>
              <a:rPr lang="en-US" dirty="0"/>
              <a:t> service that most homes </a:t>
            </a:r>
            <a:r>
              <a:rPr lang="en-US" dirty="0" smtClean="0"/>
              <a:t>use.</a:t>
            </a:r>
            <a:endParaRPr lang="en-US" dirty="0"/>
          </a:p>
        </p:txBody>
      </p:sp>
    </p:spTree>
    <p:extLst>
      <p:ext uri="{BB962C8B-B14F-4D97-AF65-F5344CB8AC3E}">
        <p14:creationId xmlns:p14="http://schemas.microsoft.com/office/powerpoint/2010/main" val="492363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E&amp;M Voice Port Configuration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37</a:t>
            </a:fld>
            <a:endParaRPr lang="en-US" dirty="0"/>
          </a:p>
        </p:txBody>
      </p:sp>
      <p:sp>
        <p:nvSpPr>
          <p:cNvPr id="9" name="Content Placeholder 2"/>
          <p:cNvSpPr txBox="1">
            <a:spLocks/>
          </p:cNvSpPr>
          <p:nvPr/>
        </p:nvSpPr>
        <p:spPr>
          <a:xfrm>
            <a:off x="152400" y="1492216"/>
            <a:ext cx="86106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Configuring an E&amp;M analog trunk is straightforward. </a:t>
            </a:r>
            <a:endParaRPr lang="en-US" sz="2400" dirty="0" smtClean="0"/>
          </a:p>
          <a:p>
            <a:r>
              <a:rPr lang="en-US" sz="2400" dirty="0" smtClean="0"/>
              <a:t>Three </a:t>
            </a:r>
            <a:r>
              <a:rPr lang="en-US" sz="2400" dirty="0"/>
              <a:t>key options have to be set: </a:t>
            </a:r>
          </a:p>
          <a:p>
            <a:pPr lvl="1"/>
            <a:r>
              <a:rPr lang="en-US" sz="2000" dirty="0"/>
              <a:t>The signaling E&amp;M signaling type </a:t>
            </a:r>
          </a:p>
          <a:p>
            <a:pPr lvl="1"/>
            <a:r>
              <a:rPr lang="en-US" sz="2000" dirty="0"/>
              <a:t>Two- or four-wire operation </a:t>
            </a:r>
          </a:p>
          <a:p>
            <a:pPr lvl="1"/>
            <a:r>
              <a:rPr lang="en-US" sz="2000" dirty="0"/>
              <a:t>The E&amp;M type </a:t>
            </a:r>
          </a:p>
        </p:txBody>
      </p:sp>
    </p:spTree>
    <p:extLst>
      <p:ext uri="{BB962C8B-B14F-4D97-AF65-F5344CB8AC3E}">
        <p14:creationId xmlns:p14="http://schemas.microsoft.com/office/powerpoint/2010/main" val="2684132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fontScale="90000"/>
          </a:bodyPr>
          <a:lstStyle/>
          <a:p>
            <a:r>
              <a:rPr lang="en-US" dirty="0" smtClean="0"/>
              <a:t>Example: E&amp;M </a:t>
            </a:r>
            <a:r>
              <a:rPr lang="en-US" dirty="0"/>
              <a:t>Configuration Topology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38</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600200"/>
            <a:ext cx="8229600" cy="2819400"/>
          </a:xfrm>
        </p:spPr>
      </p:pic>
      <p:sp>
        <p:nvSpPr>
          <p:cNvPr id="9" name="TextBox 8"/>
          <p:cNvSpPr txBox="1"/>
          <p:nvPr/>
        </p:nvSpPr>
        <p:spPr>
          <a:xfrm>
            <a:off x="228601" y="4419601"/>
            <a:ext cx="8077199" cy="1477328"/>
          </a:xfrm>
          <a:prstGeom prst="rect">
            <a:avLst/>
          </a:prstGeom>
          <a:noFill/>
        </p:spPr>
        <p:txBody>
          <a:bodyPr wrap="square" rtlCol="0">
            <a:spAutoFit/>
          </a:bodyPr>
          <a:lstStyle/>
          <a:p>
            <a:r>
              <a:rPr lang="en-US" dirty="0"/>
              <a:t>In this example, you have been assigned to configure a voice gateway to work with an existing PBX system according to network requirements. You must set up a voice gateway to interface with a PBX to allow the IP phones to call the POTS phones using a four-digit extension. </a:t>
            </a:r>
          </a:p>
          <a:p>
            <a:endParaRPr lang="en-US" dirty="0"/>
          </a:p>
        </p:txBody>
      </p:sp>
    </p:spTree>
    <p:extLst>
      <p:ext uri="{BB962C8B-B14F-4D97-AF65-F5344CB8AC3E}">
        <p14:creationId xmlns:p14="http://schemas.microsoft.com/office/powerpoint/2010/main" val="3989802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1143000"/>
          </a:xfrm>
        </p:spPr>
        <p:txBody>
          <a:bodyPr>
            <a:normAutofit/>
          </a:bodyPr>
          <a:lstStyle/>
          <a:p>
            <a:r>
              <a:rPr lang="en-US" dirty="0"/>
              <a:t>Example: E&amp;M Configuration Topology </a:t>
            </a: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The configuration requirements are the following: </a:t>
            </a:r>
          </a:p>
          <a:p>
            <a:pPr lvl="1"/>
            <a:r>
              <a:rPr lang="en-US" sz="2000" dirty="0"/>
              <a:t>Configure the voice port to use wink-start signaling. </a:t>
            </a:r>
          </a:p>
          <a:p>
            <a:pPr lvl="1"/>
            <a:r>
              <a:rPr lang="en-US" sz="2000" dirty="0"/>
              <a:t>Configure the voice port to use 2-wire operation mode. </a:t>
            </a:r>
          </a:p>
          <a:p>
            <a:pPr lvl="1"/>
            <a:r>
              <a:rPr lang="en-US" sz="2000" dirty="0"/>
              <a:t>Configure the voice port to use Type I E&amp;M signaling. </a:t>
            </a:r>
          </a:p>
          <a:p>
            <a:pPr lvl="1"/>
            <a:r>
              <a:rPr lang="en-US" sz="2000" dirty="0"/>
              <a:t>Configure a standard dial peer for the POTS phones behind the PBX.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39</a:t>
            </a:fld>
            <a:endParaRPr lang="en-US" dirty="0"/>
          </a:p>
        </p:txBody>
      </p:sp>
    </p:spTree>
    <p:extLst>
      <p:ext uri="{BB962C8B-B14F-4D97-AF65-F5344CB8AC3E}">
        <p14:creationId xmlns:p14="http://schemas.microsoft.com/office/powerpoint/2010/main" val="17077404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Digital Voice Ports </a:t>
            </a:r>
          </a:p>
        </p:txBody>
      </p:sp>
      <p:sp>
        <p:nvSpPr>
          <p:cNvPr id="8" name="Text Placeholder 7"/>
          <p:cNvSpPr>
            <a:spLocks noGrp="1"/>
          </p:cNvSpPr>
          <p:nvPr>
            <p:ph type="body" idx="1"/>
          </p:nvPr>
        </p:nvSpPr>
        <p:spPr/>
        <p:txBody>
          <a:bodyPr/>
          <a:lstStyle/>
          <a:p>
            <a:r>
              <a:rPr lang="en-US" dirty="0" smtClean="0"/>
              <a:t>Topic One</a:t>
            </a:r>
            <a:endParaRPr lang="en-US" dirty="0"/>
          </a:p>
        </p:txBody>
      </p:sp>
      <p:sp>
        <p:nvSpPr>
          <p:cNvPr id="6" name="Footer Placeholder 5"/>
          <p:cNvSpPr>
            <a:spLocks noGrp="1"/>
          </p:cNvSpPr>
          <p:nvPr>
            <p:ph type="ftr" sz="quarter" idx="3"/>
          </p:nvPr>
        </p:nvSpPr>
        <p:spPr/>
        <p:txBody>
          <a:bodyPr/>
          <a:lstStyle/>
          <a:p>
            <a:endParaRPr lang="en-US" dirty="0"/>
          </a:p>
        </p:txBody>
      </p:sp>
      <p:sp>
        <p:nvSpPr>
          <p:cNvPr id="7" name="Slide Number Placeholder 6"/>
          <p:cNvSpPr>
            <a:spLocks noGrp="1"/>
          </p:cNvSpPr>
          <p:nvPr>
            <p:ph type="sldNum" sz="quarter" idx="4"/>
          </p:nvPr>
        </p:nvSpPr>
        <p:spPr/>
        <p:txBody>
          <a:bodyPr/>
          <a:lstStyle/>
          <a:p>
            <a:r>
              <a:rPr lang="en-US" smtClean="0"/>
              <a:t>Slide </a:t>
            </a:r>
            <a:fld id="{FD3DDBF2-094B-4CA4-965C-FB22D307DBD7}" type="slidenum">
              <a:rPr lang="en-US" smtClean="0"/>
              <a:pPr/>
              <a:t>4</a:t>
            </a:fld>
            <a:endParaRPr lang="en-US" dirty="0"/>
          </a:p>
        </p:txBody>
      </p:sp>
    </p:spTree>
    <p:extLst>
      <p:ext uri="{BB962C8B-B14F-4D97-AF65-F5344CB8AC3E}">
        <p14:creationId xmlns:p14="http://schemas.microsoft.com/office/powerpoint/2010/main" val="3167304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E&amp;M Configuration</a:t>
            </a:r>
          </a:p>
        </p:txBody>
      </p:sp>
      <p:sp>
        <p:nvSpPr>
          <p:cNvPr id="3" name="Content Placeholder 2"/>
          <p:cNvSpPr>
            <a:spLocks noGrp="1"/>
          </p:cNvSpPr>
          <p:nvPr>
            <p:ph idx="1"/>
          </p:nvPr>
        </p:nvSpPr>
        <p:spPr>
          <a:xfrm>
            <a:off x="304800" y="1752600"/>
            <a:ext cx="8610600" cy="4724400"/>
          </a:xfrm>
        </p:spPr>
        <p:txBody>
          <a:bodyPr>
            <a:normAutofit fontScale="77500" lnSpcReduction="20000"/>
          </a:bodyPr>
          <a:lstStyle/>
          <a:p>
            <a:r>
              <a:rPr lang="en-US" sz="2400" b="1" dirty="0"/>
              <a:t>Step </a:t>
            </a:r>
            <a:r>
              <a:rPr lang="en-US" sz="2400" b="1" dirty="0" smtClean="0"/>
              <a:t>1 </a:t>
            </a:r>
            <a:r>
              <a:rPr lang="en-US" sz="2400" dirty="0"/>
              <a:t>Enter voice-port configuration </a:t>
            </a:r>
            <a:r>
              <a:rPr lang="en-US" sz="2400" dirty="0" smtClean="0"/>
              <a:t>mode</a:t>
            </a:r>
          </a:p>
          <a:p>
            <a:r>
              <a:rPr lang="en-US" sz="2400" b="1" dirty="0" smtClean="0"/>
              <a:t>Step 2</a:t>
            </a:r>
            <a:r>
              <a:rPr lang="en-US" sz="2400" b="1" dirty="0"/>
              <a:t> </a:t>
            </a:r>
            <a:r>
              <a:rPr lang="en-US" sz="2400" dirty="0"/>
              <a:t>Select the access signaling type to match the telephony </a:t>
            </a:r>
            <a:r>
              <a:rPr lang="en-US" sz="2400" dirty="0" smtClean="0"/>
              <a:t>connection desired</a:t>
            </a:r>
          </a:p>
          <a:p>
            <a:pPr marL="0" indent="0">
              <a:buNone/>
            </a:pPr>
            <a:r>
              <a:rPr lang="en-US" sz="2400" dirty="0"/>
              <a:t>Router(</a:t>
            </a:r>
            <a:r>
              <a:rPr lang="en-US" sz="2400" dirty="0" err="1"/>
              <a:t>config-voiceport</a:t>
            </a:r>
            <a:r>
              <a:rPr lang="en-US" sz="2400" dirty="0"/>
              <a:t>)#</a:t>
            </a:r>
            <a:r>
              <a:rPr lang="en-US" sz="2400" b="1" dirty="0"/>
              <a:t>signal </a:t>
            </a:r>
            <a:r>
              <a:rPr lang="en-US" sz="2400" b="1" dirty="0" smtClean="0"/>
              <a:t>wink-start</a:t>
            </a:r>
          </a:p>
          <a:p>
            <a:pPr marL="0" indent="0">
              <a:buNone/>
            </a:pPr>
            <a:endParaRPr lang="en-US" sz="2400" dirty="0"/>
          </a:p>
          <a:p>
            <a:r>
              <a:rPr lang="en-US" sz="2400" b="1" dirty="0"/>
              <a:t>Step </a:t>
            </a:r>
            <a:r>
              <a:rPr lang="en-US" sz="2400" b="1" dirty="0" smtClean="0"/>
              <a:t>3</a:t>
            </a:r>
            <a:r>
              <a:rPr lang="en-US" sz="2400" b="1" dirty="0"/>
              <a:t> </a:t>
            </a:r>
            <a:r>
              <a:rPr lang="en-US" sz="2400" dirty="0"/>
              <a:t>Select a specific cabling scheme for the E&amp;M port. </a:t>
            </a:r>
          </a:p>
          <a:p>
            <a:pPr marL="0" indent="0">
              <a:buNone/>
            </a:pPr>
            <a:r>
              <a:rPr lang="en-US" sz="2400" dirty="0" smtClean="0"/>
              <a:t>Router(</a:t>
            </a:r>
            <a:r>
              <a:rPr lang="en-US" sz="2400" dirty="0" err="1" smtClean="0"/>
              <a:t>config-voiceport</a:t>
            </a:r>
            <a:r>
              <a:rPr lang="en-US" sz="2400" dirty="0" smtClean="0"/>
              <a:t>)#</a:t>
            </a:r>
            <a:r>
              <a:rPr lang="en-US" sz="2400" b="1" dirty="0" smtClean="0"/>
              <a:t>operation</a:t>
            </a:r>
            <a:r>
              <a:rPr lang="en-US" sz="2400" dirty="0" smtClean="0"/>
              <a:t> </a:t>
            </a:r>
            <a:r>
              <a:rPr lang="en-US" sz="2400" b="1" dirty="0" smtClean="0"/>
              <a:t>2-wire</a:t>
            </a:r>
          </a:p>
          <a:p>
            <a:pPr marL="0" indent="0">
              <a:buNone/>
            </a:pPr>
            <a:r>
              <a:rPr lang="en-US" sz="2400" dirty="0" smtClean="0"/>
              <a:t> </a:t>
            </a:r>
          </a:p>
          <a:p>
            <a:r>
              <a:rPr lang="en-US" sz="2400" b="1" dirty="0"/>
              <a:t>Step </a:t>
            </a:r>
            <a:r>
              <a:rPr lang="en-US" sz="2400" b="1" dirty="0" smtClean="0"/>
              <a:t>4</a:t>
            </a:r>
            <a:r>
              <a:rPr lang="en-US" sz="2400" b="1" dirty="0"/>
              <a:t> </a:t>
            </a:r>
            <a:r>
              <a:rPr lang="en-US" sz="2400" dirty="0"/>
              <a:t>Specify the type of E&amp;M </a:t>
            </a:r>
            <a:r>
              <a:rPr lang="en-US" sz="2400" dirty="0" smtClean="0"/>
              <a:t>interface</a:t>
            </a:r>
          </a:p>
          <a:p>
            <a:pPr marL="0" indent="0">
              <a:buNone/>
            </a:pPr>
            <a:r>
              <a:rPr lang="en-US" sz="2400" dirty="0"/>
              <a:t>Router(</a:t>
            </a:r>
            <a:r>
              <a:rPr lang="en-US" sz="2400" dirty="0" err="1"/>
              <a:t>config-voiceport</a:t>
            </a:r>
            <a:r>
              <a:rPr lang="en-US" sz="2400" dirty="0"/>
              <a:t>)#</a:t>
            </a:r>
            <a:r>
              <a:rPr lang="en-US" sz="2400" b="1" dirty="0"/>
              <a:t>type </a:t>
            </a:r>
            <a:r>
              <a:rPr lang="en-US" sz="2400" b="1" dirty="0" smtClean="0"/>
              <a:t>1</a:t>
            </a:r>
          </a:p>
          <a:p>
            <a:pPr marL="0" indent="0">
              <a:buNone/>
            </a:pPr>
            <a:endParaRPr lang="en-US" sz="2400" dirty="0"/>
          </a:p>
          <a:p>
            <a:r>
              <a:rPr lang="en-US" sz="2400" b="1" dirty="0"/>
              <a:t>Step </a:t>
            </a:r>
            <a:r>
              <a:rPr lang="en-US" sz="2400" b="1" dirty="0" smtClean="0"/>
              <a:t>5</a:t>
            </a:r>
            <a:r>
              <a:rPr lang="en-US" sz="2400" b="1" dirty="0"/>
              <a:t> </a:t>
            </a:r>
            <a:r>
              <a:rPr lang="en-US" sz="2400" dirty="0"/>
              <a:t>Activate the voice port</a:t>
            </a:r>
            <a:r>
              <a:rPr lang="en-US" sz="2400" dirty="0" smtClean="0"/>
              <a:t>.</a:t>
            </a:r>
          </a:p>
          <a:p>
            <a:pPr marL="0" indent="0">
              <a:buNone/>
            </a:pPr>
            <a:r>
              <a:rPr lang="en-US" sz="2400" dirty="0"/>
              <a:t>Router(</a:t>
            </a:r>
            <a:r>
              <a:rPr lang="en-US" sz="2400" dirty="0" err="1"/>
              <a:t>config-voiceport</a:t>
            </a:r>
            <a:r>
              <a:rPr lang="en-US" sz="2400" dirty="0"/>
              <a:t>)#</a:t>
            </a:r>
            <a:r>
              <a:rPr lang="en-US" sz="2400" b="1" dirty="0"/>
              <a:t>no shutdown </a:t>
            </a:r>
          </a:p>
          <a:p>
            <a:pPr marL="0" indent="0">
              <a:buNone/>
            </a:pPr>
            <a:r>
              <a:rPr lang="en-US" sz="2400" dirty="0" smtClean="0"/>
              <a:t> </a:t>
            </a:r>
            <a:endParaRPr lang="en-US" sz="2400" dirty="0"/>
          </a:p>
          <a:p>
            <a:r>
              <a:rPr lang="en-US" sz="2400" b="1" dirty="0"/>
              <a:t>Step </a:t>
            </a:r>
            <a:r>
              <a:rPr lang="en-US" sz="2400" b="1" dirty="0" smtClean="0"/>
              <a:t>6</a:t>
            </a:r>
            <a:r>
              <a:rPr lang="en-US" sz="2400" b="1" dirty="0"/>
              <a:t> </a:t>
            </a:r>
            <a:r>
              <a:rPr lang="en-US" sz="2400" dirty="0"/>
              <a:t>Exit voice port configuration mode. </a:t>
            </a:r>
            <a:endParaRPr lang="en-US" sz="2400" dirty="0" smtClean="0"/>
          </a:p>
          <a:p>
            <a:pPr marL="0" indent="0">
              <a:buNone/>
            </a:pPr>
            <a:r>
              <a:rPr lang="en-US" sz="2000" dirty="0"/>
              <a:t>Router(</a:t>
            </a:r>
            <a:r>
              <a:rPr lang="en-US" sz="2000" dirty="0" err="1"/>
              <a:t>config-voiceport</a:t>
            </a:r>
            <a:r>
              <a:rPr lang="en-US" sz="2000" dirty="0"/>
              <a:t>)#</a:t>
            </a:r>
            <a:r>
              <a:rPr lang="en-US" sz="2000" b="1" dirty="0"/>
              <a:t>exit </a:t>
            </a:r>
          </a:p>
          <a:p>
            <a:endParaRPr lang="en-US" sz="2400" dirty="0"/>
          </a:p>
          <a:p>
            <a:pPr marL="0" indent="0">
              <a:buNone/>
            </a:pPr>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40</a:t>
            </a:fld>
            <a:endParaRPr lang="en-US" dirty="0"/>
          </a:p>
        </p:txBody>
      </p:sp>
    </p:spTree>
    <p:extLst>
      <p:ext uri="{BB962C8B-B14F-4D97-AF65-F5344CB8AC3E}">
        <p14:creationId xmlns:p14="http://schemas.microsoft.com/office/powerpoint/2010/main" val="53714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E&amp;M </a:t>
            </a:r>
            <a:r>
              <a:rPr lang="en-US" dirty="0" smtClean="0"/>
              <a:t>Configuration cont.</a:t>
            </a:r>
            <a:endParaRPr lang="en-US" dirty="0"/>
          </a:p>
        </p:txBody>
      </p:sp>
      <p:sp>
        <p:nvSpPr>
          <p:cNvPr id="3" name="Content Placeholder 2"/>
          <p:cNvSpPr>
            <a:spLocks noGrp="1"/>
          </p:cNvSpPr>
          <p:nvPr>
            <p:ph idx="1"/>
          </p:nvPr>
        </p:nvSpPr>
        <p:spPr>
          <a:xfrm>
            <a:off x="304800" y="1752600"/>
            <a:ext cx="8610600" cy="4724400"/>
          </a:xfrm>
        </p:spPr>
        <p:txBody>
          <a:bodyPr>
            <a:normAutofit fontScale="92500" lnSpcReduction="20000"/>
          </a:bodyPr>
          <a:lstStyle/>
          <a:p>
            <a:r>
              <a:rPr lang="en-US" sz="2000" b="1" dirty="0"/>
              <a:t>Step </a:t>
            </a:r>
            <a:r>
              <a:rPr lang="en-US" sz="2000" b="1" dirty="0" smtClean="0"/>
              <a:t>7</a:t>
            </a:r>
            <a:r>
              <a:rPr lang="en-US" sz="2000" b="1" dirty="0"/>
              <a:t> </a:t>
            </a:r>
            <a:r>
              <a:rPr lang="en-US" sz="2000" dirty="0"/>
              <a:t>Create a dial peer for the POTS phones. </a:t>
            </a:r>
          </a:p>
          <a:p>
            <a:pPr marL="0" indent="0">
              <a:buNone/>
            </a:pPr>
            <a:r>
              <a:rPr lang="en-US" sz="2000" dirty="0"/>
              <a:t>Router(</a:t>
            </a:r>
            <a:r>
              <a:rPr lang="en-US" sz="2000" dirty="0" err="1"/>
              <a:t>config</a:t>
            </a:r>
            <a:r>
              <a:rPr lang="en-US" sz="2000" dirty="0"/>
              <a:t>)#</a:t>
            </a:r>
            <a:r>
              <a:rPr lang="en-US" sz="2000" b="1" dirty="0"/>
              <a:t>dial-peer voice </a:t>
            </a:r>
            <a:r>
              <a:rPr lang="en-US" sz="2000" dirty="0"/>
              <a:t>10 </a:t>
            </a:r>
            <a:r>
              <a:rPr lang="en-US" sz="2000" b="1" dirty="0" smtClean="0"/>
              <a:t>pots</a:t>
            </a:r>
          </a:p>
          <a:p>
            <a:pPr marL="0" indent="0">
              <a:buNone/>
            </a:pPr>
            <a:endParaRPr lang="en-US" sz="2000" dirty="0"/>
          </a:p>
          <a:p>
            <a:r>
              <a:rPr lang="en-US" sz="2000" b="1" dirty="0"/>
              <a:t>Step </a:t>
            </a:r>
            <a:r>
              <a:rPr lang="en-US" sz="2000" b="1" dirty="0" smtClean="0"/>
              <a:t>8</a:t>
            </a:r>
            <a:r>
              <a:rPr lang="en-US" sz="2000" b="1" dirty="0"/>
              <a:t> </a:t>
            </a:r>
            <a:r>
              <a:rPr lang="en-US" sz="2000" dirty="0"/>
              <a:t>Specify the destination pattern for the POTS phones. </a:t>
            </a:r>
            <a:endParaRPr lang="en-US" sz="2000" dirty="0" smtClean="0"/>
          </a:p>
          <a:p>
            <a:pPr marL="0" indent="0">
              <a:buNone/>
            </a:pPr>
            <a:r>
              <a:rPr lang="en-US" sz="2000" dirty="0"/>
              <a:t>Router(</a:t>
            </a:r>
            <a:r>
              <a:rPr lang="en-US" sz="2000" dirty="0" err="1"/>
              <a:t>config-dialpeer</a:t>
            </a:r>
            <a:r>
              <a:rPr lang="en-US" sz="2000" dirty="0"/>
              <a:t>)#</a:t>
            </a:r>
            <a:r>
              <a:rPr lang="en-US" sz="2000" b="1" dirty="0"/>
              <a:t>destination-pattern</a:t>
            </a:r>
            <a:r>
              <a:rPr lang="en-US" sz="2000" dirty="0"/>
              <a:t> 1... </a:t>
            </a:r>
          </a:p>
          <a:p>
            <a:pPr marL="0" indent="0">
              <a:buNone/>
            </a:pPr>
            <a:endParaRPr lang="en-US" sz="2000" dirty="0"/>
          </a:p>
          <a:p>
            <a:r>
              <a:rPr lang="en-US" sz="2000" b="1" dirty="0"/>
              <a:t>Step </a:t>
            </a:r>
            <a:r>
              <a:rPr lang="en-US" sz="2000" b="1" dirty="0" smtClean="0"/>
              <a:t>9 </a:t>
            </a:r>
            <a:r>
              <a:rPr lang="en-US" sz="2000" dirty="0"/>
              <a:t>Specify direct inward dial.</a:t>
            </a:r>
            <a:r>
              <a:rPr lang="en-US" sz="2000" b="1" dirty="0" smtClean="0"/>
              <a:t> </a:t>
            </a:r>
            <a:endParaRPr lang="en-US" sz="2000" dirty="0"/>
          </a:p>
          <a:p>
            <a:pPr marL="0" indent="0">
              <a:buNone/>
            </a:pPr>
            <a:r>
              <a:rPr lang="en-US" sz="2000" dirty="0" smtClean="0"/>
              <a:t>Router(</a:t>
            </a:r>
            <a:r>
              <a:rPr lang="en-US" sz="2000" dirty="0" err="1" smtClean="0"/>
              <a:t>config-dialpeer</a:t>
            </a:r>
            <a:r>
              <a:rPr lang="en-US" sz="2000" dirty="0"/>
              <a:t>)#</a:t>
            </a:r>
            <a:r>
              <a:rPr lang="en-US" sz="2000" b="1" dirty="0"/>
              <a:t>direct-inward-dial </a:t>
            </a:r>
            <a:endParaRPr lang="en-US" sz="2000" b="1" dirty="0" smtClean="0"/>
          </a:p>
          <a:p>
            <a:pPr marL="0" indent="0">
              <a:buNone/>
            </a:pPr>
            <a:endParaRPr lang="en-US" sz="2000" b="1" dirty="0"/>
          </a:p>
          <a:p>
            <a:r>
              <a:rPr lang="en-US" sz="2000" b="1" dirty="0" smtClean="0"/>
              <a:t>Step 10 </a:t>
            </a:r>
            <a:r>
              <a:rPr lang="en-US" sz="2000" dirty="0" smtClean="0"/>
              <a:t>Specify </a:t>
            </a:r>
            <a:r>
              <a:rPr lang="en-US" sz="2000" dirty="0"/>
              <a:t>digit forwarding all, so that no digits will be stripped as they are for- warded out of the voice port. </a:t>
            </a:r>
            <a:endParaRPr lang="en-US" sz="2000" dirty="0" smtClean="0"/>
          </a:p>
          <a:p>
            <a:pPr marL="0" indent="0">
              <a:buNone/>
            </a:pPr>
            <a:r>
              <a:rPr lang="en-US" sz="2000" dirty="0" smtClean="0"/>
              <a:t>Router(</a:t>
            </a:r>
            <a:r>
              <a:rPr lang="en-US" sz="2000" dirty="0" err="1" smtClean="0"/>
              <a:t>config-dialpeer</a:t>
            </a:r>
            <a:r>
              <a:rPr lang="en-US" sz="2000" dirty="0"/>
              <a:t>)#</a:t>
            </a:r>
            <a:r>
              <a:rPr lang="en-US" sz="2000" b="1" dirty="0"/>
              <a:t>forward-digits all </a:t>
            </a:r>
            <a:endParaRPr lang="en-US" sz="2000" b="1" dirty="0" smtClean="0"/>
          </a:p>
          <a:p>
            <a:pPr marL="0" indent="0">
              <a:buNone/>
            </a:pPr>
            <a:endParaRPr lang="en-US" sz="2000" b="1" dirty="0" smtClean="0"/>
          </a:p>
          <a:p>
            <a:r>
              <a:rPr lang="en-US" sz="2000" b="1" dirty="0" smtClean="0"/>
              <a:t>Step 11 </a:t>
            </a:r>
            <a:r>
              <a:rPr lang="en-US" sz="2000" dirty="0" smtClean="0"/>
              <a:t>Specify </a:t>
            </a:r>
            <a:r>
              <a:rPr lang="en-US" sz="2000" dirty="0"/>
              <a:t>the voice port associated with this dial peer. </a:t>
            </a:r>
            <a:endParaRPr lang="en-US" sz="2000" dirty="0" smtClean="0"/>
          </a:p>
          <a:p>
            <a:pPr marL="0" indent="0">
              <a:buNone/>
            </a:pPr>
            <a:r>
              <a:rPr lang="en-US" sz="2000" dirty="0"/>
              <a:t>Router(</a:t>
            </a:r>
            <a:r>
              <a:rPr lang="en-US" sz="2000" dirty="0" err="1"/>
              <a:t>config-dialpeer</a:t>
            </a:r>
            <a:r>
              <a:rPr lang="en-US" sz="2000" dirty="0"/>
              <a:t>)#</a:t>
            </a:r>
            <a:r>
              <a:rPr lang="en-US" sz="2000" b="1" dirty="0"/>
              <a:t>port </a:t>
            </a:r>
            <a:r>
              <a:rPr lang="en-US" sz="2000" dirty="0"/>
              <a:t>1/1/1</a:t>
            </a:r>
            <a:br>
              <a:rPr lang="en-US" sz="2000" dirty="0"/>
            </a:br>
            <a:endParaRPr lang="en-US" sz="2000" dirty="0"/>
          </a:p>
          <a:p>
            <a:endParaRPr lang="en-US" sz="2000" dirty="0"/>
          </a:p>
          <a:p>
            <a:pPr marL="0" indent="0">
              <a:buNone/>
            </a:pPr>
            <a:endParaRPr lang="en-US" sz="2000" b="1" dirty="0" smtClean="0"/>
          </a:p>
          <a:p>
            <a:pPr marL="0" indent="0">
              <a:buNone/>
            </a:pPr>
            <a:endParaRPr lang="en-US" sz="2000" b="1" dirty="0"/>
          </a:p>
          <a:p>
            <a:pPr marL="0" indent="0">
              <a:buNone/>
            </a:pPr>
            <a:endParaRPr lang="en-US" sz="2000" b="1"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dirty="0" smtClean="0"/>
              <a:t>Slide </a:t>
            </a:r>
            <a:fld id="{FD3DDBF2-094B-4CA4-965C-FB22D307DBD7}" type="slidenum">
              <a:rPr lang="en-US" smtClean="0"/>
              <a:pPr/>
              <a:t>41</a:t>
            </a:fld>
            <a:endParaRPr lang="en-US" dirty="0" smtClean="0"/>
          </a:p>
          <a:p>
            <a:endParaRPr lang="en-US" dirty="0"/>
          </a:p>
        </p:txBody>
      </p:sp>
    </p:spTree>
    <p:extLst>
      <p:ext uri="{BB962C8B-B14F-4D97-AF65-F5344CB8AC3E}">
        <p14:creationId xmlns:p14="http://schemas.microsoft.com/office/powerpoint/2010/main" val="1211270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E&amp;M Configuration </a:t>
            </a:r>
            <a:r>
              <a:rPr lang="en-US" dirty="0" smtClean="0"/>
              <a:t>Example</a:t>
            </a:r>
            <a:endParaRPr lang="en-US"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42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235239"/>
            <a:ext cx="8229600" cy="3255885"/>
          </a:xfrm>
        </p:spPr>
      </p:pic>
    </p:spTree>
    <p:extLst>
      <p:ext uri="{BB962C8B-B14F-4D97-AF65-F5344CB8AC3E}">
        <p14:creationId xmlns:p14="http://schemas.microsoft.com/office/powerpoint/2010/main" val="624486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52400" y="1429573"/>
            <a:ext cx="8839200" cy="4724400"/>
          </a:xfrm>
        </p:spPr>
        <p:txBody>
          <a:bodyPr>
            <a:normAutofit fontScale="92500" lnSpcReduction="10000"/>
          </a:bodyPr>
          <a:lstStyle/>
          <a:p>
            <a:r>
              <a:rPr lang="en-US" sz="2400" dirty="0"/>
              <a:t>Enterprise networks often use digital circuits, in contrast to analog circuits, when </a:t>
            </a:r>
            <a:r>
              <a:rPr lang="en-US" sz="2400" dirty="0" smtClean="0"/>
              <a:t>inter-connecting </a:t>
            </a:r>
            <a:r>
              <a:rPr lang="en-US" sz="2400" dirty="0"/>
              <a:t>their Voice over IP (VoIP) network to traditional telephony </a:t>
            </a:r>
            <a:r>
              <a:rPr lang="en-US" sz="2400" dirty="0" smtClean="0"/>
              <a:t>environments (PSTN </a:t>
            </a:r>
            <a:r>
              <a:rPr lang="en-US" sz="2400" dirty="0"/>
              <a:t>or </a:t>
            </a:r>
            <a:r>
              <a:rPr lang="en-US" sz="2400" dirty="0" smtClean="0"/>
              <a:t>PBX</a:t>
            </a:r>
            <a:r>
              <a:rPr lang="en-US" sz="2400" dirty="0"/>
              <a:t>). </a:t>
            </a:r>
            <a:endParaRPr lang="en-US" sz="2400" dirty="0" smtClean="0"/>
          </a:p>
          <a:p>
            <a:pPr marL="0" indent="0">
              <a:buNone/>
            </a:pPr>
            <a:endParaRPr lang="en-US" sz="2400" dirty="0" smtClean="0"/>
          </a:p>
          <a:p>
            <a:r>
              <a:rPr lang="en-US" sz="2400" dirty="0"/>
              <a:t>One major advantage of using digital circuits is the economies of scale made </a:t>
            </a:r>
            <a:r>
              <a:rPr lang="en-US" sz="2400" dirty="0" smtClean="0"/>
              <a:t>possible </a:t>
            </a:r>
            <a:r>
              <a:rPr lang="en-US" sz="2400" dirty="0"/>
              <a:t>by transporting multiple conversations over a single circuit. </a:t>
            </a:r>
            <a:endParaRPr lang="en-US" sz="2400" dirty="0" smtClean="0"/>
          </a:p>
          <a:p>
            <a:pPr marL="0" indent="0">
              <a:buNone/>
            </a:pPr>
            <a:endParaRPr lang="en-US" sz="2400" dirty="0"/>
          </a:p>
          <a:p>
            <a:r>
              <a:rPr lang="en-US" sz="2400" dirty="0"/>
              <a:t>Many enterprises also have the need to interconnect PBX systems, and these PBXs might be from different manufacturers. </a:t>
            </a:r>
            <a:endParaRPr lang="en-US" sz="2400" dirty="0" smtClean="0"/>
          </a:p>
          <a:p>
            <a:pPr marL="0" indent="0">
              <a:buNone/>
            </a:pPr>
            <a:endParaRPr lang="en-US" sz="2400" dirty="0" smtClean="0"/>
          </a:p>
          <a:p>
            <a:r>
              <a:rPr lang="en-US" sz="2400" dirty="0" smtClean="0"/>
              <a:t>In </a:t>
            </a:r>
            <a:r>
              <a:rPr lang="en-US" sz="2400" dirty="0"/>
              <a:t>many cases, two PBXs from different manufacturers can be interconnected via a digital circuit. </a:t>
            </a:r>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5</a:t>
            </a:fld>
            <a:endParaRPr lang="en-US" dirty="0"/>
          </a:p>
        </p:txBody>
      </p:sp>
    </p:spTree>
    <p:extLst>
      <p:ext uri="{BB962C8B-B14F-4D97-AF65-F5344CB8AC3E}">
        <p14:creationId xmlns:p14="http://schemas.microsoft.com/office/powerpoint/2010/main" val="265530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Digital Voice Ports </a:t>
            </a:r>
          </a:p>
        </p:txBody>
      </p:sp>
      <p:sp>
        <p:nvSpPr>
          <p:cNvPr id="3" name="Content Placeholder 2"/>
          <p:cNvSpPr>
            <a:spLocks noGrp="1"/>
          </p:cNvSpPr>
          <p:nvPr>
            <p:ph idx="1"/>
          </p:nvPr>
        </p:nvSpPr>
        <p:spPr>
          <a:xfrm>
            <a:off x="304800" y="1752600"/>
            <a:ext cx="8610600" cy="4724400"/>
          </a:xfrm>
        </p:spPr>
        <p:txBody>
          <a:bodyPr>
            <a:normAutofit fontScale="92500" lnSpcReduction="20000"/>
          </a:bodyPr>
          <a:lstStyle/>
          <a:p>
            <a:r>
              <a:rPr lang="en-US" sz="2400" dirty="0"/>
              <a:t>Digital trunks are used to connect to the PSTN, to a PBX, or to the WAN and are widely available worldwide. </a:t>
            </a:r>
            <a:endParaRPr lang="en-US" sz="2400" dirty="0" smtClean="0"/>
          </a:p>
          <a:p>
            <a:pPr marL="0" indent="0">
              <a:buNone/>
            </a:pPr>
            <a:endParaRPr lang="en-US" sz="2400" dirty="0" smtClean="0"/>
          </a:p>
          <a:p>
            <a:r>
              <a:rPr lang="en-US" sz="2400" dirty="0" smtClean="0"/>
              <a:t>In </a:t>
            </a:r>
            <a:r>
              <a:rPr lang="en-US" sz="2400" dirty="0"/>
              <a:t>some areas, </a:t>
            </a:r>
            <a:r>
              <a:rPr lang="en-US" sz="2400" dirty="0"/>
              <a:t>Channel Associated Signaling (CAS) </a:t>
            </a:r>
            <a:r>
              <a:rPr lang="en-US" sz="2400" dirty="0"/>
              <a:t>trunks are the only connections available. </a:t>
            </a:r>
            <a:endParaRPr lang="en-US" sz="2400" dirty="0" smtClean="0"/>
          </a:p>
          <a:p>
            <a:endParaRPr lang="en-US" sz="2400" dirty="0"/>
          </a:p>
          <a:p>
            <a:r>
              <a:rPr lang="en-US" sz="2400" dirty="0" smtClean="0"/>
              <a:t>Basic </a:t>
            </a:r>
            <a:r>
              <a:rPr lang="en-US" sz="2400" dirty="0"/>
              <a:t>rate interface (BRI) and primary rate interface (PRI) trunks are very common when </a:t>
            </a:r>
            <a:r>
              <a:rPr lang="en-US" sz="2400" dirty="0" smtClean="0"/>
              <a:t>connecting </a:t>
            </a:r>
            <a:r>
              <a:rPr lang="en-US" sz="2400" dirty="0"/>
              <a:t>a voice gateway to the PSTN</a:t>
            </a:r>
            <a:r>
              <a:rPr lang="en-US" sz="2400" dirty="0" smtClean="0"/>
              <a:t>.</a:t>
            </a:r>
          </a:p>
          <a:p>
            <a:pPr marL="0" indent="0">
              <a:buNone/>
            </a:pPr>
            <a:endParaRPr lang="en-US" sz="2400" dirty="0" smtClean="0"/>
          </a:p>
          <a:p>
            <a:r>
              <a:rPr lang="en-US" sz="2400" dirty="0"/>
              <a:t>Digital voice ports are found at the intersection of a packet voice network and a digital, circuit-switched telephone network </a:t>
            </a:r>
            <a:endParaRPr lang="en-US" sz="2400" dirty="0" smtClean="0"/>
          </a:p>
          <a:p>
            <a:pPr marL="0" indent="0">
              <a:buNone/>
            </a:pPr>
            <a:endParaRPr lang="en-US" sz="2400" dirty="0"/>
          </a:p>
          <a:p>
            <a:r>
              <a:rPr lang="en-US" sz="2400" dirty="0"/>
              <a:t>The digital voice port interfaces that connect the router or access server to T1 or E1 lines pass voice data and signaling between the packet network and the circuit-switched network. </a:t>
            </a:r>
          </a:p>
          <a:p>
            <a:pPr marL="0" indent="0">
              <a:buNone/>
            </a:pPr>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6</a:t>
            </a:fld>
            <a:endParaRPr lang="en-US" dirty="0"/>
          </a:p>
        </p:txBody>
      </p:sp>
    </p:spTree>
    <p:extLst>
      <p:ext uri="{BB962C8B-B14F-4D97-AF65-F5344CB8AC3E}">
        <p14:creationId xmlns:p14="http://schemas.microsoft.com/office/powerpoint/2010/main" val="1110333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Digital Voice </a:t>
            </a:r>
            <a:r>
              <a:rPr lang="en-US" dirty="0" smtClean="0"/>
              <a:t>Ports cont. </a:t>
            </a:r>
            <a:endParaRPr lang="en-US" dirty="0"/>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Three types of digital voice circuits are supported on Cisco voice gateways: </a:t>
            </a:r>
          </a:p>
          <a:p>
            <a:pPr lvl="1"/>
            <a:r>
              <a:rPr lang="en-US" sz="2000" dirty="0"/>
              <a:t>T1: Uses Time Division Multiplexing (TDM) to transmit digital data over 24 voice channels using Channel Associated Signaling (CAS) </a:t>
            </a:r>
          </a:p>
          <a:p>
            <a:pPr lvl="1"/>
            <a:r>
              <a:rPr lang="en-US" sz="2000" dirty="0"/>
              <a:t>E1: Uses TDM to transmit digital data over 30 voice channels using either CAS or Common Channel Signaling (CCS) </a:t>
            </a:r>
          </a:p>
          <a:p>
            <a:pPr lvl="1"/>
            <a:r>
              <a:rPr lang="en-US" sz="2000" dirty="0"/>
              <a:t>ISDN</a:t>
            </a:r>
            <a:r>
              <a:rPr lang="en-US" sz="2000" b="1" dirty="0"/>
              <a:t>:</a:t>
            </a:r>
            <a:r>
              <a:rPr lang="en-US" sz="2000" dirty="0"/>
              <a:t> A circuit-switched telephone network system using CCS. Variations of Integrated Services Digital Network (ISDN) circuits include the following: </a:t>
            </a:r>
          </a:p>
          <a:p>
            <a:pPr lvl="2"/>
            <a:r>
              <a:rPr lang="en-US" sz="2000" b="1" dirty="0"/>
              <a:t>BRI:</a:t>
            </a:r>
            <a:r>
              <a:rPr lang="en-US" sz="2000" dirty="0"/>
              <a:t> 2 B (Bearer) channels and 1 D (Delta) channel </a:t>
            </a:r>
          </a:p>
          <a:p>
            <a:pPr lvl="2"/>
            <a:r>
              <a:rPr lang="en-US" sz="2000" b="1" dirty="0"/>
              <a:t>T1 PRI:</a:t>
            </a:r>
            <a:r>
              <a:rPr lang="en-US" sz="2000" dirty="0"/>
              <a:t> 23 B channels and 1 D channel </a:t>
            </a:r>
          </a:p>
          <a:p>
            <a:pPr lvl="2"/>
            <a:r>
              <a:rPr lang="en-US" sz="2000" b="1" dirty="0"/>
              <a:t>E1 PRI:</a:t>
            </a:r>
            <a:r>
              <a:rPr lang="en-US" sz="2000" dirty="0"/>
              <a:t> 30 B channels and 1 D channel </a:t>
            </a: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7</a:t>
            </a:fld>
            <a:endParaRPr lang="en-US" dirty="0"/>
          </a:p>
        </p:txBody>
      </p:sp>
    </p:spTree>
    <p:extLst>
      <p:ext uri="{BB962C8B-B14F-4D97-AF65-F5344CB8AC3E}">
        <p14:creationId xmlns:p14="http://schemas.microsoft.com/office/powerpoint/2010/main" val="937558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Digital Trunks </a:t>
            </a:r>
            <a:endParaRPr lang="en-US" dirty="0">
              <a:effectLst/>
            </a:endParaRPr>
          </a:p>
        </p:txBody>
      </p:sp>
      <p:sp>
        <p:nvSpPr>
          <p:cNvPr id="3" name="Content Placeholder 2"/>
          <p:cNvSpPr>
            <a:spLocks noGrp="1"/>
          </p:cNvSpPr>
          <p:nvPr>
            <p:ph idx="1"/>
          </p:nvPr>
        </p:nvSpPr>
        <p:spPr>
          <a:xfrm>
            <a:off x="304800" y="1752600"/>
            <a:ext cx="8610600" cy="4724400"/>
          </a:xfrm>
        </p:spPr>
        <p:txBody>
          <a:bodyPr>
            <a:normAutofit fontScale="92500" lnSpcReduction="10000"/>
          </a:bodyPr>
          <a:lstStyle/>
          <a:p>
            <a:r>
              <a:rPr lang="en-US" sz="2400" dirty="0"/>
              <a:t>Digital voice ports are used to interconnect gateways or PBX systems to other gateways, PBX systems, or the PSTN. </a:t>
            </a:r>
            <a:endParaRPr lang="en-US" sz="2400" dirty="0" smtClean="0"/>
          </a:p>
          <a:p>
            <a:pPr marL="0" indent="0">
              <a:buNone/>
            </a:pPr>
            <a:endParaRPr lang="en-US" sz="2400" dirty="0" smtClean="0"/>
          </a:p>
          <a:p>
            <a:r>
              <a:rPr lang="en-US" sz="2400" dirty="0"/>
              <a:t>A trunk is a single physical or logical interface that contains several logical interfaces and connects to a single destination. </a:t>
            </a:r>
            <a:endParaRPr lang="en-US" sz="2400" dirty="0" smtClean="0"/>
          </a:p>
          <a:p>
            <a:pPr marL="0" indent="0">
              <a:buNone/>
            </a:pPr>
            <a:endParaRPr lang="en-US" sz="2400" dirty="0"/>
          </a:p>
          <a:p>
            <a:r>
              <a:rPr lang="en-US" sz="2400" dirty="0"/>
              <a:t>For signaling to pass between a packet network and a circuit-switched network, both </a:t>
            </a:r>
            <a:r>
              <a:rPr lang="en-US" sz="2400" dirty="0" smtClean="0"/>
              <a:t>networks </a:t>
            </a:r>
            <a:r>
              <a:rPr lang="en-US" sz="2400" dirty="0"/>
              <a:t>must use the same type of signaling. </a:t>
            </a:r>
            <a:endParaRPr lang="en-US" sz="2400" dirty="0" smtClean="0"/>
          </a:p>
          <a:p>
            <a:pPr marL="0" indent="0">
              <a:buNone/>
            </a:pPr>
            <a:endParaRPr lang="en-US" sz="2400" dirty="0" smtClean="0"/>
          </a:p>
          <a:p>
            <a:r>
              <a:rPr lang="en-US" sz="2400" dirty="0"/>
              <a:t>Digital lines use two types of signaling: </a:t>
            </a:r>
          </a:p>
          <a:p>
            <a:pPr lvl="1"/>
            <a:r>
              <a:rPr lang="en-US" sz="2000" b="1" dirty="0"/>
              <a:t>CAS: </a:t>
            </a:r>
            <a:r>
              <a:rPr lang="en-US" sz="2000" dirty="0"/>
              <a:t>Takes place within the voice channel itself. </a:t>
            </a:r>
          </a:p>
          <a:p>
            <a:pPr lvl="1"/>
            <a:r>
              <a:rPr lang="en-US" sz="2000" b="1" dirty="0"/>
              <a:t>CCS: </a:t>
            </a:r>
            <a:r>
              <a:rPr lang="en-US" sz="2000" dirty="0"/>
              <a:t>Sends signaling information over a dedicated channel.</a:t>
            </a:r>
            <a:br>
              <a:rPr lang="en-US" sz="2000" dirty="0"/>
            </a:br>
            <a:endParaRPr lang="en-US" sz="2000" dirty="0"/>
          </a:p>
          <a:p>
            <a:endParaRPr lang="en-US" sz="2400" dirty="0"/>
          </a:p>
          <a:p>
            <a:endParaRPr lang="en-US" sz="2400" dirty="0">
              <a:effectLst/>
            </a:endParaRPr>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8</a:t>
            </a:fld>
            <a:endParaRPr lang="en-US" dirty="0"/>
          </a:p>
        </p:txBody>
      </p:sp>
    </p:spTree>
    <p:extLst>
      <p:ext uri="{BB962C8B-B14F-4D97-AF65-F5344CB8AC3E}">
        <p14:creationId xmlns:p14="http://schemas.microsoft.com/office/powerpoint/2010/main" val="1597322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rmAutofit/>
          </a:bodyPr>
          <a:lstStyle/>
          <a:p>
            <a:r>
              <a:rPr lang="en-US" dirty="0"/>
              <a:t>Digital Trunks </a:t>
            </a:r>
          </a:p>
        </p:txBody>
      </p:sp>
      <p:sp>
        <p:nvSpPr>
          <p:cNvPr id="3" name="Content Placeholder 2"/>
          <p:cNvSpPr>
            <a:spLocks noGrp="1"/>
          </p:cNvSpPr>
          <p:nvPr>
            <p:ph idx="1"/>
          </p:nvPr>
        </p:nvSpPr>
        <p:spPr>
          <a:xfrm>
            <a:off x="304800" y="1752600"/>
            <a:ext cx="8610600" cy="4724400"/>
          </a:xfrm>
        </p:spPr>
        <p:txBody>
          <a:bodyPr>
            <a:normAutofit/>
          </a:bodyPr>
          <a:lstStyle/>
          <a:p>
            <a:r>
              <a:rPr lang="en-US" sz="2400" dirty="0"/>
              <a:t>Two main types of digital trunks with channel associated </a:t>
            </a:r>
            <a:r>
              <a:rPr lang="en-US" sz="2400" dirty="0" smtClean="0"/>
              <a:t>signaling (CAS) </a:t>
            </a:r>
            <a:r>
              <a:rPr lang="en-US" sz="2400" dirty="0"/>
              <a:t>exist </a:t>
            </a:r>
            <a:endParaRPr lang="en-US" sz="2400" dirty="0" smtClean="0"/>
          </a:p>
          <a:p>
            <a:pPr lvl="1"/>
            <a:r>
              <a:rPr lang="en-US" sz="2000" b="1" dirty="0"/>
              <a:t>T1 CAS trunk </a:t>
            </a:r>
            <a:endParaRPr lang="en-US" sz="2000" dirty="0"/>
          </a:p>
          <a:p>
            <a:pPr lvl="1"/>
            <a:r>
              <a:rPr lang="en-US" sz="2000" b="1" dirty="0"/>
              <a:t>E1 R2 trunk </a:t>
            </a:r>
            <a:endParaRPr lang="en-US" sz="2000" dirty="0"/>
          </a:p>
          <a:p>
            <a:endParaRPr lang="en-US" sz="2400" dirty="0"/>
          </a:p>
        </p:txBody>
      </p:sp>
      <p:pic>
        <p:nvPicPr>
          <p:cNvPr id="4" name="Picture 3"/>
          <p:cNvPicPr>
            <a:picLocks noChangeAspect="1"/>
          </p:cNvPicPr>
          <p:nvPr/>
        </p:nvPicPr>
        <p:blipFill>
          <a:blip r:embed="rId2" cstate="print"/>
          <a:stretch>
            <a:fillRect/>
          </a:stretch>
        </p:blipFill>
        <p:spPr>
          <a:xfrm>
            <a:off x="7526216" y="5943600"/>
            <a:ext cx="1617784" cy="914400"/>
          </a:xfrm>
          <a:prstGeom prst="rect">
            <a:avLst/>
          </a:prstGeom>
          <a:ln>
            <a:noFill/>
          </a:ln>
          <a:effectLst>
            <a:softEdge rad="112500"/>
          </a:effectLst>
        </p:spPr>
      </p:pic>
      <p:sp>
        <p:nvSpPr>
          <p:cNvPr id="7" name="Footer Placeholder 6"/>
          <p:cNvSpPr>
            <a:spLocks noGrp="1"/>
          </p:cNvSpPr>
          <p:nvPr>
            <p:ph type="ftr" sz="quarter" idx="3"/>
          </p:nvPr>
        </p:nvSpPr>
        <p:spPr/>
        <p:txBody>
          <a:bodyPr/>
          <a:lstStyle/>
          <a:p>
            <a:endParaRPr lang="en-US" dirty="0"/>
          </a:p>
        </p:txBody>
      </p:sp>
      <p:sp>
        <p:nvSpPr>
          <p:cNvPr id="8" name="Slide Number Placeholder 7"/>
          <p:cNvSpPr>
            <a:spLocks noGrp="1"/>
          </p:cNvSpPr>
          <p:nvPr>
            <p:ph type="sldNum" sz="quarter" idx="4"/>
          </p:nvPr>
        </p:nvSpPr>
        <p:spPr/>
        <p:txBody>
          <a:bodyPr/>
          <a:lstStyle/>
          <a:p>
            <a:r>
              <a:rPr lang="en-US" smtClean="0"/>
              <a:t>Slide </a:t>
            </a:r>
            <a:fld id="{FD3DDBF2-094B-4CA4-965C-FB22D307DBD7}" type="slidenum">
              <a:rPr lang="en-US" smtClean="0"/>
              <a:pPr/>
              <a:t>9</a:t>
            </a:fld>
            <a:endParaRPr lang="en-US" dirty="0"/>
          </a:p>
        </p:txBody>
      </p:sp>
    </p:spTree>
    <p:extLst>
      <p:ext uri="{BB962C8B-B14F-4D97-AF65-F5344CB8AC3E}">
        <p14:creationId xmlns:p14="http://schemas.microsoft.com/office/powerpoint/2010/main" val="774044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7777</TotalTime>
  <Words>2809</Words>
  <Application>Microsoft Macintosh PowerPoint</Application>
  <PresentationFormat>On-screen Show (4:3)</PresentationFormat>
  <Paragraphs>285</Paragraphs>
  <Slides>42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Myriad Pro</vt:lpstr>
      <vt:lpstr>Arial</vt:lpstr>
      <vt:lpstr>Calibri</vt:lpstr>
      <vt:lpstr>Office Theme</vt:lpstr>
      <vt:lpstr>CSIT 404 VOICE COMMUNICATION TECHNOLOGY</vt:lpstr>
      <vt:lpstr>Session Overview </vt:lpstr>
      <vt:lpstr>Session Outline</vt:lpstr>
      <vt:lpstr>Digital Voice Ports </vt:lpstr>
      <vt:lpstr>Introduction</vt:lpstr>
      <vt:lpstr>Digital Voice Ports </vt:lpstr>
      <vt:lpstr>Digital Voice Ports cont. </vt:lpstr>
      <vt:lpstr>Digital Trunks </vt:lpstr>
      <vt:lpstr>Digital Trunks </vt:lpstr>
      <vt:lpstr>Digital Trunks cont.</vt:lpstr>
      <vt:lpstr>T1 CAS Trunk </vt:lpstr>
      <vt:lpstr>T1 CAS Trunk cont. </vt:lpstr>
      <vt:lpstr>E1 R2 Trunk </vt:lpstr>
      <vt:lpstr>ISDN </vt:lpstr>
      <vt:lpstr>ISDN Services </vt:lpstr>
      <vt:lpstr>ISDN Signaling </vt:lpstr>
      <vt:lpstr>Time-division multiplexing (TDM) </vt:lpstr>
      <vt:lpstr>Time-division Multiplexing (TDM)</vt:lpstr>
      <vt:lpstr>Voice Ports Cont.</vt:lpstr>
      <vt:lpstr>Signaling Interfaces </vt:lpstr>
      <vt:lpstr>Analog Voice Ports </vt:lpstr>
      <vt:lpstr>FXS </vt:lpstr>
      <vt:lpstr>FXO</vt:lpstr>
      <vt:lpstr>Ear &amp; Mouth (E&amp;M)</vt:lpstr>
      <vt:lpstr>Common Forms of Analog Trunk Circuit </vt:lpstr>
      <vt:lpstr>Analog Signaling </vt:lpstr>
      <vt:lpstr>FXS and FXO Supervisory Signaling </vt:lpstr>
      <vt:lpstr>Informational Signaling </vt:lpstr>
      <vt:lpstr>Informational Signaling cont. </vt:lpstr>
      <vt:lpstr>E&amp;M Address Signaling </vt:lpstr>
      <vt:lpstr>Configuring Analog Voice Ports </vt:lpstr>
      <vt:lpstr>FXS Voice Port Configuration </vt:lpstr>
      <vt:lpstr>FXS Voice Port Configuration cont. </vt:lpstr>
      <vt:lpstr>FXO Voice Port Configuration </vt:lpstr>
      <vt:lpstr>FXO Voice Port Configuration cont. </vt:lpstr>
      <vt:lpstr>FXO Voice Port Configuration Example</vt:lpstr>
      <vt:lpstr>E&amp;M Voice Port Configuration </vt:lpstr>
      <vt:lpstr>Example: E&amp;M Configuration Topology </vt:lpstr>
      <vt:lpstr>Example: E&amp;M Configuration Topology </vt:lpstr>
      <vt:lpstr>E&amp;M Configuration</vt:lpstr>
      <vt:lpstr>E&amp;M Configuration cont.</vt:lpstr>
      <vt:lpstr>E&amp;M Configuration Example</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title</dc:title>
  <dc:creator>Nana Yaw Akuamoah</dc:creator>
  <cp:lastModifiedBy>Microsoft Office User</cp:lastModifiedBy>
  <cp:revision>228</cp:revision>
  <dcterms:created xsi:type="dcterms:W3CDTF">2011-06-07T13:56:57Z</dcterms:created>
  <dcterms:modified xsi:type="dcterms:W3CDTF">2018-04-04T10:23:18Z</dcterms:modified>
</cp:coreProperties>
</file>