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19" r:id="rId3"/>
    <p:sldId id="320" r:id="rId4"/>
    <p:sldId id="322" r:id="rId5"/>
    <p:sldId id="323" r:id="rId6"/>
    <p:sldId id="332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33" r:id="rId29"/>
    <p:sldId id="334" r:id="rId30"/>
    <p:sldId id="335" r:id="rId31"/>
    <p:sldId id="336" r:id="rId32"/>
    <p:sldId id="337" r:id="rId33"/>
    <p:sldId id="339" r:id="rId34"/>
    <p:sldId id="341" r:id="rId35"/>
    <p:sldId id="342" r:id="rId36"/>
    <p:sldId id="343" r:id="rId37"/>
    <p:sldId id="344" r:id="rId38"/>
    <p:sldId id="345" r:id="rId39"/>
    <p:sldId id="34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8B57"/>
    <a:srgbClr val="000066"/>
    <a:srgbClr val="006CA1"/>
    <a:srgbClr val="EEEEEE"/>
    <a:srgbClr val="F8F3EF"/>
    <a:srgbClr val="FFF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2904"/>
  </p:normalViewPr>
  <p:slideViewPr>
    <p:cSldViewPr>
      <p:cViewPr varScale="1">
        <p:scale>
          <a:sx n="96" d="100"/>
          <a:sy n="96" d="100"/>
        </p:scale>
        <p:origin x="6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527F3-EB79-49FF-912B-041B9C4FB81F}" type="datetimeFigureOut">
              <a:rPr lang="en-US" smtClean="0"/>
              <a:pPr/>
              <a:t>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8CEFE-5176-4370-99E3-0069C87A94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9386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F51EC-9B9E-44A7-B1DF-C15828FE6524}" type="datetimeFigureOut">
              <a:rPr lang="en-US" smtClean="0"/>
              <a:pPr/>
              <a:t>2/16/18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8A8A1-E2B8-4BD1-8409-EFE61EA49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0750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8A8A1-E2B8-4BD1-8409-EFE61EA494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9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8A8A1-E2B8-4BD1-8409-EFE61EA494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37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8A1-E2B8-4BD1-8409-EFE61EA494F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9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/>
          <a:srcRect t="16072"/>
          <a:stretch/>
        </p:blipFill>
        <p:spPr>
          <a:xfrm>
            <a:off x="600075" y="4949099"/>
            <a:ext cx="7858125" cy="1223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7010400" y="6362838"/>
            <a:ext cx="2133600" cy="390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6393013"/>
            <a:ext cx="1447800" cy="365125"/>
          </a:xfrm>
          <a:prstGeom prst="rect">
            <a:avLst/>
          </a:prstGeom>
        </p:spPr>
        <p:txBody>
          <a:bodyPr/>
          <a:lstStyle>
            <a:lvl1pPr>
              <a:defRPr sz="1100" b="1"/>
            </a:lvl1pPr>
          </a:lstStyle>
          <a:p>
            <a:r>
              <a:rPr lang="en-US" dirty="0" smtClean="0"/>
              <a:t>Slide </a:t>
            </a:r>
            <a:fld id="{FD3DDBF2-094B-4CA4-965C-FB22D307D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70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104860" y="6362838"/>
            <a:ext cx="11529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388445"/>
            <a:ext cx="31242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0200" y="6362838"/>
            <a:ext cx="1447800" cy="365125"/>
          </a:xfrm>
          <a:prstGeom prst="rect">
            <a:avLst/>
          </a:prstGeom>
        </p:spPr>
        <p:txBody>
          <a:bodyPr/>
          <a:lstStyle>
            <a:lvl1pPr>
              <a:defRPr sz="1100" b="1"/>
            </a:lvl1pPr>
          </a:lstStyle>
          <a:p>
            <a:r>
              <a:rPr lang="en-US" dirty="0" smtClean="0"/>
              <a:t>Slide </a:t>
            </a:r>
            <a:fld id="{FD3DDBF2-094B-4CA4-965C-FB22D307D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2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104860" y="6362838"/>
            <a:ext cx="11529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388445"/>
            <a:ext cx="31242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0200" y="6362838"/>
            <a:ext cx="1447800" cy="365125"/>
          </a:xfrm>
          <a:prstGeom prst="rect">
            <a:avLst/>
          </a:prstGeom>
        </p:spPr>
        <p:txBody>
          <a:bodyPr/>
          <a:lstStyle>
            <a:lvl1pPr>
              <a:defRPr sz="1100" b="1"/>
            </a:lvl1pPr>
          </a:lstStyle>
          <a:p>
            <a:r>
              <a:rPr lang="en-US" dirty="0" smtClean="0"/>
              <a:t>Slide </a:t>
            </a:r>
            <a:fld id="{FD3DDBF2-094B-4CA4-965C-FB22D307D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01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1000" y="1828800"/>
            <a:ext cx="8229600" cy="483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400"/>
            </a:lvl2pPr>
            <a:lvl3pPr rtl="0">
              <a:defRPr sz="24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6705599" cy="90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/>
          <p:nvPr/>
        </p:nvSpPr>
        <p:spPr>
          <a:xfrm>
            <a:off x="5791200" y="640080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r" rtl="0">
              <a:buNone/>
            </a:pPr>
            <a:r>
              <a:rPr lang="en" sz="7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Google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02031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104860" y="6362838"/>
            <a:ext cx="11529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388445"/>
            <a:ext cx="31242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0200" y="6362838"/>
            <a:ext cx="1447800" cy="365125"/>
          </a:xfrm>
          <a:prstGeom prst="rect">
            <a:avLst/>
          </a:prstGeom>
        </p:spPr>
        <p:txBody>
          <a:bodyPr/>
          <a:lstStyle>
            <a:lvl1pPr>
              <a:defRPr sz="1100" b="1"/>
            </a:lvl1pPr>
          </a:lstStyle>
          <a:p>
            <a:r>
              <a:rPr lang="en-US" dirty="0" smtClean="0"/>
              <a:t>Slide </a:t>
            </a:r>
            <a:fld id="{FD3DDBF2-094B-4CA4-965C-FB22D307D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53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104860" y="6362838"/>
            <a:ext cx="11529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388445"/>
            <a:ext cx="31242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0200" y="6362838"/>
            <a:ext cx="1447800" cy="365125"/>
          </a:xfrm>
          <a:prstGeom prst="rect">
            <a:avLst/>
          </a:prstGeom>
        </p:spPr>
        <p:txBody>
          <a:bodyPr/>
          <a:lstStyle>
            <a:lvl1pPr>
              <a:defRPr sz="1100" b="1"/>
            </a:lvl1pPr>
          </a:lstStyle>
          <a:p>
            <a:r>
              <a:rPr lang="en-US" dirty="0" smtClean="0"/>
              <a:t>Slide </a:t>
            </a:r>
            <a:fld id="{FD3DDBF2-094B-4CA4-965C-FB22D307D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96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104860" y="6362838"/>
            <a:ext cx="11529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388445"/>
            <a:ext cx="31242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0200" y="6362838"/>
            <a:ext cx="1447800" cy="365125"/>
          </a:xfrm>
          <a:prstGeom prst="rect">
            <a:avLst/>
          </a:prstGeom>
        </p:spPr>
        <p:txBody>
          <a:bodyPr/>
          <a:lstStyle>
            <a:lvl1pPr>
              <a:defRPr sz="1100" b="1"/>
            </a:lvl1pPr>
          </a:lstStyle>
          <a:p>
            <a:r>
              <a:rPr lang="en-US" dirty="0" smtClean="0"/>
              <a:t>Slide </a:t>
            </a:r>
            <a:fld id="{FD3DDBF2-094B-4CA4-965C-FB22D307D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29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104860" y="6362838"/>
            <a:ext cx="11529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388445"/>
            <a:ext cx="31242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10200" y="6362838"/>
            <a:ext cx="1447800" cy="365125"/>
          </a:xfrm>
          <a:prstGeom prst="rect">
            <a:avLst/>
          </a:prstGeom>
        </p:spPr>
        <p:txBody>
          <a:bodyPr/>
          <a:lstStyle>
            <a:lvl1pPr>
              <a:defRPr sz="1100" b="1"/>
            </a:lvl1pPr>
          </a:lstStyle>
          <a:p>
            <a:r>
              <a:rPr lang="en-US" dirty="0" smtClean="0"/>
              <a:t>Slide </a:t>
            </a:r>
            <a:fld id="{FD3DDBF2-094B-4CA4-965C-FB22D307D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58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104860" y="6362838"/>
            <a:ext cx="11529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388445"/>
            <a:ext cx="31242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0200" y="6362838"/>
            <a:ext cx="1447800" cy="365125"/>
          </a:xfrm>
          <a:prstGeom prst="rect">
            <a:avLst/>
          </a:prstGeom>
        </p:spPr>
        <p:txBody>
          <a:bodyPr/>
          <a:lstStyle>
            <a:lvl1pPr>
              <a:defRPr sz="1100" b="1"/>
            </a:lvl1pPr>
          </a:lstStyle>
          <a:p>
            <a:r>
              <a:rPr lang="en-US" dirty="0" smtClean="0"/>
              <a:t>Slide </a:t>
            </a:r>
            <a:fld id="{FD3DDBF2-094B-4CA4-965C-FB22D307D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9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104860" y="6362838"/>
            <a:ext cx="11529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388445"/>
            <a:ext cx="31242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0200" y="6362838"/>
            <a:ext cx="1447800" cy="365125"/>
          </a:xfrm>
          <a:prstGeom prst="rect">
            <a:avLst/>
          </a:prstGeom>
        </p:spPr>
        <p:txBody>
          <a:bodyPr/>
          <a:lstStyle>
            <a:lvl1pPr>
              <a:defRPr sz="1100" b="1"/>
            </a:lvl1pPr>
          </a:lstStyle>
          <a:p>
            <a:r>
              <a:rPr lang="en-US" dirty="0" smtClean="0"/>
              <a:t>Slide </a:t>
            </a:r>
            <a:fld id="{FD3DDBF2-094B-4CA4-965C-FB22D307D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45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104860" y="6362838"/>
            <a:ext cx="11529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388445"/>
            <a:ext cx="31242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0200" y="6362838"/>
            <a:ext cx="1447800" cy="365125"/>
          </a:xfrm>
          <a:prstGeom prst="rect">
            <a:avLst/>
          </a:prstGeom>
        </p:spPr>
        <p:txBody>
          <a:bodyPr/>
          <a:lstStyle>
            <a:lvl1pPr>
              <a:defRPr sz="1100" b="1"/>
            </a:lvl1pPr>
          </a:lstStyle>
          <a:p>
            <a:r>
              <a:rPr lang="en-US" dirty="0" smtClean="0"/>
              <a:t>Slide </a:t>
            </a:r>
            <a:fld id="{FD3DDBF2-094B-4CA4-965C-FB22D307D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46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104860" y="6362838"/>
            <a:ext cx="11529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388445"/>
            <a:ext cx="31242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0200" y="6362838"/>
            <a:ext cx="1447800" cy="365125"/>
          </a:xfrm>
          <a:prstGeom prst="rect">
            <a:avLst/>
          </a:prstGeom>
        </p:spPr>
        <p:txBody>
          <a:bodyPr/>
          <a:lstStyle>
            <a:lvl1pPr>
              <a:defRPr sz="1100" b="1"/>
            </a:lvl1pPr>
          </a:lstStyle>
          <a:p>
            <a:r>
              <a:rPr lang="en-US" dirty="0" smtClean="0"/>
              <a:t>Slide </a:t>
            </a:r>
            <a:fld id="{FD3DDBF2-094B-4CA4-965C-FB22D307D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70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086599" y="6388445"/>
            <a:ext cx="2057401" cy="400291"/>
          </a:xfrm>
          <a:prstGeom prst="rect">
            <a:avLst/>
          </a:prstGeom>
        </p:spPr>
      </p:pic>
      <p:sp useBgFill="1"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104860" y="6362838"/>
            <a:ext cx="11529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388445"/>
            <a:ext cx="31242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0200" y="6362838"/>
            <a:ext cx="1447800" cy="365125"/>
          </a:xfrm>
          <a:prstGeom prst="rect">
            <a:avLst/>
          </a:prstGeom>
        </p:spPr>
        <p:txBody>
          <a:bodyPr/>
          <a:lstStyle>
            <a:lvl1pPr>
              <a:defRPr sz="1100" b="1"/>
            </a:lvl1pPr>
          </a:lstStyle>
          <a:p>
            <a:r>
              <a:rPr lang="en-US" dirty="0" smtClean="0"/>
              <a:t>Slide </a:t>
            </a:r>
            <a:fld id="{FD3DDBF2-094B-4CA4-965C-FB22D307D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2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Relationship Id="rId3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3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4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553"/>
            <a:ext cx="7772400" cy="189784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Myriad Pro" pitchFamily="34" charset="0"/>
              </a:rPr>
              <a:t>CSIT</a:t>
            </a:r>
            <a:r>
              <a:rPr lang="en-US" b="1" dirty="0" smtClean="0">
                <a:solidFill>
                  <a:schemeClr val="bg1"/>
                </a:solidFill>
                <a:latin typeface="Myriad Pro" pitchFamily="34" charset="0"/>
              </a:rPr>
              <a:t> 404</a:t>
            </a:r>
            <a:br>
              <a:rPr lang="en-US" b="1" dirty="0" smtClean="0">
                <a:solidFill>
                  <a:schemeClr val="bg1"/>
                </a:solidFill>
                <a:latin typeface="Myriad Pro" pitchFamily="34" charset="0"/>
              </a:rPr>
            </a:br>
            <a:r>
              <a:rPr lang="en-US" b="1" dirty="0" smtClean="0">
                <a:latin typeface="Myriad Pro" pitchFamily="34" charset="0"/>
              </a:rPr>
              <a:t>VOICE COMMUNICATION</a:t>
            </a:r>
            <a:br>
              <a:rPr lang="en-US" b="1" dirty="0" smtClean="0">
                <a:latin typeface="Myriad Pro" pitchFamily="34" charset="0"/>
              </a:rPr>
            </a:br>
            <a:r>
              <a:rPr lang="en-US" b="1" dirty="0" smtClean="0">
                <a:latin typeface="Myriad Pro" pitchFamily="34" charset="0"/>
              </a:rPr>
              <a:t>TECHNOLOGY</a:t>
            </a:r>
            <a:endParaRPr lang="en-US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609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Myriad Pro" pitchFamily="34" charset="0"/>
              </a:rPr>
              <a:t>Session 1 – Introduction</a:t>
            </a:r>
            <a:endParaRPr lang="en-US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657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Lecturer: Mr. Paul </a:t>
            </a:r>
            <a:r>
              <a:rPr lang="en-US" sz="20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Nii</a:t>
            </a:r>
            <a:r>
              <a:rPr lang="en-US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</a:t>
            </a:r>
            <a:r>
              <a:rPr lang="en-US" sz="20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ackie</a:t>
            </a:r>
            <a:r>
              <a:rPr lang="en-US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Ammah</a:t>
            </a:r>
            <a:r>
              <a:rPr lang="en-US" sz="2000" dirty="0" smtClean="0">
                <a:solidFill>
                  <a:schemeClr val="bg1"/>
                </a:solidFill>
              </a:rPr>
              <a:t>, CSD 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Contact Information: pntammah@gmail.com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6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Anatomy of a Local Office Phone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724400"/>
          </a:xfrm>
        </p:spPr>
        <p:txBody>
          <a:bodyPr>
            <a:normAutofit/>
          </a:bodyPr>
          <a:lstStyle/>
          <a:p>
            <a:r>
              <a:rPr lang="en-US" sz="2400" b="1" dirty="0"/>
              <a:t>Call Completion</a:t>
            </a:r>
          </a:p>
          <a:p>
            <a:r>
              <a:rPr lang="en-US" sz="2400" dirty="0"/>
              <a:t>Once </a:t>
            </a:r>
            <a:r>
              <a:rPr lang="en-US" sz="2400" dirty="0" smtClean="0"/>
              <a:t>the person picks up </a:t>
            </a:r>
            <a:r>
              <a:rPr lang="en-US" sz="2400" dirty="0"/>
              <a:t>the phone </a:t>
            </a:r>
            <a:r>
              <a:rPr lang="en-US" sz="2400" dirty="0" smtClean="0"/>
              <a:t>handset, current </a:t>
            </a:r>
            <a:r>
              <a:rPr lang="en-US" sz="2400" dirty="0"/>
              <a:t>flows through the subscriber loop </a:t>
            </a:r>
            <a:r>
              <a:rPr lang="en-US" sz="2400" dirty="0" smtClean="0"/>
              <a:t>and the </a:t>
            </a:r>
            <a:r>
              <a:rPr lang="en-US" sz="2400" dirty="0"/>
              <a:t>circuit is complete for the call. </a:t>
            </a:r>
            <a:endParaRPr lang="en-US" sz="2400" dirty="0" smtClean="0"/>
          </a:p>
          <a:p>
            <a:r>
              <a:rPr lang="en-US" sz="2400" dirty="0" smtClean="0"/>
              <a:t>Both can </a:t>
            </a:r>
            <a:r>
              <a:rPr lang="en-US" sz="2400" dirty="0"/>
              <a:t>begin talking and </a:t>
            </a:r>
            <a:r>
              <a:rPr lang="en-US" sz="2400" dirty="0" smtClean="0"/>
              <a:t>their speech </a:t>
            </a:r>
            <a:r>
              <a:rPr lang="en-US" sz="2400" dirty="0"/>
              <a:t>is carried over the subscriber loop as </a:t>
            </a:r>
            <a:r>
              <a:rPr lang="en-US" sz="2400" dirty="0" smtClean="0"/>
              <a:t>an electric </a:t>
            </a:r>
            <a:r>
              <a:rPr lang="en-US" sz="2400" dirty="0"/>
              <a:t>signal.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4422749"/>
            <a:ext cx="5332647" cy="19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6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 of the Phone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48" y="1877182"/>
            <a:ext cx="7961922" cy="408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5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The phone is an analog device that carries our speech as an electric </a:t>
            </a:r>
            <a:r>
              <a:rPr lang="en-US" sz="2400" dirty="0" smtClean="0"/>
              <a:t>signal</a:t>
            </a:r>
          </a:p>
          <a:p>
            <a:r>
              <a:rPr lang="en-US" sz="2400" dirty="0"/>
              <a:t>The handset contains a receiver, transmitter, and hybrid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675" y="3153545"/>
            <a:ext cx="5603941" cy="30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0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5029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Receiver </a:t>
            </a:r>
            <a:r>
              <a:rPr lang="en-US" sz="2400" b="1" dirty="0"/>
              <a:t>and Transmitter</a:t>
            </a:r>
          </a:p>
          <a:p>
            <a:r>
              <a:rPr lang="en-US" sz="2400" dirty="0"/>
              <a:t>The handset houses the earpiece or receiver and the mouthpiece or transmitter.</a:t>
            </a:r>
          </a:p>
          <a:p>
            <a:r>
              <a:rPr lang="en-US" sz="2400" dirty="0"/>
              <a:t>We speak into the mouthpiece and our speech is transmitted over a pair of wires.</a:t>
            </a:r>
          </a:p>
          <a:p>
            <a:r>
              <a:rPr lang="en-US" sz="2400" dirty="0"/>
              <a:t>We listen through the earpiece or receiver and receive sound over another pair </a:t>
            </a:r>
            <a:r>
              <a:rPr lang="en-US" sz="2400" dirty="0" smtClean="0"/>
              <a:t>of wires</a:t>
            </a:r>
            <a:r>
              <a:rPr lang="en-US" sz="2400" dirty="0"/>
              <a:t>. In total, four wires make up the handset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/>
              <a:t>Hybrid</a:t>
            </a:r>
          </a:p>
          <a:p>
            <a:r>
              <a:rPr lang="en-US" sz="2400" dirty="0"/>
              <a:t>The handset also contains a device known as the hybrid. </a:t>
            </a:r>
            <a:endParaRPr lang="en-US" sz="2400" dirty="0" smtClean="0"/>
          </a:p>
          <a:p>
            <a:r>
              <a:rPr lang="en-US" sz="2400" dirty="0" smtClean="0"/>
              <a:t>The phone </a:t>
            </a:r>
            <a:r>
              <a:rPr lang="en-US" sz="2400" dirty="0"/>
              <a:t>connects to the PBX using a dedicated pair of wires, the subscriber loop. </a:t>
            </a:r>
            <a:endParaRPr lang="en-US" sz="2400" dirty="0" smtClean="0"/>
          </a:p>
          <a:p>
            <a:r>
              <a:rPr lang="en-US" sz="2400" dirty="0" smtClean="0"/>
              <a:t>The phone </a:t>
            </a:r>
            <a:r>
              <a:rPr lang="en-US" sz="2400" dirty="0"/>
              <a:t>receiver/transmitter, however, has four wires. In order to interface between </a:t>
            </a:r>
            <a:r>
              <a:rPr lang="en-US" sz="2400" dirty="0" smtClean="0"/>
              <a:t>the receiver/transmitter </a:t>
            </a:r>
            <a:r>
              <a:rPr lang="en-US" sz="2400" dirty="0"/>
              <a:t>that has four wires and the PBX which uses two-wire, a hybrid </a:t>
            </a:r>
            <a:r>
              <a:rPr lang="en-US" sz="2400" dirty="0" smtClean="0"/>
              <a:t>is needed</a:t>
            </a:r>
            <a:r>
              <a:rPr lang="en-US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Switch Hook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The switch hook is located directly below the handset.</a:t>
            </a:r>
          </a:p>
          <a:p>
            <a:r>
              <a:rPr lang="en-US" sz="2400" dirty="0"/>
              <a:t>When you lift the handset, the switch hook closes and current flows through </a:t>
            </a:r>
            <a:r>
              <a:rPr lang="en-US" sz="2400" dirty="0" smtClean="0"/>
              <a:t>the phone</a:t>
            </a:r>
            <a:r>
              <a:rPr lang="en-US" sz="2400" dirty="0"/>
              <a:t>. </a:t>
            </a:r>
            <a:r>
              <a:rPr lang="en-US" sz="2400" dirty="0" smtClean="0"/>
              <a:t>The </a:t>
            </a:r>
            <a:r>
              <a:rPr lang="en-US" sz="2400" dirty="0"/>
              <a:t>phone is </a:t>
            </a:r>
            <a:r>
              <a:rPr lang="en-US" sz="2400" i="1" dirty="0" err="1"/>
              <a:t>offhook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PBX supplies power to operate the phone.</a:t>
            </a:r>
          </a:p>
          <a:p>
            <a:r>
              <a:rPr lang="en-US" sz="2400" dirty="0"/>
              <a:t>When you replace the handset, the switch hook opens and current ceases to </a:t>
            </a:r>
            <a:r>
              <a:rPr lang="en-US" sz="2400" dirty="0" smtClean="0"/>
              <a:t>flow through </a:t>
            </a:r>
            <a:r>
              <a:rPr lang="en-US" sz="2400" dirty="0"/>
              <a:t>the phone. The phone is </a:t>
            </a:r>
            <a:r>
              <a:rPr lang="en-US" sz="2400" i="1" dirty="0" err="1"/>
              <a:t>onhook</a:t>
            </a:r>
            <a:r>
              <a:rPr lang="en-US" sz="2400" dirty="0"/>
              <a:t>.</a:t>
            </a:r>
            <a:endParaRPr lang="en-US" sz="2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749" y="4589402"/>
            <a:ext cx="4641301" cy="17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Rotary </a:t>
            </a:r>
            <a:r>
              <a:rPr lang="en-US" dirty="0" smtClean="0"/>
              <a:t>and Pushbutton </a:t>
            </a:r>
            <a:r>
              <a:rPr lang="en-US" dirty="0"/>
              <a:t>Dialer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The dialer is what you use to enter in the phone number you wish to call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In </a:t>
            </a:r>
            <a:r>
              <a:rPr lang="en-US" sz="2400" dirty="0" smtClean="0"/>
              <a:t>rotary dialing</a:t>
            </a:r>
            <a:r>
              <a:rPr lang="en-US" sz="2400" dirty="0"/>
              <a:t>, you spin the dial to send a digit.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pushbutton phones, you press </a:t>
            </a:r>
            <a:r>
              <a:rPr lang="en-US" sz="2400" dirty="0" smtClean="0"/>
              <a:t>buttons which </a:t>
            </a:r>
            <a:r>
              <a:rPr lang="en-US" sz="2400" dirty="0"/>
              <a:t>generate a unique combination of tone (called DTMF) to represents each digit.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Ringer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When a PBX wants to alert a remote phone of an inbound call, it rings the </a:t>
            </a:r>
            <a:r>
              <a:rPr lang="en-US" sz="2400" dirty="0" smtClean="0"/>
              <a:t>remote phone </a:t>
            </a:r>
            <a:r>
              <a:rPr lang="en-US" sz="2400" dirty="0"/>
              <a:t>by sending ringing voltage down the subscriber loop.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ringing </a:t>
            </a:r>
            <a:r>
              <a:rPr lang="en-US" sz="2400" dirty="0" smtClean="0"/>
              <a:t>voltage causes </a:t>
            </a:r>
            <a:r>
              <a:rPr lang="en-US" sz="2400" dirty="0"/>
              <a:t>an armature within the phone to pivot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armature in turn drives a </a:t>
            </a:r>
            <a:r>
              <a:rPr lang="en-US" sz="2400" dirty="0" smtClean="0"/>
              <a:t>hammer against </a:t>
            </a:r>
            <a:r>
              <a:rPr lang="en-US" sz="2400" dirty="0"/>
              <a:t>a bell, which causes ringing.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PBX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The Private Branch Exchange (PBX) or switch provides many functions. </a:t>
            </a:r>
            <a:endParaRPr lang="en-US" sz="2400" dirty="0" smtClean="0"/>
          </a:p>
          <a:p>
            <a:r>
              <a:rPr lang="en-US" sz="2400" dirty="0" smtClean="0"/>
              <a:t>It interfaces </a:t>
            </a:r>
            <a:r>
              <a:rPr lang="en-US" sz="2400" dirty="0"/>
              <a:t>with phones and provides power to operate and ring the phone. </a:t>
            </a:r>
            <a:endParaRPr lang="en-US" sz="2400" dirty="0" smtClean="0"/>
          </a:p>
          <a:p>
            <a:r>
              <a:rPr lang="en-US" sz="2400" dirty="0" smtClean="0"/>
              <a:t>It also interfaces </a:t>
            </a:r>
            <a:r>
              <a:rPr lang="en-US" sz="2400" dirty="0"/>
              <a:t>with other PBXs or to other devices. The interface with the phone is </a:t>
            </a:r>
            <a:r>
              <a:rPr lang="en-US" sz="2400" dirty="0" smtClean="0"/>
              <a:t>called </a:t>
            </a:r>
            <a:r>
              <a:rPr lang="en-US" sz="2400" i="1" dirty="0" smtClean="0"/>
              <a:t>subscriber </a:t>
            </a:r>
            <a:r>
              <a:rPr lang="en-US" sz="2400" dirty="0"/>
              <a:t>side and the interface with PBXs is called the </a:t>
            </a:r>
            <a:r>
              <a:rPr lang="en-US" sz="2400" i="1" dirty="0"/>
              <a:t>trunk </a:t>
            </a:r>
            <a:r>
              <a:rPr lang="en-US" sz="2400" dirty="0"/>
              <a:t>side.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0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PBX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344950"/>
            <a:ext cx="7486387" cy="35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3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PBX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068" y="1576761"/>
            <a:ext cx="7878989" cy="4579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8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0678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This session starts </a:t>
            </a:r>
            <a:r>
              <a:rPr lang="en-US" sz="2400" dirty="0"/>
              <a:t>with the basics, how </a:t>
            </a:r>
            <a:r>
              <a:rPr lang="en-US" sz="2400" dirty="0" smtClean="0"/>
              <a:t>a telephone </a:t>
            </a:r>
            <a:r>
              <a:rPr lang="en-US" sz="2400" dirty="0"/>
              <a:t>call is </a:t>
            </a:r>
            <a:r>
              <a:rPr lang="en-US" sz="2400" dirty="0" smtClean="0"/>
              <a:t>made. We describe </a:t>
            </a:r>
            <a:r>
              <a:rPr lang="en-US" sz="2400" dirty="0"/>
              <a:t>some of the physical and </a:t>
            </a:r>
            <a:r>
              <a:rPr lang="en-US" sz="2400" dirty="0" smtClean="0"/>
              <a:t>logical components </a:t>
            </a:r>
            <a:r>
              <a:rPr lang="en-US" sz="2400" dirty="0"/>
              <a:t>of the telephone system required for a telephone call to occur: the </a:t>
            </a:r>
            <a:r>
              <a:rPr lang="en-US" sz="2400" dirty="0" smtClean="0"/>
              <a:t>PBX, switch</a:t>
            </a:r>
            <a:r>
              <a:rPr lang="en-US" sz="2400" dirty="0"/>
              <a:t>, telephone, trunk, subscriber, line, tie line, and Central Office (CO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Next, </a:t>
            </a:r>
            <a:r>
              <a:rPr lang="en-US" sz="2400" dirty="0" smtClean="0"/>
              <a:t>it examines </a:t>
            </a:r>
            <a:r>
              <a:rPr lang="en-US" sz="2400" dirty="0"/>
              <a:t>the different types of signaling exchanged between the components of </a:t>
            </a:r>
            <a:r>
              <a:rPr lang="en-US" sz="2400" dirty="0" smtClean="0"/>
              <a:t>the telephone </a:t>
            </a:r>
            <a:r>
              <a:rPr lang="en-US" sz="2400" dirty="0"/>
              <a:t>system, also known as the Public Switched Telephone Network, PSTN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At the end of the session every student should be able to</a:t>
            </a:r>
          </a:p>
          <a:p>
            <a:r>
              <a:rPr lang="en-US" sz="2400" dirty="0" smtClean="0"/>
              <a:t>Describe </a:t>
            </a:r>
            <a:r>
              <a:rPr lang="en-US" sz="2400" dirty="0" smtClean="0"/>
              <a:t>how </a:t>
            </a:r>
            <a:r>
              <a:rPr lang="en-US" sz="2400" dirty="0"/>
              <a:t>a phone call is made.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basic analog phone system components - phones, PBX, trunks, </a:t>
            </a:r>
            <a:r>
              <a:rPr lang="en-US" sz="2400" dirty="0" smtClean="0"/>
              <a:t>lines, switches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How </a:t>
            </a:r>
            <a:r>
              <a:rPr lang="en-US" sz="2400" dirty="0"/>
              <a:t>phone system components communicate with each other </a:t>
            </a:r>
            <a:r>
              <a:rPr lang="en-US" sz="2400" dirty="0" smtClean="0"/>
              <a:t>using signaling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PBX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817" y="1752600"/>
            <a:ext cx="8199855" cy="43074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6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Subscriber Loop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2400" y="1492216"/>
            <a:ext cx="8610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NewRomanPSMT"/>
              </a:rPr>
              <a:t>The subscriber loop is a dedicated pair of wires that connect the phone to the PBX.</a:t>
            </a:r>
          </a:p>
          <a:p>
            <a:r>
              <a:rPr lang="en-US" sz="2400" dirty="0" smtClean="0">
                <a:latin typeface="TimesNewRomanPSMT"/>
              </a:rPr>
              <a:t> Each phone connected to the PBX has its own subscriber loop.</a:t>
            </a:r>
          </a:p>
          <a:p>
            <a:r>
              <a:rPr lang="en-US" sz="2400" dirty="0" smtClean="0"/>
              <a:t>The subscriber loop consists of two wires known as, </a:t>
            </a:r>
            <a:r>
              <a:rPr lang="en-US" sz="2400" i="1" dirty="0" smtClean="0"/>
              <a:t>Tip </a:t>
            </a:r>
            <a:r>
              <a:rPr lang="en-US" sz="2400" dirty="0" smtClean="0"/>
              <a:t>and </a:t>
            </a:r>
            <a:r>
              <a:rPr lang="en-US" sz="2400" i="1" dirty="0" smtClean="0"/>
              <a:t>Ring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i="1" dirty="0" smtClean="0"/>
              <a:t>Ring </a:t>
            </a:r>
            <a:r>
              <a:rPr lang="en-US" sz="2400" dirty="0" smtClean="0"/>
              <a:t>lead connects to the negative side of the battery; the </a:t>
            </a:r>
            <a:r>
              <a:rPr lang="en-US" sz="2400" i="1" dirty="0" smtClean="0"/>
              <a:t>Tip </a:t>
            </a:r>
            <a:r>
              <a:rPr lang="en-US" sz="2400" dirty="0" smtClean="0"/>
              <a:t>lead connects to ground.</a:t>
            </a:r>
          </a:p>
          <a:p>
            <a:r>
              <a:rPr lang="en-US" sz="2400" dirty="0" smtClean="0"/>
              <a:t> When the circuit is complete, current flows.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23037" y="4718998"/>
            <a:ext cx="6347587" cy="21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Trunk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724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Trunk lines connect one PBX to another PBX, or a trunk line can connect the PBX </a:t>
            </a:r>
            <a:r>
              <a:rPr lang="en-US" sz="2400" dirty="0" smtClean="0"/>
              <a:t>to the </a:t>
            </a:r>
            <a:r>
              <a:rPr lang="en-US" sz="2400" dirty="0"/>
              <a:t>outside world, the public phone network.</a:t>
            </a:r>
          </a:p>
          <a:p>
            <a:r>
              <a:rPr lang="en-US" sz="2400" dirty="0"/>
              <a:t>There can be many trunk lines between two PBXs and these trunk lines are </a:t>
            </a:r>
            <a:r>
              <a:rPr lang="en-US" sz="2400" dirty="0" smtClean="0"/>
              <a:t>usually shared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number of trunk lines available will depend on the number of </a:t>
            </a:r>
            <a:r>
              <a:rPr lang="en-US" sz="2400" dirty="0" smtClean="0"/>
              <a:t>phones connected </a:t>
            </a:r>
            <a:r>
              <a:rPr lang="en-US" sz="2400" dirty="0"/>
              <a:t>to each PBX. </a:t>
            </a:r>
            <a:endParaRPr lang="en-US" sz="2400" dirty="0" smtClean="0"/>
          </a:p>
          <a:p>
            <a:r>
              <a:rPr lang="en-US" sz="2400" dirty="0" smtClean="0"/>
              <a:t>Trunk </a:t>
            </a:r>
            <a:r>
              <a:rPr lang="en-US" sz="2400" dirty="0"/>
              <a:t>lines are shared because it is assumed that the </a:t>
            </a:r>
            <a:r>
              <a:rPr lang="en-US" sz="2400" dirty="0" smtClean="0"/>
              <a:t>phone users </a:t>
            </a:r>
            <a:r>
              <a:rPr lang="en-US" sz="2400" dirty="0"/>
              <a:t>will not all simultaneously try to make a call at the same time.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means </a:t>
            </a:r>
            <a:r>
              <a:rPr lang="en-US" sz="2400" dirty="0" smtClean="0"/>
              <a:t>that when </a:t>
            </a:r>
            <a:r>
              <a:rPr lang="en-US" sz="2400" dirty="0"/>
              <a:t>a call is made, the PBX seizes and uses one trunk </a:t>
            </a:r>
            <a:r>
              <a:rPr lang="en-US" sz="2400" dirty="0" smtClean="0"/>
              <a:t>line and releases it when the call ends</a:t>
            </a:r>
          </a:p>
          <a:p>
            <a:r>
              <a:rPr lang="en-US" sz="2400" dirty="0"/>
              <a:t>There are two types of trunk lines</a:t>
            </a:r>
            <a:r>
              <a:rPr lang="en-US" sz="2400" b="1" dirty="0"/>
              <a:t>, two-wire </a:t>
            </a:r>
            <a:r>
              <a:rPr lang="en-US" sz="2400" dirty="0"/>
              <a:t>and </a:t>
            </a:r>
            <a:r>
              <a:rPr lang="en-US" sz="2400" b="1" dirty="0"/>
              <a:t>four-wire</a:t>
            </a:r>
            <a:r>
              <a:rPr lang="en-US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0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Two Wire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Two-wire trunk lines are usually used to connect PBXs at distances of up to </a:t>
            </a:r>
            <a:r>
              <a:rPr lang="en-US" sz="2400" dirty="0" smtClean="0"/>
              <a:t>several thousand </a:t>
            </a:r>
            <a:r>
              <a:rPr lang="en-US" sz="2400" dirty="0"/>
              <a:t>feet.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exact distance between two PBXs will depend on the thickness </a:t>
            </a:r>
            <a:r>
              <a:rPr lang="en-US" sz="2400" dirty="0" smtClean="0"/>
              <a:t>or gauge </a:t>
            </a:r>
            <a:r>
              <a:rPr lang="en-US" sz="2400" dirty="0"/>
              <a:t>of the wire used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thicker the gauge, the longer the distance. However, </a:t>
            </a:r>
            <a:r>
              <a:rPr lang="en-US" sz="2400" dirty="0" smtClean="0"/>
              <a:t>as distance </a:t>
            </a:r>
            <a:r>
              <a:rPr lang="en-US" sz="2400" dirty="0"/>
              <a:t>increases the signal quality decreases until the receiver cannot recognize </a:t>
            </a:r>
            <a:r>
              <a:rPr lang="en-US" sz="2400" dirty="0" smtClean="0"/>
              <a:t>the signal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this situation, amplifiers are needed to amplify the signal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Since amplifiers </a:t>
            </a:r>
            <a:r>
              <a:rPr lang="en-US" sz="2400" dirty="0"/>
              <a:t>work in only one direction, the voice is separated into different paths: </a:t>
            </a:r>
            <a:r>
              <a:rPr lang="en-US" sz="2400" dirty="0" smtClean="0"/>
              <a:t>one for </a:t>
            </a:r>
            <a:r>
              <a:rPr lang="en-US" sz="2400" dirty="0"/>
              <a:t>transmit and one for receive.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4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Four-Wire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Four wire trunk lines are used for most high-volume, long distance lines. </a:t>
            </a:r>
            <a:endParaRPr lang="en-US" sz="2400" dirty="0" smtClean="0"/>
          </a:p>
          <a:p>
            <a:r>
              <a:rPr lang="en-US" sz="2400" dirty="0" smtClean="0"/>
              <a:t>A four-wire phone </a:t>
            </a:r>
            <a:r>
              <a:rPr lang="en-US" sz="2400" dirty="0"/>
              <a:t>line circuit uses two wires for the transmit path and two wires for the </a:t>
            </a:r>
            <a:r>
              <a:rPr lang="en-US" sz="2400" dirty="0" smtClean="0"/>
              <a:t>receive path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Voice </a:t>
            </a:r>
            <a:r>
              <a:rPr lang="en-US" sz="2400" dirty="0"/>
              <a:t>and signals are transmitted on the Tip and Ring and received on the </a:t>
            </a:r>
            <a:r>
              <a:rPr lang="en-US" sz="2400" dirty="0" smtClean="0"/>
              <a:t>Tip1 and </a:t>
            </a:r>
            <a:r>
              <a:rPr lang="en-US" sz="2400" dirty="0"/>
              <a:t>Ring1.</a:t>
            </a:r>
          </a:p>
          <a:p>
            <a:r>
              <a:rPr lang="en-US" sz="2400" dirty="0"/>
              <a:t>If a PBX connects to a four-wire circuit, a hybrid is needed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phone connects </a:t>
            </a:r>
            <a:r>
              <a:rPr lang="en-US" sz="2400" dirty="0" smtClean="0"/>
              <a:t>to the </a:t>
            </a:r>
            <a:r>
              <a:rPr lang="en-US" sz="2400" dirty="0"/>
              <a:t>PBX over the two-wire subscriber loop and in order to interface with the </a:t>
            </a:r>
            <a:r>
              <a:rPr lang="en-US" sz="2400" dirty="0" smtClean="0"/>
              <a:t>four wire</a:t>
            </a:r>
            <a:r>
              <a:rPr lang="en-US" sz="2400" dirty="0"/>
              <a:t> </a:t>
            </a:r>
            <a:r>
              <a:rPr lang="en-US" sz="2400" dirty="0" smtClean="0"/>
              <a:t>trunk </a:t>
            </a:r>
            <a:r>
              <a:rPr lang="en-US" sz="2400" dirty="0"/>
              <a:t>line, the PBX uses a hybrid to provide the conversion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4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Four Wire Circuits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996591"/>
            <a:ext cx="7333091" cy="295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Types of Trunk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There are many types of trunk lines. Some can support one way or two way </a:t>
            </a:r>
            <a:r>
              <a:rPr lang="en-US" sz="2400" dirty="0" smtClean="0"/>
              <a:t>calling, while </a:t>
            </a:r>
            <a:r>
              <a:rPr lang="en-US" sz="2400" dirty="0"/>
              <a:t>other trunk lines connect private switches or connect private and </a:t>
            </a:r>
            <a:r>
              <a:rPr lang="en-US" sz="2400" dirty="0" smtClean="0"/>
              <a:t>public networks.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Some of the common trunk lines are:</a:t>
            </a:r>
          </a:p>
          <a:p>
            <a:pPr marL="0" indent="0">
              <a:buNone/>
            </a:pPr>
            <a:r>
              <a:rPr lang="en-US" sz="2400" b="1" dirty="0"/>
              <a:t>Tie Trunks</a:t>
            </a:r>
          </a:p>
          <a:p>
            <a:r>
              <a:rPr lang="en-US" sz="2400" dirty="0"/>
              <a:t>Tie trunks connect one PBX to another PBX. Tie trunk are either two-wire </a:t>
            </a:r>
            <a:r>
              <a:rPr lang="en-US" sz="2400" dirty="0" smtClean="0"/>
              <a:t>or four-wire.</a:t>
            </a:r>
            <a:endParaRPr lang="en-US" sz="2400" dirty="0"/>
          </a:p>
          <a:p>
            <a:r>
              <a:rPr lang="en-US" sz="2400" b="1" dirty="0"/>
              <a:t>Central Office (CO) Trunk</a:t>
            </a:r>
          </a:p>
          <a:p>
            <a:r>
              <a:rPr lang="en-US" sz="2400" dirty="0"/>
              <a:t>A CO trunk connects the PBX to a local Central Office (CO). The local CO is part </a:t>
            </a:r>
            <a:r>
              <a:rPr lang="en-US" sz="2400" dirty="0" smtClean="0"/>
              <a:t>of the </a:t>
            </a:r>
            <a:r>
              <a:rPr lang="en-US" sz="2400" dirty="0"/>
              <a:t>local phone company. This type of trunk line allows calls to go from a </a:t>
            </a:r>
            <a:r>
              <a:rPr lang="en-US" sz="2400" dirty="0" smtClean="0"/>
              <a:t>private network </a:t>
            </a:r>
            <a:r>
              <a:rPr lang="en-US" sz="2400" dirty="0"/>
              <a:t>to a public </a:t>
            </a:r>
            <a:r>
              <a:rPr lang="en-US" sz="2400" dirty="0" smtClean="0"/>
              <a:t>network.</a:t>
            </a:r>
          </a:p>
          <a:p>
            <a:pPr marL="0" indent="0">
              <a:buNone/>
            </a:pPr>
            <a:r>
              <a:rPr lang="en-US" sz="2400" b="1" dirty="0" smtClean="0"/>
              <a:t>Foreign </a:t>
            </a:r>
            <a:r>
              <a:rPr lang="en-US" sz="2400" b="1" dirty="0"/>
              <a:t>Exchange Station (FXS) Trunk</a:t>
            </a:r>
          </a:p>
          <a:p>
            <a:r>
              <a:rPr lang="en-US" sz="2400" dirty="0"/>
              <a:t>A typical FXS trunk consists of a subscriber trunk connected directly to a distant </a:t>
            </a:r>
            <a:r>
              <a:rPr lang="en-US" sz="2400" dirty="0" smtClean="0"/>
              <a:t>CO or </a:t>
            </a:r>
            <a:r>
              <a:rPr lang="en-US" sz="2400" dirty="0"/>
              <a:t>a PBX. This service can be leased to avoid long distance charges to a distant </a:t>
            </a:r>
            <a:r>
              <a:rPr lang="en-US" sz="2400" dirty="0" smtClean="0"/>
              <a:t>CO. The </a:t>
            </a:r>
            <a:r>
              <a:rPr lang="en-US" sz="2400" dirty="0"/>
              <a:t>subscriber dials a local exchange number. FXS trunks provide the </a:t>
            </a:r>
            <a:r>
              <a:rPr lang="en-US" sz="2400" dirty="0" smtClean="0"/>
              <a:t>convenience of </a:t>
            </a:r>
            <a:r>
              <a:rPr lang="en-US" sz="2400" dirty="0"/>
              <a:t>a seven-digit number plus service to a distant location at a reduced cost.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Types of Trunk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Direct Inward Dialing (DID)</a:t>
            </a:r>
          </a:p>
          <a:p>
            <a:r>
              <a:rPr lang="en-US" sz="2400" dirty="0"/>
              <a:t>Direct Inward Dialing (DID) trunks allow a caller to dial into a PBX directly to </a:t>
            </a:r>
            <a:r>
              <a:rPr lang="en-US" sz="2400" dirty="0" smtClean="0"/>
              <a:t>a phone </a:t>
            </a:r>
            <a:r>
              <a:rPr lang="en-US" sz="2400" dirty="0"/>
              <a:t>or a group of phones without operator intervention. DID typically </a:t>
            </a:r>
            <a:r>
              <a:rPr lang="en-US" sz="2400" dirty="0" smtClean="0"/>
              <a:t>uses two-wire trunks. In </a:t>
            </a:r>
            <a:r>
              <a:rPr lang="en-US" sz="2400" dirty="0"/>
              <a:t>DID, an outside caller dials the number of the desired phone extension, which </a:t>
            </a:r>
            <a:r>
              <a:rPr lang="en-US" sz="2400" dirty="0" smtClean="0"/>
              <a:t>the connecting </a:t>
            </a:r>
            <a:r>
              <a:rPr lang="en-US" sz="2400" dirty="0"/>
              <a:t>CO passes to the PBX.</a:t>
            </a:r>
          </a:p>
          <a:p>
            <a:pPr marL="0" indent="0">
              <a:buNone/>
            </a:pPr>
            <a:r>
              <a:rPr lang="en-US" sz="2400" b="1" dirty="0"/>
              <a:t>Direct Outward Dialing (DOD)</a:t>
            </a:r>
          </a:p>
          <a:p>
            <a:r>
              <a:rPr lang="en-US" sz="2400" dirty="0"/>
              <a:t>With DOD, the extension phone user automatically accesses the local CO </a:t>
            </a:r>
            <a:r>
              <a:rPr lang="en-US" sz="2400" dirty="0" smtClean="0"/>
              <a:t>without operator </a:t>
            </a:r>
            <a:r>
              <a:rPr lang="en-US" sz="2400" dirty="0"/>
              <a:t>intervention. You typically dial “9” and then the outside number.</a:t>
            </a:r>
          </a:p>
          <a:p>
            <a:pPr marL="0" indent="0">
              <a:buNone/>
            </a:pPr>
            <a:r>
              <a:rPr lang="en-US" sz="2400" b="1" dirty="0"/>
              <a:t>Wide Area Phone Services (WATS)</a:t>
            </a:r>
          </a:p>
          <a:p>
            <a:r>
              <a:rPr lang="en-US" sz="2400" dirty="0"/>
              <a:t>Inward WATS and Outward WATS let users either receive or originate long </a:t>
            </a:r>
            <a:r>
              <a:rPr lang="en-US" sz="2400" dirty="0" smtClean="0"/>
              <a:t>distance calls </a:t>
            </a:r>
            <a:r>
              <a:rPr lang="en-US" sz="2400" dirty="0"/>
              <a:t>and have them billed at a bulk rate rather than individually. Inward WATS </a:t>
            </a:r>
            <a:r>
              <a:rPr lang="en-US" sz="2400" dirty="0" smtClean="0"/>
              <a:t>calls are </a:t>
            </a:r>
            <a:r>
              <a:rPr lang="en-US" sz="2400" dirty="0"/>
              <a:t>billed to the called number; outward WATS are billed to the calling party.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4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Phone Call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07" y="2514600"/>
            <a:ext cx="9003225" cy="23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0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79248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Signaling is important because it is how phone </a:t>
            </a:r>
            <a:r>
              <a:rPr lang="en-US" sz="2400" dirty="0" smtClean="0"/>
              <a:t>system components </a:t>
            </a:r>
            <a:r>
              <a:rPr lang="en-US" sz="2400" dirty="0"/>
              <a:t>communicate and exchange information. For </a:t>
            </a:r>
            <a:r>
              <a:rPr lang="en-US" sz="2400" dirty="0" smtClean="0"/>
              <a:t>example, in a remote </a:t>
            </a:r>
            <a:r>
              <a:rPr lang="en-US" sz="2400" dirty="0"/>
              <a:t>phone </a:t>
            </a:r>
            <a:r>
              <a:rPr lang="en-US" sz="2400" dirty="0" smtClean="0"/>
              <a:t>call after </a:t>
            </a:r>
            <a:r>
              <a:rPr lang="en-US" sz="2400" dirty="0"/>
              <a:t>a PBX seizes the trunk, </a:t>
            </a:r>
            <a:r>
              <a:rPr lang="en-US" sz="2400" dirty="0" smtClean="0"/>
              <a:t>it sends </a:t>
            </a:r>
            <a:r>
              <a:rPr lang="en-US" sz="2400" dirty="0"/>
              <a:t>a setup request message to the other PBX.  </a:t>
            </a:r>
            <a:r>
              <a:rPr lang="en-US" sz="2400" dirty="0" smtClean="0"/>
              <a:t>This </a:t>
            </a:r>
            <a:r>
              <a:rPr lang="en-US" sz="2400" dirty="0"/>
              <a:t>is one example of signaling.</a:t>
            </a:r>
          </a:p>
          <a:p>
            <a:r>
              <a:rPr lang="en-US" sz="2400" dirty="0"/>
              <a:t>Another example of signaling is the dial tone that we hear when we pick up </a:t>
            </a:r>
            <a:r>
              <a:rPr lang="en-US" sz="2400" dirty="0" smtClean="0"/>
              <a:t>the phone</a:t>
            </a:r>
            <a:r>
              <a:rPr lang="en-US" sz="2400" dirty="0"/>
              <a:t>. This is a signal to the phone and the user that the PBX is ready to </a:t>
            </a:r>
            <a:r>
              <a:rPr lang="en-US" sz="2400" dirty="0" smtClean="0"/>
              <a:t>receive </a:t>
            </a:r>
            <a:r>
              <a:rPr lang="en-US" sz="2400" dirty="0" err="1" smtClean="0"/>
              <a:t>dialled</a:t>
            </a:r>
            <a:r>
              <a:rPr lang="en-US" sz="2400" dirty="0" smtClean="0"/>
              <a:t> </a:t>
            </a:r>
            <a:r>
              <a:rPr lang="en-US" sz="2400" dirty="0"/>
              <a:t>numbers. </a:t>
            </a:r>
            <a:endParaRPr lang="en-US" sz="2400" dirty="0" smtClean="0"/>
          </a:p>
          <a:p>
            <a:r>
              <a:rPr lang="en-US" sz="2400" dirty="0" err="1" smtClean="0"/>
              <a:t>Dialling</a:t>
            </a:r>
            <a:r>
              <a:rPr lang="en-US" sz="2400" dirty="0" smtClean="0"/>
              <a:t> </a:t>
            </a:r>
            <a:r>
              <a:rPr lang="en-US" sz="2400" dirty="0"/>
              <a:t>numbers on a phone keypad is another example </a:t>
            </a:r>
            <a:r>
              <a:rPr lang="en-US" sz="2400" dirty="0" smtClean="0"/>
              <a:t>of signaling</a:t>
            </a:r>
            <a:r>
              <a:rPr lang="en-US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0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key topics to be covered in the session are as follows:</a:t>
            </a:r>
          </a:p>
          <a:p>
            <a:r>
              <a:rPr lang="en-US" sz="2400" dirty="0"/>
              <a:t>Understanding the Phone </a:t>
            </a:r>
            <a:r>
              <a:rPr lang="en-US" sz="2400" dirty="0" smtClean="0"/>
              <a:t>System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79248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There are three signaling types and each provide particular information about a </a:t>
            </a:r>
            <a:r>
              <a:rPr lang="en-US" sz="2400" dirty="0" smtClean="0"/>
              <a:t>voice call</a:t>
            </a:r>
            <a:r>
              <a:rPr lang="en-US" sz="2400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97" y="2941044"/>
            <a:ext cx="7699005" cy="234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6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Signaling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79248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Address signaling is how the phone system obtains, transfers, controls, and </a:t>
            </a:r>
            <a:r>
              <a:rPr lang="en-US" sz="2400" dirty="0" smtClean="0"/>
              <a:t>directs information </a:t>
            </a:r>
            <a:r>
              <a:rPr lang="en-US" sz="2400" dirty="0"/>
              <a:t>through the phone system. </a:t>
            </a:r>
            <a:endParaRPr lang="en-US" sz="2400" dirty="0" smtClean="0"/>
          </a:p>
          <a:p>
            <a:r>
              <a:rPr lang="en-US" sz="2400" dirty="0" smtClean="0"/>
              <a:t>You </a:t>
            </a:r>
            <a:r>
              <a:rPr lang="en-US" sz="2400" dirty="0"/>
              <a:t>can think of address signaling as </a:t>
            </a:r>
            <a:r>
              <a:rPr lang="en-US" sz="2400" dirty="0" smtClean="0"/>
              <a:t>the phone </a:t>
            </a:r>
            <a:r>
              <a:rPr lang="en-US" sz="2400" dirty="0"/>
              <a:t>numbering system that identifies each phone in a voice network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All PBXs, Central Offices, or switches will use address signaling to determine </a:t>
            </a:r>
            <a:r>
              <a:rPr lang="en-US" sz="2400" dirty="0" smtClean="0"/>
              <a:t>how to </a:t>
            </a:r>
            <a:r>
              <a:rPr lang="en-US" sz="2400" dirty="0"/>
              <a:t>establish a call to the correct destination. This is called switching the call.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</a:t>
            </a:r>
            <a:r>
              <a:rPr lang="en-US" dirty="0" smtClean="0"/>
              <a:t>Signaling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7924800" cy="4724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There are two types of address signaling </a:t>
            </a:r>
            <a:r>
              <a:rPr lang="en-US" sz="2400" dirty="0" smtClean="0"/>
              <a:t>methods:</a:t>
            </a:r>
            <a:endParaRPr lang="en-US" sz="2400" dirty="0"/>
          </a:p>
          <a:p>
            <a:pPr lvl="1"/>
            <a:r>
              <a:rPr lang="en-US" sz="2000" dirty="0" smtClean="0"/>
              <a:t>Dial </a:t>
            </a:r>
            <a:r>
              <a:rPr lang="en-US" sz="2000" dirty="0"/>
              <a:t>pulse. This is associated with rotary dial phones.</a:t>
            </a:r>
          </a:p>
          <a:p>
            <a:pPr lvl="1"/>
            <a:r>
              <a:rPr lang="en-US" sz="2000" dirty="0" smtClean="0"/>
              <a:t>Dual </a:t>
            </a:r>
            <a:r>
              <a:rPr lang="en-US" sz="2000" dirty="0"/>
              <a:t>Tone </a:t>
            </a:r>
            <a:r>
              <a:rPr lang="en-US" sz="2000" dirty="0" err="1"/>
              <a:t>Multifrequency</a:t>
            </a:r>
            <a:r>
              <a:rPr lang="en-US" sz="2000" dirty="0"/>
              <a:t> (DTMF) signaling, most often supported on </a:t>
            </a:r>
            <a:r>
              <a:rPr lang="en-US" sz="2000" dirty="0" smtClean="0"/>
              <a:t>a pushbutton </a:t>
            </a:r>
            <a:r>
              <a:rPr lang="en-US" sz="2000" dirty="0"/>
              <a:t>phone</a:t>
            </a:r>
            <a:r>
              <a:rPr lang="en-US" sz="2000" dirty="0" smtClean="0"/>
              <a:t>.</a:t>
            </a:r>
          </a:p>
          <a:p>
            <a:r>
              <a:rPr lang="en-US" sz="2400" dirty="0"/>
              <a:t>With dial pulse signaling, digits are sent over the subscriber loop as pulses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On </a:t>
            </a:r>
            <a:r>
              <a:rPr lang="en-US" sz="2400" dirty="0" smtClean="0"/>
              <a:t>a rotary </a:t>
            </a:r>
            <a:r>
              <a:rPr lang="en-US" sz="2400" dirty="0"/>
              <a:t>phone, when you choose a digit and turn the dial, a spring winds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When </a:t>
            </a:r>
            <a:r>
              <a:rPr lang="en-US" sz="2400" dirty="0" smtClean="0"/>
              <a:t>the dial </a:t>
            </a:r>
            <a:r>
              <a:rPr lang="en-US" sz="2400" dirty="0"/>
              <a:t>is released, the spring rotates the dial back to its original position, during </a:t>
            </a:r>
            <a:r>
              <a:rPr lang="en-US" sz="2400" dirty="0" smtClean="0"/>
              <a:t>which time </a:t>
            </a:r>
            <a:r>
              <a:rPr lang="en-US" sz="2400" dirty="0"/>
              <a:t>a cam-driven switch opens and closes the loop.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number of </a:t>
            </a:r>
            <a:r>
              <a:rPr lang="en-US" sz="2400" dirty="0" smtClean="0"/>
              <a:t>consecutive openings </a:t>
            </a:r>
            <a:r>
              <a:rPr lang="en-US" sz="2400" dirty="0"/>
              <a:t>and closings represents the dialed digit.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0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Tone </a:t>
            </a:r>
            <a:r>
              <a:rPr lang="en-US" dirty="0" err="1"/>
              <a:t>Multifrequency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Many phones use tones instead of pulses to send the digits to the PBX.</a:t>
            </a:r>
          </a:p>
          <a:p>
            <a:r>
              <a:rPr lang="en-US" sz="2400" dirty="0"/>
              <a:t>The keypad has 12 </a:t>
            </a:r>
            <a:r>
              <a:rPr lang="en-US" sz="2400" dirty="0" smtClean="0"/>
              <a:t>keys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/>
              <a:t>each key or number has a pair </a:t>
            </a:r>
            <a:r>
              <a:rPr lang="en-US" sz="2400" dirty="0" smtClean="0"/>
              <a:t>of tones</a:t>
            </a:r>
            <a:r>
              <a:rPr lang="en-US" sz="2400" dirty="0"/>
              <a:t>: a low frequency tone and a high frequency tone, hence the name </a:t>
            </a:r>
            <a:r>
              <a:rPr lang="en-US" sz="2400" i="1" dirty="0"/>
              <a:t>Dual </a:t>
            </a:r>
            <a:r>
              <a:rPr lang="en-US" sz="2400" i="1" dirty="0" smtClean="0"/>
              <a:t>Tone </a:t>
            </a:r>
            <a:r>
              <a:rPr lang="en-US" sz="2400" i="1" dirty="0" err="1" smtClean="0"/>
              <a:t>Multifrequency</a:t>
            </a:r>
            <a:r>
              <a:rPr lang="en-US" sz="2400" i="1" dirty="0" smtClean="0"/>
              <a:t> </a:t>
            </a:r>
            <a:r>
              <a:rPr lang="en-US" sz="2400" i="1" dirty="0"/>
              <a:t>(DTMF)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each row of keys, there are individual low </a:t>
            </a:r>
            <a:r>
              <a:rPr lang="en-US" sz="2400" dirty="0" smtClean="0"/>
              <a:t>frequency tones.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 different high frequency tone represents each column.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Signaling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Informational signals are generated by the PBX or switch to tell the user about </a:t>
            </a:r>
            <a:r>
              <a:rPr lang="en-US" sz="2400" dirty="0" smtClean="0"/>
              <a:t>the call’s </a:t>
            </a:r>
            <a:r>
              <a:rPr lang="en-US" sz="2400" dirty="0"/>
              <a:t>progress. </a:t>
            </a:r>
            <a:endParaRPr lang="en-US" sz="2400" dirty="0" smtClean="0"/>
          </a:p>
          <a:p>
            <a:r>
              <a:rPr lang="en-US" sz="2400" dirty="0" smtClean="0"/>
              <a:t>There </a:t>
            </a:r>
            <a:r>
              <a:rPr lang="en-US" sz="2400" dirty="0"/>
              <a:t>are different types of informational signals; the common </a:t>
            </a:r>
            <a:r>
              <a:rPr lang="en-US" sz="2400" dirty="0" smtClean="0"/>
              <a:t>types include</a:t>
            </a:r>
            <a:r>
              <a:rPr lang="en-US" sz="2400" dirty="0"/>
              <a:t>:</a:t>
            </a:r>
          </a:p>
          <a:p>
            <a:r>
              <a:rPr lang="en-US" sz="2400" dirty="0" smtClean="0"/>
              <a:t>busy </a:t>
            </a:r>
            <a:r>
              <a:rPr lang="en-US" sz="2400" dirty="0"/>
              <a:t>signal</a:t>
            </a:r>
          </a:p>
          <a:p>
            <a:r>
              <a:rPr lang="en-US" sz="2400" dirty="0" smtClean="0"/>
              <a:t>fast </a:t>
            </a:r>
            <a:r>
              <a:rPr lang="en-US" sz="2400" dirty="0"/>
              <a:t>busy</a:t>
            </a:r>
          </a:p>
          <a:p>
            <a:r>
              <a:rPr lang="en-US" sz="2400" dirty="0" smtClean="0"/>
              <a:t>dial </a:t>
            </a:r>
            <a:r>
              <a:rPr lang="en-US" sz="2400" dirty="0"/>
              <a:t>tone</a:t>
            </a:r>
          </a:p>
          <a:p>
            <a:r>
              <a:rPr lang="en-US" sz="2400" dirty="0" smtClean="0"/>
              <a:t>ring </a:t>
            </a:r>
            <a:r>
              <a:rPr lang="en-US" sz="2400" dirty="0"/>
              <a:t>back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0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Signaling Types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90564"/>
            <a:ext cx="8229600" cy="495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Supervisory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Supervisory signaling monitors the status of a line or trunk, which is either </a:t>
            </a:r>
            <a:r>
              <a:rPr lang="en-US" sz="2400" dirty="0" smtClean="0"/>
              <a:t>idle (</a:t>
            </a:r>
            <a:r>
              <a:rPr lang="en-US" sz="2400" dirty="0" err="1" smtClean="0"/>
              <a:t>onhook</a:t>
            </a:r>
            <a:r>
              <a:rPr lang="en-US" sz="2400" dirty="0"/>
              <a:t>) or active (</a:t>
            </a:r>
            <a:r>
              <a:rPr lang="en-US" sz="2400" dirty="0" err="1"/>
              <a:t>offhook</a:t>
            </a:r>
            <a:r>
              <a:rPr lang="en-US" sz="2400" dirty="0"/>
              <a:t>). </a:t>
            </a:r>
            <a:endParaRPr lang="en-US" sz="2400" dirty="0" smtClean="0"/>
          </a:p>
          <a:p>
            <a:r>
              <a:rPr lang="en-US" sz="2400" dirty="0" smtClean="0"/>
              <a:t>Supervisory </a:t>
            </a:r>
            <a:r>
              <a:rPr lang="en-US" sz="2400" dirty="0"/>
              <a:t>signaling types include the following:</a:t>
            </a:r>
          </a:p>
          <a:p>
            <a:pPr lvl="1"/>
            <a:r>
              <a:rPr lang="en-US" sz="2000" dirty="0" err="1" smtClean="0"/>
              <a:t>Loopstart</a:t>
            </a:r>
            <a:endParaRPr lang="en-US" sz="2000" dirty="0"/>
          </a:p>
          <a:p>
            <a:pPr lvl="1"/>
            <a:r>
              <a:rPr lang="en-US" sz="2000" dirty="0" smtClean="0"/>
              <a:t>Ground </a:t>
            </a:r>
            <a:r>
              <a:rPr lang="en-US" sz="2000" dirty="0"/>
              <a:t>Start</a:t>
            </a:r>
          </a:p>
          <a:p>
            <a:pPr lvl="1"/>
            <a:r>
              <a:rPr lang="en-US" sz="2000" dirty="0" smtClean="0"/>
              <a:t>E&amp;M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8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Loopstart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724400"/>
          </a:xfrm>
        </p:spPr>
        <p:txBody>
          <a:bodyPr>
            <a:normAutofit/>
          </a:bodyPr>
          <a:lstStyle/>
          <a:p>
            <a:r>
              <a:rPr lang="en-US" sz="2400" dirty="0" err="1"/>
              <a:t>Loopstart</a:t>
            </a:r>
            <a:r>
              <a:rPr lang="en-US" sz="2400" dirty="0"/>
              <a:t> is used primarily on local subscriber loops between a phone and a </a:t>
            </a:r>
            <a:r>
              <a:rPr lang="en-US" sz="2400" dirty="0" smtClean="0"/>
              <a:t>PBX with </a:t>
            </a:r>
            <a:r>
              <a:rPr lang="en-US" sz="2400" dirty="0"/>
              <a:t>two-wire interfaces. </a:t>
            </a:r>
            <a:endParaRPr lang="en-US" sz="2400" dirty="0" smtClean="0"/>
          </a:p>
          <a:p>
            <a:r>
              <a:rPr lang="en-US" sz="2400" dirty="0" err="1" smtClean="0"/>
              <a:t>Loopstart</a:t>
            </a:r>
            <a:r>
              <a:rPr lang="en-US" sz="2400" dirty="0" smtClean="0"/>
              <a:t> </a:t>
            </a:r>
            <a:r>
              <a:rPr lang="en-US" sz="2400" dirty="0"/>
              <a:t>refers to the fact that when the phone handset </a:t>
            </a:r>
            <a:r>
              <a:rPr lang="en-US" sz="2400" dirty="0" smtClean="0"/>
              <a:t>is lifted </a:t>
            </a:r>
            <a:r>
              <a:rPr lang="en-US" sz="2400" dirty="0"/>
              <a:t>or </a:t>
            </a:r>
            <a:r>
              <a:rPr lang="en-US" sz="2400" dirty="0" err="1"/>
              <a:t>offhook</a:t>
            </a:r>
            <a:r>
              <a:rPr lang="en-US" sz="2400" dirty="0"/>
              <a:t>, the switch hook is closed and a loop current flows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918662"/>
            <a:ext cx="6704572" cy="242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8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Ground start signaling is used primarily for trunk line supervisory signaling </a:t>
            </a:r>
            <a:r>
              <a:rPr lang="en-US" sz="2400" dirty="0" smtClean="0"/>
              <a:t>between a </a:t>
            </a:r>
            <a:r>
              <a:rPr lang="en-US" sz="2400" dirty="0"/>
              <a:t>PBX and a PSTN with two-wire interfaces. </a:t>
            </a:r>
            <a:endParaRPr lang="en-US" sz="2400" dirty="0" smtClean="0"/>
          </a:p>
          <a:p>
            <a:r>
              <a:rPr lang="en-US" sz="2400" dirty="0" smtClean="0"/>
              <a:t>Ground </a:t>
            </a:r>
            <a:r>
              <a:rPr lang="en-US" sz="2400" dirty="0"/>
              <a:t>start signaling first checks </a:t>
            </a:r>
            <a:r>
              <a:rPr lang="en-US" sz="2400" dirty="0" smtClean="0"/>
              <a:t>or handshakes </a:t>
            </a:r>
            <a:r>
              <a:rPr lang="en-US" sz="2400" dirty="0"/>
              <a:t>with the PSTN or CO to </a:t>
            </a:r>
            <a:r>
              <a:rPr lang="en-US" sz="2400"/>
              <a:t>determine </a:t>
            </a:r>
            <a:r>
              <a:rPr lang="en-US" sz="2400" smtClean="0"/>
              <a:t>if </a:t>
            </a:r>
            <a:r>
              <a:rPr lang="en-US" sz="2400" dirty="0"/>
              <a:t>the trunk line is free.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doing </a:t>
            </a:r>
            <a:r>
              <a:rPr lang="en-US" sz="2400" dirty="0" smtClean="0"/>
              <a:t>so, ground </a:t>
            </a:r>
            <a:r>
              <a:rPr lang="en-US" sz="2400" dirty="0"/>
              <a:t>start signaling avoid glare where both ends attempt to seize the </a:t>
            </a:r>
            <a:r>
              <a:rPr lang="en-US" sz="2400" dirty="0" smtClean="0"/>
              <a:t>trunk simultaneously</a:t>
            </a:r>
            <a:r>
              <a:rPr lang="en-US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00" y="4552180"/>
            <a:ext cx="7185421" cy="20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6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E&amp;M Signaling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E&amp;M signaling is a type of supervisory signaling that is commonly used </a:t>
            </a:r>
            <a:r>
              <a:rPr lang="en-US" sz="2400" dirty="0" smtClean="0"/>
              <a:t>between PBXs.</a:t>
            </a:r>
            <a:endParaRPr lang="en-US" sz="2400" dirty="0"/>
          </a:p>
          <a:p>
            <a:r>
              <a:rPr lang="en-US" sz="2400" dirty="0"/>
              <a:t>E&amp;M supervisory signaling differs from </a:t>
            </a:r>
            <a:r>
              <a:rPr lang="en-US" sz="2400" dirty="0" err="1"/>
              <a:t>loopstart</a:t>
            </a:r>
            <a:r>
              <a:rPr lang="en-US" sz="2400" dirty="0"/>
              <a:t> and ground start signaling in that </a:t>
            </a:r>
            <a:r>
              <a:rPr lang="en-US" sz="2400" dirty="0" smtClean="0"/>
              <a:t>it uses </a:t>
            </a:r>
            <a:r>
              <a:rPr lang="en-US" sz="2400" dirty="0"/>
              <a:t>separate paths for voice and </a:t>
            </a:r>
            <a:r>
              <a:rPr lang="en-US" sz="2400" dirty="0" smtClean="0"/>
              <a:t>signaling, </a:t>
            </a:r>
            <a:r>
              <a:rPr lang="en-US" sz="2400" dirty="0"/>
              <a:t>instead </a:t>
            </a:r>
            <a:r>
              <a:rPr lang="en-US" sz="2400" dirty="0" smtClean="0"/>
              <a:t>of superimposing </a:t>
            </a:r>
            <a:r>
              <a:rPr lang="en-US" sz="2400" dirty="0"/>
              <a:t>both voice and signaling on the same wire.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28" y="4041844"/>
            <a:ext cx="8426672" cy="209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Understanding the Phone System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Topic One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79248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You pick up the phone, dial some digits, </a:t>
            </a:r>
            <a:r>
              <a:rPr lang="en-US" sz="2400" dirty="0" smtClean="0"/>
              <a:t>wait for </a:t>
            </a:r>
            <a:r>
              <a:rPr lang="en-US" sz="2400" dirty="0"/>
              <a:t>the person you called to pick up their ringing phone, and then you begin </a:t>
            </a:r>
            <a:r>
              <a:rPr lang="en-US" sz="2400" dirty="0" smtClean="0"/>
              <a:t>your conversation.</a:t>
            </a:r>
          </a:p>
          <a:p>
            <a:r>
              <a:rPr lang="en-US" sz="2400" dirty="0"/>
              <a:t>What is beyond the phone and the phone outlet in the wall, are a vast number </a:t>
            </a:r>
            <a:r>
              <a:rPr lang="en-US" sz="2400" dirty="0" smtClean="0"/>
              <a:t>of intermediate </a:t>
            </a:r>
            <a:r>
              <a:rPr lang="en-US" sz="2400" dirty="0"/>
              <a:t>devices that must exist to make our phone conversation occur.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19" y="4128971"/>
            <a:ext cx="7769881" cy="21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Anatomy of a Local Office Phone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Onhook</a:t>
            </a:r>
            <a:endParaRPr lang="en-US" sz="2400" b="1" dirty="0"/>
          </a:p>
          <a:p>
            <a:r>
              <a:rPr lang="en-US" sz="2400" dirty="0" smtClean="0"/>
              <a:t>Means that </a:t>
            </a:r>
            <a:r>
              <a:rPr lang="en-US" sz="2400" dirty="0"/>
              <a:t>the phone handset is not lifted off </a:t>
            </a:r>
            <a:r>
              <a:rPr lang="en-US" sz="2400" dirty="0" smtClean="0"/>
              <a:t>the phone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PBX (Private Branch Exchange) </a:t>
            </a:r>
            <a:r>
              <a:rPr lang="en-US" sz="2400" dirty="0"/>
              <a:t>provides power and </a:t>
            </a:r>
            <a:r>
              <a:rPr lang="en-US" sz="2400" dirty="0" smtClean="0"/>
              <a:t>potential across </a:t>
            </a:r>
            <a:r>
              <a:rPr lang="en-US" sz="2400" dirty="0"/>
              <a:t>each subscriber loop to monitor </a:t>
            </a:r>
            <a:r>
              <a:rPr lang="en-US" sz="2400" dirty="0" smtClean="0"/>
              <a:t>the activity </a:t>
            </a:r>
            <a:r>
              <a:rPr lang="en-US" sz="2400" dirty="0"/>
              <a:t>and power of each phone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When </a:t>
            </a:r>
            <a:r>
              <a:rPr lang="en-US" sz="2400" dirty="0" smtClean="0"/>
              <a:t>the phone </a:t>
            </a:r>
            <a:r>
              <a:rPr lang="en-US" sz="2400" dirty="0"/>
              <a:t>is </a:t>
            </a:r>
            <a:r>
              <a:rPr lang="en-US" sz="2400" b="1" i="1" dirty="0" err="1"/>
              <a:t>onhook</a:t>
            </a:r>
            <a:r>
              <a:rPr lang="en-US" sz="2400" dirty="0"/>
              <a:t>, there is no current </a:t>
            </a:r>
            <a:r>
              <a:rPr lang="en-US" sz="2400" dirty="0" smtClean="0"/>
              <a:t>flow through </a:t>
            </a:r>
            <a:r>
              <a:rPr lang="en-US" sz="2400" dirty="0"/>
              <a:t>the subscriber loop.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288" y="4376662"/>
            <a:ext cx="4313364" cy="195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3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Anatomy of a Local Office Phone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724400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Offhook</a:t>
            </a:r>
            <a:r>
              <a:rPr lang="en-US" sz="2400" b="1" dirty="0"/>
              <a:t> </a:t>
            </a:r>
            <a:r>
              <a:rPr lang="en-US" sz="2400" b="1" dirty="0" smtClean="0"/>
              <a:t>– </a:t>
            </a:r>
            <a:r>
              <a:rPr lang="en-US" sz="2400" dirty="0" smtClean="0"/>
              <a:t>This refers to the state when a person lifts </a:t>
            </a:r>
            <a:r>
              <a:rPr lang="en-US" sz="2400" dirty="0"/>
              <a:t>the phone </a:t>
            </a:r>
            <a:r>
              <a:rPr lang="en-US" sz="2400" dirty="0" smtClean="0"/>
              <a:t>handset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switch hook within </a:t>
            </a:r>
            <a:r>
              <a:rPr lang="en-US" sz="2400" dirty="0" smtClean="0"/>
              <a:t>the phone </a:t>
            </a:r>
            <a:r>
              <a:rPr lang="en-US" sz="2400" dirty="0"/>
              <a:t>closes and current flows through </a:t>
            </a:r>
            <a:r>
              <a:rPr lang="en-US" sz="2400" dirty="0" smtClean="0"/>
              <a:t>the subscriber </a:t>
            </a:r>
            <a:r>
              <a:rPr lang="en-US" sz="2400" dirty="0"/>
              <a:t>loop.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current flow tells the </a:t>
            </a:r>
            <a:r>
              <a:rPr lang="en-US" sz="2400" dirty="0" smtClean="0"/>
              <a:t>PBX that someone wishes </a:t>
            </a:r>
            <a:r>
              <a:rPr lang="en-US" sz="2400" dirty="0"/>
              <a:t>to place a call.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201" y="4751833"/>
            <a:ext cx="5279907" cy="15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7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Anatomy of a Local Office Phone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724400"/>
          </a:xfrm>
        </p:spPr>
        <p:txBody>
          <a:bodyPr>
            <a:normAutofit/>
          </a:bodyPr>
          <a:lstStyle/>
          <a:p>
            <a:r>
              <a:rPr lang="en-US" sz="2400" b="1" dirty="0"/>
              <a:t>Dial Tone</a:t>
            </a:r>
          </a:p>
          <a:p>
            <a:r>
              <a:rPr lang="en-US" sz="2400" dirty="0"/>
              <a:t>At this point, the </a:t>
            </a:r>
            <a:r>
              <a:rPr lang="en-US" sz="2400" dirty="0" smtClean="0"/>
              <a:t>PBX: searches </a:t>
            </a:r>
            <a:r>
              <a:rPr lang="en-US" sz="2400" dirty="0"/>
              <a:t>for an unused dial register to </a:t>
            </a:r>
            <a:r>
              <a:rPr lang="en-US" sz="2400" dirty="0" smtClean="0"/>
              <a:t>store the </a:t>
            </a:r>
            <a:r>
              <a:rPr lang="en-US" sz="2400" dirty="0"/>
              <a:t>dialed phone number </a:t>
            </a:r>
            <a:r>
              <a:rPr lang="en-US" sz="2400" dirty="0" smtClean="0"/>
              <a:t>digits then sends </a:t>
            </a:r>
            <a:r>
              <a:rPr lang="en-US" sz="2400" dirty="0"/>
              <a:t>a dial tone through the </a:t>
            </a:r>
            <a:r>
              <a:rPr lang="en-US" sz="2400" dirty="0" smtClean="0"/>
              <a:t>subscriber loop </a:t>
            </a:r>
            <a:r>
              <a:rPr lang="en-US" sz="2400" dirty="0"/>
              <a:t>to </a:t>
            </a:r>
            <a:r>
              <a:rPr lang="en-US" sz="2400" b="1" dirty="0" err="1" smtClean="0"/>
              <a:t>offhook</a:t>
            </a:r>
            <a:r>
              <a:rPr lang="en-US" sz="2400" dirty="0" smtClean="0"/>
              <a:t> </a:t>
            </a:r>
            <a:r>
              <a:rPr lang="en-US" sz="2400" dirty="0"/>
              <a:t>phone.</a:t>
            </a:r>
          </a:p>
          <a:p>
            <a:r>
              <a:rPr lang="en-US" sz="2400" dirty="0" smtClean="0"/>
              <a:t>The caller now hears the tone and dials the digit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These digits are </a:t>
            </a:r>
            <a:r>
              <a:rPr lang="en-US" sz="2400" dirty="0" smtClean="0"/>
              <a:t>sent over </a:t>
            </a:r>
            <a:r>
              <a:rPr lang="en-US" sz="2400" dirty="0"/>
              <a:t>the subscriber loop to the PBX </a:t>
            </a:r>
            <a:r>
              <a:rPr lang="en-US" sz="2400" dirty="0" smtClean="0"/>
              <a:t>dial register</a:t>
            </a:r>
            <a:r>
              <a:rPr lang="en-US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4363405"/>
            <a:ext cx="4184573" cy="226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6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Anatomy of a Local Office Phone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724400"/>
          </a:xfrm>
        </p:spPr>
        <p:txBody>
          <a:bodyPr>
            <a:normAutofit/>
          </a:bodyPr>
          <a:lstStyle/>
          <a:p>
            <a:r>
              <a:rPr lang="en-US" sz="2400" b="1" dirty="0"/>
              <a:t>Ringing Voltage</a:t>
            </a:r>
          </a:p>
          <a:p>
            <a:r>
              <a:rPr lang="en-US" sz="2400" dirty="0"/>
              <a:t>The PBX looks in its routing table </a:t>
            </a:r>
            <a:r>
              <a:rPr lang="en-US" sz="2400" dirty="0" smtClean="0"/>
              <a:t>and recognizes </a:t>
            </a:r>
            <a:r>
              <a:rPr lang="en-US" sz="2400" dirty="0"/>
              <a:t>that extension </a:t>
            </a:r>
            <a:r>
              <a:rPr lang="en-US" sz="2400" dirty="0" err="1" smtClean="0"/>
              <a:t>eg</a:t>
            </a:r>
            <a:r>
              <a:rPr lang="en-US" sz="2400" dirty="0" smtClean="0"/>
              <a:t>. 7201, </a:t>
            </a:r>
            <a:r>
              <a:rPr lang="en-US" sz="2400" dirty="0"/>
              <a:t>is a </a:t>
            </a:r>
            <a:r>
              <a:rPr lang="en-US" sz="2400" dirty="0" smtClean="0"/>
              <a:t>local number </a:t>
            </a:r>
            <a:r>
              <a:rPr lang="en-US" sz="2400" dirty="0"/>
              <a:t>and exist on another subscriber loop.</a:t>
            </a:r>
          </a:p>
          <a:p>
            <a:r>
              <a:rPr lang="en-US" sz="2400" dirty="0"/>
              <a:t>The PBX sends a ringing voltage across </a:t>
            </a:r>
            <a:r>
              <a:rPr lang="en-US" sz="2400" dirty="0" smtClean="0"/>
              <a:t>the subscriber </a:t>
            </a:r>
            <a:r>
              <a:rPr lang="en-US" sz="2400" dirty="0"/>
              <a:t>loop to ring the bell within </a:t>
            </a:r>
            <a:r>
              <a:rPr lang="en-US" sz="2400" dirty="0" smtClean="0"/>
              <a:t>receiver's phone</a:t>
            </a:r>
            <a:r>
              <a:rPr lang="en-US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6216" y="5943600"/>
            <a:ext cx="1617784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D3DDBF2-094B-4CA4-965C-FB22D307DBD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541" y="4012664"/>
            <a:ext cx="4993589" cy="21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3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</TotalTime>
  <Words>2380</Words>
  <Application>Microsoft Macintosh PowerPoint</Application>
  <PresentationFormat>On-screen Show (4:3)</PresentationFormat>
  <Paragraphs>207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Calibri</vt:lpstr>
      <vt:lpstr>Myriad Pro</vt:lpstr>
      <vt:lpstr>TimesNewRomanPSMT</vt:lpstr>
      <vt:lpstr>Arial</vt:lpstr>
      <vt:lpstr>Office Theme</vt:lpstr>
      <vt:lpstr>CSIT 404 VOICE COMMUNICATION TECHNOLOGY</vt:lpstr>
      <vt:lpstr>Session Overview </vt:lpstr>
      <vt:lpstr>Session Outline</vt:lpstr>
      <vt:lpstr>Understanding the Phone System</vt:lpstr>
      <vt:lpstr>Making a Call</vt:lpstr>
      <vt:lpstr>Anatomy of a Local Office Phone Call</vt:lpstr>
      <vt:lpstr>Anatomy of a Local Office Phone Call</vt:lpstr>
      <vt:lpstr>Anatomy of a Local Office Phone Call</vt:lpstr>
      <vt:lpstr>Anatomy of a Local Office Phone Call</vt:lpstr>
      <vt:lpstr>Anatomy of a Local Office Phone Call</vt:lpstr>
      <vt:lpstr>Components of the Phone System</vt:lpstr>
      <vt:lpstr>The Phone</vt:lpstr>
      <vt:lpstr>The Phone</vt:lpstr>
      <vt:lpstr>Switch Hook</vt:lpstr>
      <vt:lpstr>Rotary and Pushbutton Dialer</vt:lpstr>
      <vt:lpstr>The Ringer</vt:lpstr>
      <vt:lpstr>PBX</vt:lpstr>
      <vt:lpstr>The PBX</vt:lpstr>
      <vt:lpstr>The PBX</vt:lpstr>
      <vt:lpstr>The PBX</vt:lpstr>
      <vt:lpstr>The Subscriber Loop</vt:lpstr>
      <vt:lpstr>The Trunk Line</vt:lpstr>
      <vt:lpstr>Two Wire Circuits</vt:lpstr>
      <vt:lpstr>Four-Wire Circuits</vt:lpstr>
      <vt:lpstr>Four Wire Circuits</vt:lpstr>
      <vt:lpstr>Types of Trunk Lines</vt:lpstr>
      <vt:lpstr>Types of Trunk Lines</vt:lpstr>
      <vt:lpstr>Remote Phone Call</vt:lpstr>
      <vt:lpstr>Signaling</vt:lpstr>
      <vt:lpstr>Signaling Types</vt:lpstr>
      <vt:lpstr>Address Signaling</vt:lpstr>
      <vt:lpstr>Address Signaling Cont.</vt:lpstr>
      <vt:lpstr>Dual Tone Multifrequency</vt:lpstr>
      <vt:lpstr>Information Signaling</vt:lpstr>
      <vt:lpstr>Information Signaling Types</vt:lpstr>
      <vt:lpstr>Supervisory Signal</vt:lpstr>
      <vt:lpstr>Loopstart </vt:lpstr>
      <vt:lpstr>Ground start</vt:lpstr>
      <vt:lpstr>E&amp;M Signaling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title</dc:title>
  <dc:creator>Nana Yaw Akuamoah</dc:creator>
  <cp:lastModifiedBy>Microsoft Office User</cp:lastModifiedBy>
  <cp:revision>154</cp:revision>
  <dcterms:created xsi:type="dcterms:W3CDTF">2011-06-07T13:56:57Z</dcterms:created>
  <dcterms:modified xsi:type="dcterms:W3CDTF">2018-02-16T14:13:51Z</dcterms:modified>
</cp:coreProperties>
</file>