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6" r:id="rId2"/>
    <p:sldId id="319" r:id="rId3"/>
    <p:sldId id="320" r:id="rId4"/>
    <p:sldId id="322" r:id="rId5"/>
    <p:sldId id="323" r:id="rId6"/>
    <p:sldId id="332" r:id="rId7"/>
    <p:sldId id="356" r:id="rId8"/>
    <p:sldId id="388" r:id="rId9"/>
    <p:sldId id="389" r:id="rId10"/>
    <p:sldId id="390" r:id="rId11"/>
    <p:sldId id="391" r:id="rId12"/>
    <p:sldId id="392" r:id="rId13"/>
    <p:sldId id="393" r:id="rId14"/>
    <p:sldId id="394" r:id="rId15"/>
    <p:sldId id="396" r:id="rId16"/>
    <p:sldId id="395" r:id="rId17"/>
    <p:sldId id="377" r:id="rId18"/>
    <p:sldId id="397" r:id="rId19"/>
    <p:sldId id="357" r:id="rId20"/>
    <p:sldId id="358" r:id="rId21"/>
    <p:sldId id="359" r:id="rId22"/>
    <p:sldId id="398" r:id="rId23"/>
    <p:sldId id="380" r:id="rId24"/>
    <p:sldId id="360" r:id="rId25"/>
    <p:sldId id="361" r:id="rId26"/>
    <p:sldId id="399" r:id="rId27"/>
    <p:sldId id="400" r:id="rId28"/>
    <p:sldId id="401" r:id="rId29"/>
    <p:sldId id="364" r:id="rId30"/>
    <p:sldId id="365" r:id="rId31"/>
    <p:sldId id="402" r:id="rId32"/>
    <p:sldId id="403" r:id="rId33"/>
    <p:sldId id="404" r:id="rId34"/>
    <p:sldId id="366" r:id="rId35"/>
    <p:sldId id="405" r:id="rId36"/>
    <p:sldId id="367" r:id="rId37"/>
    <p:sldId id="368" r:id="rId38"/>
    <p:sldId id="379" r:id="rId39"/>
    <p:sldId id="376" r:id="rId40"/>
    <p:sldId id="33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B57"/>
    <a:srgbClr val="000066"/>
    <a:srgbClr val="006CA1"/>
    <a:srgbClr val="EEEEEE"/>
    <a:srgbClr val="F8F3EF"/>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121" d="100"/>
          <a:sy n="121" d="100"/>
        </p:scale>
        <p:origin x="1360"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527F3-EB79-49FF-912B-041B9C4FB81F}" type="datetimeFigureOut">
              <a:rPr lang="en-US" smtClean="0"/>
              <a:pPr/>
              <a:t>2/23/18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D8CEFE-5176-4370-99E3-0069C87A9448}" type="slidenum">
              <a:rPr lang="en-US" smtClean="0"/>
              <a:pPr/>
              <a:t>‹#›</a:t>
            </a:fld>
            <a:endParaRPr lang="en-US"/>
          </a:p>
        </p:txBody>
      </p:sp>
    </p:spTree>
    <p:extLst>
      <p:ext uri="{BB962C8B-B14F-4D97-AF65-F5344CB8AC3E}">
        <p14:creationId xmlns:p14="http://schemas.microsoft.com/office/powerpoint/2010/main" val="32719938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F51EC-9B9E-44A7-B1DF-C15828FE6524}" type="datetimeFigureOut">
              <a:rPr lang="en-US" smtClean="0"/>
              <a:pPr/>
              <a:t>2/23/18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8A8A1-E2B8-4BD1-8409-EFE61EA494FD}" type="slidenum">
              <a:rPr lang="en-US" smtClean="0"/>
              <a:pPr/>
              <a:t>‹#›</a:t>
            </a:fld>
            <a:endParaRPr lang="en-US"/>
          </a:p>
        </p:txBody>
      </p:sp>
    </p:spTree>
    <p:extLst>
      <p:ext uri="{BB962C8B-B14F-4D97-AF65-F5344CB8AC3E}">
        <p14:creationId xmlns:p14="http://schemas.microsoft.com/office/powerpoint/2010/main" val="182640750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29609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8863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19</a:t>
            </a:fld>
            <a:endParaRPr lang="en-US"/>
          </a:p>
        </p:txBody>
      </p:sp>
    </p:spTree>
    <p:extLst>
      <p:ext uri="{BB962C8B-B14F-4D97-AF65-F5344CB8AC3E}">
        <p14:creationId xmlns:p14="http://schemas.microsoft.com/office/powerpoint/2010/main" val="35860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t="-90000" b="-1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3" cstate="print"/>
          <a:srcRect t="16072"/>
          <a:stretch/>
        </p:blipFill>
        <p:spPr>
          <a:xfrm>
            <a:off x="600075" y="4949099"/>
            <a:ext cx="7858125" cy="1223101"/>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9" name="TextBox 8"/>
          <p:cNvSpPr txBox="1"/>
          <p:nvPr userDrawn="1"/>
        </p:nvSpPr>
        <p:spPr>
          <a:xfrm>
            <a:off x="7010400" y="6362838"/>
            <a:ext cx="2133600" cy="390732"/>
          </a:xfrm>
          <a:prstGeom prst="rect">
            <a:avLst/>
          </a:prstGeom>
          <a:solidFill>
            <a:schemeClr val="bg1"/>
          </a:solidFill>
        </p:spPr>
        <p:txBody>
          <a:bodyPr wrap="square" rtlCol="0">
            <a:spAutoFit/>
          </a:bodyPr>
          <a:lstStyle/>
          <a:p>
            <a:endParaRPr lang="en-US" dirty="0"/>
          </a:p>
        </p:txBody>
      </p:sp>
      <p:sp>
        <p:nvSpPr>
          <p:cNvPr id="13" name="Slide Number Placeholder 5"/>
          <p:cNvSpPr>
            <a:spLocks noGrp="1"/>
          </p:cNvSpPr>
          <p:nvPr>
            <p:ph type="sldNum" sz="quarter" idx="4"/>
          </p:nvPr>
        </p:nvSpPr>
        <p:spPr>
          <a:xfrm>
            <a:off x="228600" y="6393013"/>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097770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4234232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61015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4"/>
        <p:cNvGrpSpPr/>
        <p:nvPr/>
      </p:nvGrpSpPr>
      <p:grpSpPr>
        <a:xfrm>
          <a:off x="0" y="0"/>
          <a:ext cx="0" cy="0"/>
          <a:chOff x="0" y="0"/>
          <a:chExt cx="0" cy="0"/>
        </a:xfrm>
      </p:grpSpPr>
      <p:sp>
        <p:nvSpPr>
          <p:cNvPr id="60" name="Shape 60"/>
          <p:cNvSpPr txBox="1">
            <a:spLocks noGrp="1"/>
          </p:cNvSpPr>
          <p:nvPr>
            <p:ph type="body" idx="1"/>
          </p:nvPr>
        </p:nvSpPr>
        <p:spPr>
          <a:xfrm>
            <a:off x="381000" y="1828800"/>
            <a:ext cx="8229600" cy="4830899"/>
          </a:xfrm>
          <a:prstGeom prst="rect">
            <a:avLst/>
          </a:prstGeom>
          <a:noFill/>
          <a:ln>
            <a:noFill/>
          </a:ln>
        </p:spPr>
        <p:txBody>
          <a:bodyPr lIns="91425" tIns="91425" rIns="91425" bIns="91425" anchor="t" anchorCtr="0"/>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a:endParaRPr dirty="0"/>
          </a:p>
        </p:txBody>
      </p:sp>
      <p:sp>
        <p:nvSpPr>
          <p:cNvPr id="35" name="Shape 35"/>
          <p:cNvSpPr txBox="1">
            <a:spLocks noGrp="1"/>
          </p:cNvSpPr>
          <p:nvPr>
            <p:ph type="title"/>
          </p:nvPr>
        </p:nvSpPr>
        <p:spPr>
          <a:xfrm>
            <a:off x="457200" y="274637"/>
            <a:ext cx="6705599" cy="901199"/>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bg1"/>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a:endParaRPr/>
          </a:p>
        </p:txBody>
      </p:sp>
      <p:sp>
        <p:nvSpPr>
          <p:cNvPr id="59" name="Shape 59"/>
          <p:cNvSpPr/>
          <p:nvPr/>
        </p:nvSpPr>
        <p:spPr>
          <a:xfrm>
            <a:off x="5791200" y="6400800"/>
            <a:ext cx="2895600" cy="365099"/>
          </a:xfrm>
          <a:prstGeom prst="rect">
            <a:avLst/>
          </a:prstGeom>
          <a:noFill/>
          <a:ln>
            <a:noFill/>
          </a:ln>
        </p:spPr>
        <p:txBody>
          <a:bodyPr lIns="91425" tIns="45700" rIns="91425" bIns="45700" anchor="t" anchorCtr="0">
            <a:spAutoFit/>
          </a:bodyPr>
          <a:lstStyle/>
          <a:p>
            <a:pPr marL="0" marR="0" lvl="0" indent="0" algn="r" rtl="0">
              <a:buNone/>
            </a:pPr>
            <a:r>
              <a:rPr lang="en" sz="700" b="0" i="0" u="none" strike="noStrike" cap="none" baseline="0">
                <a:solidFill>
                  <a:schemeClr val="lt2"/>
                </a:solidFill>
                <a:latin typeface="Arial"/>
                <a:ea typeface="Arial"/>
                <a:cs typeface="Arial"/>
                <a:sym typeface="Arial"/>
              </a:rPr>
              <a:t>Google Confidential and Proprietary</a:t>
            </a:r>
          </a:p>
        </p:txBody>
      </p:sp>
    </p:spTree>
    <p:extLst>
      <p:ext uri="{BB962C8B-B14F-4D97-AF65-F5344CB8AC3E}">
        <p14:creationId xmlns:p14="http://schemas.microsoft.com/office/powerpoint/2010/main" val="102031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400"/>
            </a:lvl2pPr>
            <a:lvl3pPr>
              <a:defRPr sz="22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3570538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4122196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1405295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11"/>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12"/>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618458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7"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9"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865495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6"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8"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4548454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3205463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4970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b="-1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stretch>
            <a:fillRect/>
          </a:stretch>
        </p:blipFill>
        <p:spPr>
          <a:xfrm>
            <a:off x="7086599" y="6388445"/>
            <a:ext cx="2057401" cy="400291"/>
          </a:xfrm>
          <a:prstGeom prst="rect">
            <a:avLst/>
          </a:prstGeom>
        </p:spPr>
      </p:pic>
      <p:sp useBgFill="1">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2"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2097329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553"/>
            <a:ext cx="7772400" cy="1897847"/>
          </a:xfrm>
        </p:spPr>
        <p:txBody>
          <a:bodyPr>
            <a:normAutofit fontScale="90000"/>
          </a:bodyPr>
          <a:lstStyle/>
          <a:p>
            <a:r>
              <a:rPr lang="en-US" b="1" dirty="0" smtClean="0">
                <a:latin typeface="Myriad Pro" pitchFamily="34" charset="0"/>
              </a:rPr>
              <a:t>CSIT</a:t>
            </a:r>
            <a:r>
              <a:rPr lang="en-US" b="1" dirty="0" smtClean="0">
                <a:solidFill>
                  <a:schemeClr val="bg1"/>
                </a:solidFill>
                <a:latin typeface="Myriad Pro" pitchFamily="34" charset="0"/>
              </a:rPr>
              <a:t> 404</a:t>
            </a:r>
            <a:br>
              <a:rPr lang="en-US" b="1" dirty="0" smtClean="0">
                <a:solidFill>
                  <a:schemeClr val="bg1"/>
                </a:solidFill>
                <a:latin typeface="Myriad Pro" pitchFamily="34" charset="0"/>
              </a:rPr>
            </a:br>
            <a:r>
              <a:rPr lang="en-US" b="1" dirty="0" smtClean="0">
                <a:latin typeface="Myriad Pro" pitchFamily="34" charset="0"/>
              </a:rPr>
              <a:t>VOICE COMMUNICATION</a:t>
            </a:r>
            <a:br>
              <a:rPr lang="en-US" b="1" dirty="0" smtClean="0">
                <a:latin typeface="Myriad Pro" pitchFamily="34" charset="0"/>
              </a:rPr>
            </a:br>
            <a:r>
              <a:rPr lang="en-US" b="1" dirty="0" smtClean="0">
                <a:latin typeface="Myriad Pro" pitchFamily="34" charset="0"/>
              </a:rPr>
              <a:t>TECHNOLOGY</a:t>
            </a:r>
            <a:endParaRPr lang="en-US" b="1" dirty="0">
              <a:solidFill>
                <a:schemeClr val="bg1"/>
              </a:solidFill>
              <a:latin typeface="Myriad Pro" pitchFamily="34" charset="0"/>
            </a:endParaRPr>
          </a:p>
        </p:txBody>
      </p:sp>
      <p:sp>
        <p:nvSpPr>
          <p:cNvPr id="3" name="Subtitle 2"/>
          <p:cNvSpPr>
            <a:spLocks noGrp="1"/>
          </p:cNvSpPr>
          <p:nvPr>
            <p:ph type="subTitle" idx="1"/>
          </p:nvPr>
        </p:nvSpPr>
        <p:spPr>
          <a:xfrm>
            <a:off x="1371600" y="2667000"/>
            <a:ext cx="6400800" cy="609600"/>
          </a:xfrm>
        </p:spPr>
        <p:txBody>
          <a:bodyPr>
            <a:normAutofit fontScale="70000" lnSpcReduction="20000"/>
          </a:bodyPr>
          <a:lstStyle/>
          <a:p>
            <a:r>
              <a:rPr lang="en-US" dirty="0" smtClean="0">
                <a:solidFill>
                  <a:schemeClr val="bg1"/>
                </a:solidFill>
                <a:latin typeface="Myriad Pro" pitchFamily="34" charset="0"/>
              </a:rPr>
              <a:t>Session 2 </a:t>
            </a:r>
            <a:r>
              <a:rPr lang="en-US" dirty="0" smtClean="0">
                <a:solidFill>
                  <a:schemeClr val="bg1"/>
                </a:solidFill>
                <a:latin typeface="Myriad Pro" pitchFamily="34" charset="0"/>
              </a:rPr>
              <a:t>–</a:t>
            </a:r>
            <a:r>
              <a:rPr lang="en-US" dirty="0">
                <a:solidFill>
                  <a:schemeClr val="bg1"/>
                </a:solidFill>
              </a:rPr>
              <a:t>Introducing Voice over IP Networks</a:t>
            </a:r>
            <a:br>
              <a:rPr lang="en-US" dirty="0">
                <a:solidFill>
                  <a:schemeClr val="bg1"/>
                </a:solidFill>
              </a:rPr>
            </a:br>
            <a:endParaRPr lang="en-US" dirty="0">
              <a:solidFill>
                <a:schemeClr val="bg1"/>
              </a:solidFill>
            </a:endParaRPr>
          </a:p>
          <a:p>
            <a:endParaRPr lang="en-US" dirty="0">
              <a:solidFill>
                <a:schemeClr val="bg1"/>
              </a:solidFill>
              <a:latin typeface="Myriad Pro" pitchFamily="34" charset="0"/>
            </a:endParaRPr>
          </a:p>
        </p:txBody>
      </p:sp>
      <p:sp>
        <p:nvSpPr>
          <p:cNvPr id="7" name="TextBox 6"/>
          <p:cNvSpPr txBox="1"/>
          <p:nvPr/>
        </p:nvSpPr>
        <p:spPr>
          <a:xfrm>
            <a:off x="304800" y="3657600"/>
            <a:ext cx="8458200" cy="707886"/>
          </a:xfrm>
          <a:prstGeom prst="rect">
            <a:avLst/>
          </a:prstGeom>
          <a:noFill/>
        </p:spPr>
        <p:txBody>
          <a:bodyPr wrap="square" rtlCol="0">
            <a:spAutoFit/>
          </a:bodyPr>
          <a:lstStyle/>
          <a:p>
            <a:pPr algn="ctr"/>
            <a:r>
              <a:rPr lang="en-US" sz="2000" b="1" dirty="0" smtClean="0">
                <a:solidFill>
                  <a:schemeClr val="accent1">
                    <a:lumMod val="20000"/>
                    <a:lumOff val="80000"/>
                  </a:schemeClr>
                </a:solidFill>
              </a:rPr>
              <a:t>Lecturer: Mr. Paul </a:t>
            </a:r>
            <a:r>
              <a:rPr lang="en-US" sz="2000" b="1" dirty="0" err="1" smtClean="0">
                <a:solidFill>
                  <a:schemeClr val="accent1">
                    <a:lumMod val="20000"/>
                    <a:lumOff val="80000"/>
                  </a:schemeClr>
                </a:solidFill>
              </a:rPr>
              <a:t>Nii</a:t>
            </a:r>
            <a:r>
              <a:rPr lang="en-US" sz="2000" b="1" dirty="0" smtClean="0">
                <a:solidFill>
                  <a:schemeClr val="accent1">
                    <a:lumMod val="20000"/>
                    <a:lumOff val="80000"/>
                  </a:schemeClr>
                </a:solidFill>
              </a:rPr>
              <a:t> </a:t>
            </a:r>
            <a:r>
              <a:rPr lang="en-US" sz="2000" b="1" dirty="0" err="1">
                <a:solidFill>
                  <a:schemeClr val="accent1">
                    <a:lumMod val="20000"/>
                    <a:lumOff val="80000"/>
                  </a:schemeClr>
                </a:solidFill>
              </a:rPr>
              <a:t>T</a:t>
            </a:r>
            <a:r>
              <a:rPr lang="en-US" sz="2000" b="1" dirty="0" err="1" smtClean="0">
                <a:solidFill>
                  <a:schemeClr val="accent1">
                    <a:lumMod val="20000"/>
                    <a:lumOff val="80000"/>
                  </a:schemeClr>
                </a:solidFill>
              </a:rPr>
              <a:t>ackie</a:t>
            </a:r>
            <a:r>
              <a:rPr lang="en-US" sz="2000" b="1" dirty="0" smtClean="0">
                <a:solidFill>
                  <a:schemeClr val="accent1">
                    <a:lumMod val="20000"/>
                    <a:lumOff val="80000"/>
                  </a:schemeClr>
                </a:solidFill>
              </a:rPr>
              <a:t> </a:t>
            </a:r>
            <a:r>
              <a:rPr lang="en-US" sz="2000" b="1" dirty="0" err="1" smtClean="0">
                <a:solidFill>
                  <a:schemeClr val="accent1">
                    <a:lumMod val="20000"/>
                    <a:lumOff val="80000"/>
                  </a:schemeClr>
                </a:solidFill>
              </a:rPr>
              <a:t>Ammah</a:t>
            </a:r>
            <a:r>
              <a:rPr lang="en-US" sz="2000" dirty="0" smtClean="0">
                <a:solidFill>
                  <a:schemeClr val="bg1"/>
                </a:solidFill>
              </a:rPr>
              <a:t>, CSD </a:t>
            </a:r>
          </a:p>
          <a:p>
            <a:pPr algn="ctr"/>
            <a:r>
              <a:rPr lang="en-US" sz="2000" dirty="0" smtClean="0">
                <a:solidFill>
                  <a:schemeClr val="bg1"/>
                </a:solidFill>
              </a:rPr>
              <a:t>Contact Information: pntammah@gmail.com</a:t>
            </a:r>
            <a:endParaRPr lang="en-US" sz="2000" dirty="0">
              <a:solidFill>
                <a:schemeClr val="bg1"/>
              </a:solidFill>
            </a:endParaRPr>
          </a:p>
        </p:txBody>
      </p:sp>
    </p:spTree>
    <p:extLst>
      <p:ext uri="{BB962C8B-B14F-4D97-AF65-F5344CB8AC3E}">
        <p14:creationId xmlns:p14="http://schemas.microsoft.com/office/powerpoint/2010/main" val="920692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Advanced Features</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Following are some examples of the advanced features provided by current VoIP applications </a:t>
            </a:r>
          </a:p>
          <a:p>
            <a:r>
              <a:rPr lang="en-US" sz="2400" b="1" dirty="0"/>
              <a:t>Advanced call routing: </a:t>
            </a:r>
            <a:r>
              <a:rPr lang="en-US" sz="2400" dirty="0"/>
              <a:t>When multiple paths exist to connect a call to its </a:t>
            </a:r>
            <a:r>
              <a:rPr lang="en-US" sz="2400" dirty="0" smtClean="0"/>
              <a:t>destination</a:t>
            </a:r>
            <a:r>
              <a:rPr lang="en-US" sz="2400" dirty="0"/>
              <a:t>, some of these paths might be preferred over others based on cost, </a:t>
            </a:r>
            <a:r>
              <a:rPr lang="en-US" sz="2400" dirty="0" smtClean="0"/>
              <a:t>distance</a:t>
            </a:r>
            <a:r>
              <a:rPr lang="en-US" sz="2400" dirty="0"/>
              <a:t>, quality, partner handoffs, traffic load, or various other considerations. </a:t>
            </a:r>
            <a:endParaRPr lang="en-US" sz="2400" dirty="0" smtClean="0"/>
          </a:p>
          <a:p>
            <a:r>
              <a:rPr lang="en-US" sz="2400" dirty="0"/>
              <a:t>Least-cost routing and time-of-day routing are two examples of advanced call routing that can be implemented to determine the best possible route for each call. </a:t>
            </a:r>
          </a:p>
          <a:p>
            <a:endParaRPr lang="en-US" sz="2400" dirty="0"/>
          </a:p>
          <a:p>
            <a:endParaRPr lang="en-US" sz="2400" dirty="0" smtClean="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10</a:t>
            </a:fld>
            <a:endParaRPr lang="en-US" dirty="0"/>
          </a:p>
        </p:txBody>
      </p:sp>
    </p:spTree>
    <p:extLst>
      <p:ext uri="{BB962C8B-B14F-4D97-AF65-F5344CB8AC3E}">
        <p14:creationId xmlns:p14="http://schemas.microsoft.com/office/powerpoint/2010/main" val="1302539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Advanced </a:t>
            </a:r>
            <a:r>
              <a:rPr lang="en-US" dirty="0" smtClean="0"/>
              <a:t>Features (cont.)</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b="1" dirty="0"/>
              <a:t>Unified messaging: </a:t>
            </a:r>
            <a:r>
              <a:rPr lang="en-US" sz="2400" dirty="0"/>
              <a:t>Unified messaging improves communications and </a:t>
            </a:r>
            <a:r>
              <a:rPr lang="en-US" sz="2400" dirty="0" smtClean="0"/>
              <a:t>productivity</a:t>
            </a:r>
            <a:r>
              <a:rPr lang="en-US" sz="2400" dirty="0"/>
              <a:t>. It provides a single user interface for messages that have been delivered over a variety of mediums. </a:t>
            </a:r>
            <a:endParaRPr lang="en-US" sz="2400" dirty="0" smtClean="0"/>
          </a:p>
          <a:p>
            <a:r>
              <a:rPr lang="en-US" sz="2400" dirty="0" smtClean="0"/>
              <a:t>For </a:t>
            </a:r>
            <a:r>
              <a:rPr lang="en-US" sz="2400" dirty="0"/>
              <a:t>example, users can read their e-mail, hear their voice mail, and view fax messages by accessing a single inbox. </a:t>
            </a:r>
            <a:endParaRPr lang="en-US" sz="2400" dirty="0" smtClean="0"/>
          </a:p>
          <a:p>
            <a:pPr marL="0" indent="0">
              <a:buNone/>
            </a:pPr>
            <a:endParaRPr lang="en-US" sz="2400" dirty="0"/>
          </a:p>
          <a:p>
            <a:r>
              <a:rPr lang="en-US" sz="2400" b="1" dirty="0"/>
              <a:t>Integrated information systems: </a:t>
            </a:r>
            <a:r>
              <a:rPr lang="en-US" sz="2400" dirty="0"/>
              <a:t>Organizations use VoIP to affect business process transformation. These processes include centralized call control, geo- graphically dispersed virtual contact centers, and access to resources and self- help tools. </a:t>
            </a:r>
          </a:p>
          <a:p>
            <a:endParaRPr lang="en-US" sz="2400" dirty="0" smtClean="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11</a:t>
            </a:fld>
            <a:endParaRPr lang="en-US" dirty="0"/>
          </a:p>
        </p:txBody>
      </p:sp>
    </p:spTree>
    <p:extLst>
      <p:ext uri="{BB962C8B-B14F-4D97-AF65-F5344CB8AC3E}">
        <p14:creationId xmlns:p14="http://schemas.microsoft.com/office/powerpoint/2010/main" val="1021784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Advanced Features (cont.)</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b="1" dirty="0"/>
              <a:t>Long-distance toll bypass: </a:t>
            </a:r>
            <a:r>
              <a:rPr lang="en-US" sz="2400" dirty="0"/>
              <a:t>Long-distance toll bypass is an attractive solution for organizations that place a significant number of calls between sites that are charged traditional long-distance fees. In this case, it might be more </a:t>
            </a:r>
            <a:r>
              <a:rPr lang="en-US" sz="2400" dirty="0" smtClean="0"/>
              <a:t>cost-effective </a:t>
            </a:r>
            <a:r>
              <a:rPr lang="en-US" sz="2400" dirty="0"/>
              <a:t>to use VoIP to place those calls across an IP network. </a:t>
            </a:r>
            <a:endParaRPr lang="en-US" sz="2400" dirty="0" smtClean="0"/>
          </a:p>
          <a:p>
            <a:endParaRPr lang="en-US" sz="2400" dirty="0"/>
          </a:p>
          <a:p>
            <a:r>
              <a:rPr lang="en-US" sz="2400" b="1" dirty="0"/>
              <a:t>Security: </a:t>
            </a:r>
            <a:r>
              <a:rPr lang="en-US" sz="2400" dirty="0"/>
              <a:t>Mechanisms in an IP network allow an administrator to ensure that IP conversations are secure. Encryption of sensitive signaling header fields and </a:t>
            </a:r>
            <a:r>
              <a:rPr lang="en-US" sz="2400" dirty="0" smtClean="0"/>
              <a:t>message </a:t>
            </a:r>
            <a:r>
              <a:rPr lang="en-US" sz="2400" dirty="0"/>
              <a:t>bodies protect packets in case of unauthorized packet interception. </a:t>
            </a:r>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12</a:t>
            </a:fld>
            <a:endParaRPr lang="en-US" dirty="0"/>
          </a:p>
        </p:txBody>
      </p:sp>
    </p:spTree>
    <p:extLst>
      <p:ext uri="{BB962C8B-B14F-4D97-AF65-F5344CB8AC3E}">
        <p14:creationId xmlns:p14="http://schemas.microsoft.com/office/powerpoint/2010/main" val="629593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Advanced Features (cont.)</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b="1" dirty="0"/>
              <a:t>Customer relationships: </a:t>
            </a:r>
            <a:r>
              <a:rPr lang="en-US" sz="2400" dirty="0"/>
              <a:t>The capability to provide customer support through multiple mediums, such as telephone, chat, and e-mail, builds solid customer </a:t>
            </a:r>
            <a:r>
              <a:rPr lang="en-US" sz="2400" dirty="0" smtClean="0"/>
              <a:t>satisfaction </a:t>
            </a:r>
            <a:r>
              <a:rPr lang="en-US" sz="2400" dirty="0"/>
              <a:t>and loyalty. </a:t>
            </a:r>
            <a:endParaRPr lang="en-US" sz="2400" dirty="0" smtClean="0"/>
          </a:p>
          <a:p>
            <a:r>
              <a:rPr lang="en-US" sz="2400" dirty="0" smtClean="0"/>
              <a:t>A </a:t>
            </a:r>
            <a:r>
              <a:rPr lang="en-US" sz="2400" dirty="0"/>
              <a:t>pervasive IP network allows organizations to provide contact center agents with consolidated and up-to-date customer records along with related customer communication. </a:t>
            </a:r>
          </a:p>
          <a:p>
            <a:r>
              <a:rPr lang="en-US" sz="2400" b="1" dirty="0"/>
              <a:t>Telephony application services: </a:t>
            </a:r>
            <a:r>
              <a:rPr lang="en-US" sz="2400" dirty="0"/>
              <a:t>XML services on Cisco IP Phones give users another way to perform or access business applications. Some examples of XML-based services on Cisco IP Phones are user stock quotes, inventory checks, direct-dial directory, announcements, and advertisements. </a:t>
            </a:r>
          </a:p>
          <a:p>
            <a:endParaRPr lang="en-US" sz="2400" dirty="0" smtClean="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13</a:t>
            </a:fld>
            <a:endParaRPr lang="en-US" dirty="0"/>
          </a:p>
        </p:txBody>
      </p:sp>
    </p:spTree>
    <p:extLst>
      <p:ext uri="{BB962C8B-B14F-4D97-AF65-F5344CB8AC3E}">
        <p14:creationId xmlns:p14="http://schemas.microsoft.com/office/powerpoint/2010/main" val="1909850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Components of a VoIP Network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106" y="1752600"/>
            <a:ext cx="7223988" cy="4724400"/>
          </a:xfrm>
        </p:spPr>
      </p:pic>
      <p:pic>
        <p:nvPicPr>
          <p:cNvPr id="4" name="Picture 3"/>
          <p:cNvPicPr>
            <a:picLocks noChangeAspect="1"/>
          </p:cNvPicPr>
          <p:nvPr/>
        </p:nvPicPr>
        <p:blipFill>
          <a:blip r:embed="rId3"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14</a:t>
            </a:fld>
            <a:endParaRPr lang="en-US" dirty="0"/>
          </a:p>
        </p:txBody>
      </p:sp>
    </p:spTree>
    <p:extLst>
      <p:ext uri="{BB962C8B-B14F-4D97-AF65-F5344CB8AC3E}">
        <p14:creationId xmlns:p14="http://schemas.microsoft.com/office/powerpoint/2010/main" val="1738909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9067800" cy="1143000"/>
          </a:xfrm>
        </p:spPr>
        <p:txBody>
          <a:bodyPr>
            <a:normAutofit/>
          </a:bodyPr>
          <a:lstStyle/>
          <a:p>
            <a:r>
              <a:rPr lang="en-US" dirty="0"/>
              <a:t>Components of a VoIP Network </a:t>
            </a:r>
            <a:r>
              <a:rPr lang="en-US" dirty="0" smtClean="0"/>
              <a:t>(</a:t>
            </a:r>
            <a:r>
              <a:rPr lang="en-US" dirty="0"/>
              <a:t>cont.)</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b="1" dirty="0"/>
              <a:t>IP Phones: </a:t>
            </a:r>
            <a:r>
              <a:rPr lang="en-US" sz="2400" dirty="0"/>
              <a:t>Cisco IP Phones provide IP endpoints for voice communication. </a:t>
            </a:r>
          </a:p>
          <a:p>
            <a:r>
              <a:rPr lang="en-US" sz="2400" b="1" dirty="0"/>
              <a:t>Gatekeeper: </a:t>
            </a:r>
            <a:r>
              <a:rPr lang="en-US" sz="2400" dirty="0"/>
              <a:t>A gatekeeper provides Call Admission Control (CAC), bandwidth con- </a:t>
            </a:r>
            <a:r>
              <a:rPr lang="en-US" sz="2400" dirty="0" err="1"/>
              <a:t>trol</a:t>
            </a:r>
            <a:r>
              <a:rPr lang="en-US" sz="2400" dirty="0"/>
              <a:t> and management, and address translation. </a:t>
            </a:r>
          </a:p>
          <a:p>
            <a:r>
              <a:rPr lang="en-US" sz="2400" b="1" dirty="0"/>
              <a:t>Gateway: </a:t>
            </a:r>
            <a:r>
              <a:rPr lang="en-US" sz="2400" dirty="0"/>
              <a:t>The gateway provides translation between VoIP and non-VoIP networks, such as the PSTN. Gateways also provide physical access for local analog and digital voice devices, such as telephones, fax machines, key sets, and private branch exchanges (PBX). </a:t>
            </a:r>
          </a:p>
          <a:p>
            <a:r>
              <a:rPr lang="en-US" sz="2400" b="1" dirty="0"/>
              <a:t>Multipoint Control Unit (MCU): </a:t>
            </a:r>
            <a:r>
              <a:rPr lang="en-US" sz="2400" dirty="0"/>
              <a:t>An MCU provides real-time connectivity for </a:t>
            </a:r>
            <a:r>
              <a:rPr lang="en-US" sz="2400" dirty="0" smtClean="0"/>
              <a:t>participants </a:t>
            </a:r>
            <a:r>
              <a:rPr lang="en-US" sz="2400" dirty="0"/>
              <a:t>in multiple locations to attend the same videoconference or meeting.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15</a:t>
            </a:fld>
            <a:endParaRPr lang="en-US" dirty="0"/>
          </a:p>
        </p:txBody>
      </p:sp>
    </p:spTree>
    <p:extLst>
      <p:ext uri="{BB962C8B-B14F-4D97-AF65-F5344CB8AC3E}">
        <p14:creationId xmlns:p14="http://schemas.microsoft.com/office/powerpoint/2010/main" val="2033669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9067800" cy="1143000"/>
          </a:xfrm>
        </p:spPr>
        <p:txBody>
          <a:bodyPr>
            <a:normAutofit/>
          </a:bodyPr>
          <a:lstStyle/>
          <a:p>
            <a:r>
              <a:rPr lang="en-US" dirty="0"/>
              <a:t>Components of a VoIP Network </a:t>
            </a:r>
            <a:r>
              <a:rPr lang="en-US" dirty="0" smtClean="0"/>
              <a:t>(</a:t>
            </a:r>
            <a:r>
              <a:rPr lang="en-US" dirty="0"/>
              <a:t>cont.)</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b="1" dirty="0"/>
              <a:t>Call agent: </a:t>
            </a:r>
            <a:r>
              <a:rPr lang="en-US" sz="2400" dirty="0"/>
              <a:t>A call agent provides call control for IP phones, CAC, bandwidth control and management, and address translation. Unlike a gatekeeper, which in a Cisco </a:t>
            </a:r>
            <a:r>
              <a:rPr lang="en-US" sz="2400" dirty="0" smtClean="0"/>
              <a:t>environment </a:t>
            </a:r>
            <a:r>
              <a:rPr lang="en-US" sz="2400" dirty="0"/>
              <a:t>typically runs on a router, a call agent typically runs on a server platform. Cisco Unified Communications Manager is an example of a call agent. </a:t>
            </a:r>
          </a:p>
          <a:p>
            <a:r>
              <a:rPr lang="en-US" sz="2400" b="1" dirty="0"/>
              <a:t>Application servers: </a:t>
            </a:r>
            <a:r>
              <a:rPr lang="en-US" sz="2400" dirty="0"/>
              <a:t>Application servers provide services such as voice mail, unified messaging, and Cisco Communications Manager Attendant Console. </a:t>
            </a:r>
          </a:p>
          <a:p>
            <a:r>
              <a:rPr lang="en-US" sz="2400" b="1" dirty="0"/>
              <a:t>Videoconference station: </a:t>
            </a:r>
            <a:r>
              <a:rPr lang="en-US" sz="2400" dirty="0"/>
              <a:t>A videoconference station provides access for end-user participation in videoconferencing. The videoconference station contains a video capture device for video input and a microphone for audio input.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16</a:t>
            </a:fld>
            <a:endParaRPr lang="en-US" dirty="0"/>
          </a:p>
        </p:txBody>
      </p:sp>
    </p:spTree>
    <p:extLst>
      <p:ext uri="{BB962C8B-B14F-4D97-AF65-F5344CB8AC3E}">
        <p14:creationId xmlns:p14="http://schemas.microsoft.com/office/powerpoint/2010/main" val="1687776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VoIP Functions </a:t>
            </a:r>
            <a:endParaRPr lang="en-US" dirty="0">
              <a:solidFill>
                <a:schemeClr val="tx1"/>
              </a:solidFill>
              <a:effectLst/>
            </a:endParaRPr>
          </a:p>
        </p:txBody>
      </p:sp>
      <p:sp>
        <p:nvSpPr>
          <p:cNvPr id="8" name="Text Placeholder 7"/>
          <p:cNvSpPr>
            <a:spLocks noGrp="1"/>
          </p:cNvSpPr>
          <p:nvPr>
            <p:ph type="body" idx="1"/>
          </p:nvPr>
        </p:nvSpPr>
        <p:spPr/>
        <p:txBody>
          <a:bodyPr/>
          <a:lstStyle/>
          <a:p>
            <a:r>
              <a:rPr lang="en-US" dirty="0" smtClean="0"/>
              <a:t>Topic Two</a:t>
            </a: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smtClean="0"/>
              <a:t>Slide </a:t>
            </a:r>
            <a:fld id="{FD3DDBF2-094B-4CA4-965C-FB22D307DBD7}" type="slidenum">
              <a:rPr lang="en-US" smtClean="0"/>
              <a:pPr/>
              <a:t>17</a:t>
            </a:fld>
            <a:endParaRPr lang="en-US" dirty="0"/>
          </a:p>
        </p:txBody>
      </p:sp>
    </p:spTree>
    <p:extLst>
      <p:ext uri="{BB962C8B-B14F-4D97-AF65-F5344CB8AC3E}">
        <p14:creationId xmlns:p14="http://schemas.microsoft.com/office/powerpoint/2010/main" val="2574191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2400" y="1429573"/>
            <a:ext cx="8839200" cy="4724400"/>
          </a:xfrm>
        </p:spPr>
        <p:txBody>
          <a:bodyPr>
            <a:normAutofit/>
          </a:bodyPr>
          <a:lstStyle/>
          <a:p>
            <a:r>
              <a:rPr lang="en-US" sz="2400" dirty="0"/>
              <a:t>In the traditional PSTN telephony network, all the elements required to complete a call are transparent to an end user. </a:t>
            </a:r>
            <a:endParaRPr lang="en-US" sz="2400" dirty="0" smtClean="0"/>
          </a:p>
          <a:p>
            <a:r>
              <a:rPr lang="en-US" sz="2400" dirty="0" smtClean="0"/>
              <a:t>Migration </a:t>
            </a:r>
            <a:r>
              <a:rPr lang="en-US" sz="2400" dirty="0"/>
              <a:t>to VoIP requires an awareness of these required elements and a thorough understanding of the protocols and components that provide the same functionality in an IP network. </a:t>
            </a:r>
            <a:endParaRPr lang="en-US" sz="2400" dirty="0"/>
          </a:p>
          <a:p>
            <a:endParaRPr lang="en-US" sz="2400" dirty="0"/>
          </a:p>
          <a:p>
            <a:endParaRPr lang="en-US" sz="2400" dirty="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18</a:t>
            </a:fld>
            <a:endParaRPr lang="en-US" dirty="0"/>
          </a:p>
        </p:txBody>
      </p:sp>
    </p:spTree>
    <p:extLst>
      <p:ext uri="{BB962C8B-B14F-4D97-AF65-F5344CB8AC3E}">
        <p14:creationId xmlns:p14="http://schemas.microsoft.com/office/powerpoint/2010/main" val="1476453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VoIP </a:t>
            </a:r>
            <a:r>
              <a:rPr lang="en-US" dirty="0" smtClean="0"/>
              <a:t>Functions - Signaling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fontScale="85000" lnSpcReduction="20000"/>
          </a:bodyPr>
          <a:lstStyle/>
          <a:p>
            <a:r>
              <a:rPr lang="en-US" sz="2400" dirty="0" smtClean="0"/>
              <a:t>Signaling </a:t>
            </a:r>
            <a:r>
              <a:rPr lang="en-US" sz="2400" dirty="0"/>
              <a:t>is the capability to generate and exchange control information that will be used to establish, monitor, and release connections between two end- points. </a:t>
            </a:r>
            <a:endParaRPr lang="en-US" sz="2400" dirty="0" smtClean="0"/>
          </a:p>
          <a:p>
            <a:r>
              <a:rPr lang="en-US" sz="2400" dirty="0" smtClean="0"/>
              <a:t>Voice </a:t>
            </a:r>
            <a:r>
              <a:rPr lang="en-US" sz="2400" dirty="0"/>
              <a:t>signaling requires the capability to provide supervisory, address, and alerting functionality between nodes. </a:t>
            </a:r>
            <a:endParaRPr lang="en-US" sz="2400" dirty="0" smtClean="0"/>
          </a:p>
          <a:p>
            <a:endParaRPr lang="en-US" sz="2400" dirty="0" smtClean="0"/>
          </a:p>
          <a:p>
            <a:r>
              <a:rPr lang="en-US" sz="2400" dirty="0"/>
              <a:t>VoIP presents several options for signaling, including H.323, Session Initiation Protocol (SIP), H.248, Media Gateway Control Protocol (MGCP), and Skinny Client Control Protocol (SCCP) </a:t>
            </a:r>
            <a:endParaRPr lang="en-US" sz="2400" dirty="0" smtClean="0"/>
          </a:p>
          <a:p>
            <a:endParaRPr lang="en-US" sz="2400" dirty="0"/>
          </a:p>
          <a:p>
            <a:r>
              <a:rPr lang="en-US" sz="2400" dirty="0"/>
              <a:t>SIP and H.323 are examples of peer-to-peer signaling protocols where the end devices or gateways contain the intelligence to initiate and terminate calls and </a:t>
            </a:r>
            <a:r>
              <a:rPr lang="en-US" sz="2400" dirty="0" smtClean="0"/>
              <a:t>interpret </a:t>
            </a:r>
            <a:r>
              <a:rPr lang="en-US" sz="2400" dirty="0"/>
              <a:t>call control messages. </a:t>
            </a:r>
            <a:endParaRPr lang="en-US" sz="2400" dirty="0" smtClean="0"/>
          </a:p>
          <a:p>
            <a:endParaRPr lang="en-US" sz="2400" dirty="0" smtClean="0"/>
          </a:p>
          <a:p>
            <a:r>
              <a:rPr lang="en-US" sz="2400" dirty="0" smtClean="0"/>
              <a:t>H.248</a:t>
            </a:r>
            <a:r>
              <a:rPr lang="en-US" sz="2400" dirty="0"/>
              <a:t>, SCCP, and MGCP are examples of client/server protocols where the endpoints or gateways do not contain call control intelligence but send or receive event notifications to a server commonly referred to as a call agent. </a:t>
            </a:r>
            <a:endParaRPr lang="en-US" sz="2400" dirty="0"/>
          </a:p>
          <a:p>
            <a:endParaRPr lang="en-US" sz="2400" dirty="0"/>
          </a:p>
        </p:txBody>
      </p:sp>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19</a:t>
            </a:fld>
            <a:endParaRPr lang="en-US" dirty="0"/>
          </a:p>
        </p:txBody>
      </p:sp>
    </p:spTree>
    <p:extLst>
      <p:ext uri="{BB962C8B-B14F-4D97-AF65-F5344CB8AC3E}">
        <p14:creationId xmlns:p14="http://schemas.microsoft.com/office/powerpoint/2010/main" val="146826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Overview </a:t>
            </a:r>
            <a:endParaRPr lang="en-US" dirty="0"/>
          </a:p>
        </p:txBody>
      </p:sp>
      <p:sp>
        <p:nvSpPr>
          <p:cNvPr id="3" name="Content Placeholder 2"/>
          <p:cNvSpPr>
            <a:spLocks noGrp="1"/>
          </p:cNvSpPr>
          <p:nvPr>
            <p:ph idx="1"/>
          </p:nvPr>
        </p:nvSpPr>
        <p:spPr>
          <a:xfrm>
            <a:off x="0" y="1524000"/>
            <a:ext cx="9067800" cy="5029200"/>
          </a:xfrm>
        </p:spPr>
        <p:txBody>
          <a:bodyPr>
            <a:normAutofit/>
          </a:bodyPr>
          <a:lstStyle/>
          <a:p>
            <a:r>
              <a:rPr lang="en-US" sz="2400" dirty="0" smtClean="0"/>
              <a:t>This session describes </a:t>
            </a:r>
            <a:r>
              <a:rPr lang="en-US" sz="2400" dirty="0"/>
              <a:t>VoIP, </a:t>
            </a:r>
            <a:r>
              <a:rPr lang="en-US" sz="2400" dirty="0" smtClean="0"/>
              <a:t>components </a:t>
            </a:r>
            <a:r>
              <a:rPr lang="en-US" sz="2400" dirty="0"/>
              <a:t>of a VoIP network, the protocols used, and service considerations of integrating VoIP </a:t>
            </a:r>
            <a:r>
              <a:rPr lang="en-US" sz="2400" dirty="0" smtClean="0"/>
              <a:t>into </a:t>
            </a:r>
            <a:r>
              <a:rPr lang="en-US" sz="2400" dirty="0"/>
              <a:t>an existing data network. </a:t>
            </a:r>
            <a:endParaRPr lang="en-US" sz="2400" dirty="0" smtClean="0"/>
          </a:p>
          <a:p>
            <a:r>
              <a:rPr lang="en-US" sz="2400" dirty="0" smtClean="0"/>
              <a:t>Also</a:t>
            </a:r>
            <a:r>
              <a:rPr lang="en-US" sz="2400" dirty="0"/>
              <a:t>, this </a:t>
            </a:r>
            <a:r>
              <a:rPr lang="en-US" sz="2400" dirty="0" smtClean="0"/>
              <a:t>session considers </a:t>
            </a:r>
            <a:r>
              <a:rPr lang="en-US" sz="2400" dirty="0"/>
              <a:t>various types of voice gateways and how to use gateways in different IP telephony environments. </a:t>
            </a:r>
            <a:endParaRPr lang="en-US" sz="2400" dirty="0"/>
          </a:p>
          <a:p>
            <a:endParaRPr lang="en-US" sz="2400" dirty="0"/>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smtClean="0"/>
              <a:t>Slide </a:t>
            </a:r>
            <a:fld id="{FD3DDBF2-094B-4CA4-965C-FB22D307DBD7}" type="slidenum">
              <a:rPr lang="en-US" smtClean="0"/>
              <a:pPr/>
              <a:t>2</a:t>
            </a:fld>
            <a:endParaRPr lang="en-US" dirty="0"/>
          </a:p>
        </p:txBody>
      </p:sp>
    </p:spTree>
    <p:extLst>
      <p:ext uri="{BB962C8B-B14F-4D97-AF65-F5344CB8AC3E}">
        <p14:creationId xmlns:p14="http://schemas.microsoft.com/office/powerpoint/2010/main" val="231782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VoIP Functions </a:t>
            </a:r>
            <a:r>
              <a:rPr lang="mr-IN" dirty="0" smtClean="0"/>
              <a:t>–</a:t>
            </a:r>
            <a:r>
              <a:rPr lang="en-US" dirty="0" smtClean="0"/>
              <a:t> Database Services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Access to services, such as toll-free numbers or caller ID, requires the capability to query a database to determine whether the call can be placed or information can be made available</a:t>
            </a:r>
            <a:r>
              <a:rPr lang="en-US" sz="2400" dirty="0" smtClean="0"/>
              <a:t>.</a:t>
            </a:r>
          </a:p>
          <a:p>
            <a:r>
              <a:rPr lang="en-US" sz="2400" dirty="0" smtClean="0"/>
              <a:t> </a:t>
            </a:r>
            <a:r>
              <a:rPr lang="en-US" sz="2400" dirty="0"/>
              <a:t>Database services include access to billing information, caller name delivery (CNAM), toll-free database services, and calling-card services. </a:t>
            </a:r>
            <a:endParaRPr lang="en-US" sz="2400" dirty="0" smtClean="0"/>
          </a:p>
          <a:p>
            <a:r>
              <a:rPr lang="en-US" sz="2400" dirty="0" smtClean="0"/>
              <a:t>VoIP </a:t>
            </a:r>
            <a:r>
              <a:rPr lang="en-US" sz="2400" dirty="0"/>
              <a:t>service providers can differentiate their services by pro- viding access to many unique database services.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20</a:t>
            </a:fld>
            <a:endParaRPr lang="en-US" dirty="0"/>
          </a:p>
        </p:txBody>
      </p:sp>
    </p:spTree>
    <p:extLst>
      <p:ext uri="{BB962C8B-B14F-4D97-AF65-F5344CB8AC3E}">
        <p14:creationId xmlns:p14="http://schemas.microsoft.com/office/powerpoint/2010/main" val="303803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VoIP Functions </a:t>
            </a:r>
            <a:r>
              <a:rPr lang="mr-IN" dirty="0"/>
              <a:t>–</a:t>
            </a:r>
            <a:r>
              <a:rPr lang="en-US" dirty="0"/>
              <a:t> </a:t>
            </a:r>
            <a:r>
              <a:rPr lang="en-US" dirty="0"/>
              <a:t>Bearer control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Bearer channels are the channels that carry voice calls. </a:t>
            </a:r>
            <a:endParaRPr lang="en-US" sz="2400" dirty="0" smtClean="0"/>
          </a:p>
          <a:p>
            <a:r>
              <a:rPr lang="en-US" sz="2400" dirty="0" smtClean="0"/>
              <a:t>Proper supervision </a:t>
            </a:r>
            <a:r>
              <a:rPr lang="en-US" sz="2400" dirty="0"/>
              <a:t>of these channels requires that appropriate call connect and call disconnect signaling be passed between end devices. </a:t>
            </a:r>
            <a:endParaRPr lang="en-US" sz="2400" dirty="0" smtClean="0"/>
          </a:p>
          <a:p>
            <a:r>
              <a:rPr lang="en-US" sz="2400" dirty="0" smtClean="0"/>
              <a:t>Correct </a:t>
            </a:r>
            <a:r>
              <a:rPr lang="en-US" sz="2400" dirty="0"/>
              <a:t>signaling ensures that the channel is allocated to the current voice call and that a channel is properly </a:t>
            </a:r>
            <a:r>
              <a:rPr lang="en-US" sz="2400" dirty="0" err="1"/>
              <a:t>deallocated</a:t>
            </a:r>
            <a:r>
              <a:rPr lang="en-US" sz="2400" dirty="0"/>
              <a:t> when either side terminates the call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21</a:t>
            </a:fld>
            <a:endParaRPr lang="en-US" dirty="0"/>
          </a:p>
        </p:txBody>
      </p:sp>
    </p:spTree>
    <p:extLst>
      <p:ext uri="{BB962C8B-B14F-4D97-AF65-F5344CB8AC3E}">
        <p14:creationId xmlns:p14="http://schemas.microsoft.com/office/powerpoint/2010/main" val="72806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VoIP Functions </a:t>
            </a:r>
            <a:r>
              <a:rPr lang="mr-IN" dirty="0"/>
              <a:t>–</a:t>
            </a:r>
            <a:r>
              <a:rPr lang="en-US" dirty="0"/>
              <a:t> </a:t>
            </a:r>
            <a:r>
              <a:rPr lang="en-US" dirty="0"/>
              <a:t>Codecs </a:t>
            </a:r>
          </a:p>
        </p:txBody>
      </p:sp>
      <p:sp>
        <p:nvSpPr>
          <p:cNvPr id="3" name="Content Placeholder 2"/>
          <p:cNvSpPr>
            <a:spLocks noGrp="1"/>
          </p:cNvSpPr>
          <p:nvPr>
            <p:ph idx="1"/>
          </p:nvPr>
        </p:nvSpPr>
        <p:spPr>
          <a:xfrm>
            <a:off x="304800" y="1752600"/>
            <a:ext cx="8610600" cy="4724400"/>
          </a:xfrm>
        </p:spPr>
        <p:txBody>
          <a:bodyPr>
            <a:normAutofit lnSpcReduction="10000"/>
          </a:bodyPr>
          <a:lstStyle/>
          <a:p>
            <a:r>
              <a:rPr lang="en-US" sz="2400" dirty="0"/>
              <a:t>Codecs provide the coding and decoding translation between analog and digital facilities. </a:t>
            </a:r>
            <a:endParaRPr lang="en-US" sz="2400" dirty="0" smtClean="0"/>
          </a:p>
          <a:p>
            <a:r>
              <a:rPr lang="en-US" sz="2400" dirty="0" smtClean="0"/>
              <a:t>Each </a:t>
            </a:r>
            <a:r>
              <a:rPr lang="en-US" sz="2400" dirty="0"/>
              <a:t>codec type defines the method of voice coding and the </a:t>
            </a:r>
            <a:r>
              <a:rPr lang="en-US" sz="2400" dirty="0" smtClean="0"/>
              <a:t>compression </a:t>
            </a:r>
            <a:r>
              <a:rPr lang="en-US" sz="2400" dirty="0"/>
              <a:t>mechanism that is used to convert the voice stream. </a:t>
            </a:r>
            <a:endParaRPr lang="en-US" sz="2400" dirty="0" smtClean="0"/>
          </a:p>
          <a:p>
            <a:r>
              <a:rPr lang="en-US" sz="2400" dirty="0"/>
              <a:t>Each voice channel reserves 64 kbps of bandwidth and uses the G.711 codec to convert an analog voice wave to a 64-kbps digitized voice stream. </a:t>
            </a:r>
            <a:endParaRPr lang="en-US" sz="2400" dirty="0" smtClean="0"/>
          </a:p>
          <a:p>
            <a:r>
              <a:rPr lang="en-US" sz="2400" dirty="0" smtClean="0"/>
              <a:t>In </a:t>
            </a:r>
            <a:r>
              <a:rPr lang="en-US" sz="2400" dirty="0"/>
              <a:t>VoIP design, codecs might compress voice beyond the 64-kbps voice stream to allow more efficient use of network resources. </a:t>
            </a:r>
            <a:endParaRPr lang="en-US" sz="2400" dirty="0" smtClean="0"/>
          </a:p>
          <a:p>
            <a:r>
              <a:rPr lang="en-US" sz="2400" dirty="0"/>
              <a:t>The most widely used codec in the WAN environment is G.729, which compresses the voice stream to 8 kbps. </a:t>
            </a:r>
          </a:p>
          <a:p>
            <a:endParaRPr lang="en-US" sz="2400" dirty="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22</a:t>
            </a:fld>
            <a:endParaRPr lang="en-US" dirty="0"/>
          </a:p>
        </p:txBody>
      </p:sp>
    </p:spTree>
    <p:extLst>
      <p:ext uri="{BB962C8B-B14F-4D97-AF65-F5344CB8AC3E}">
        <p14:creationId xmlns:p14="http://schemas.microsoft.com/office/powerpoint/2010/main" val="10150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VoIP Signaling Protocols </a:t>
            </a:r>
            <a:endParaRPr lang="en-US" dirty="0">
              <a:solidFill>
                <a:schemeClr val="tx1"/>
              </a:solidFill>
            </a:endParaRPr>
          </a:p>
        </p:txBody>
      </p:sp>
      <p:sp>
        <p:nvSpPr>
          <p:cNvPr id="8" name="Text Placeholder 7"/>
          <p:cNvSpPr>
            <a:spLocks noGrp="1"/>
          </p:cNvSpPr>
          <p:nvPr>
            <p:ph type="body" idx="1"/>
          </p:nvPr>
        </p:nvSpPr>
        <p:spPr/>
        <p:txBody>
          <a:bodyPr/>
          <a:lstStyle/>
          <a:p>
            <a:r>
              <a:rPr lang="en-US" dirty="0" smtClean="0"/>
              <a:t>Topic Three</a:t>
            </a: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smtClean="0"/>
              <a:t>Slide </a:t>
            </a:r>
            <a:fld id="{FD3DDBF2-094B-4CA4-965C-FB22D307DBD7}" type="slidenum">
              <a:rPr lang="en-US" smtClean="0"/>
              <a:pPr/>
              <a:t>23</a:t>
            </a:fld>
            <a:endParaRPr lang="en-US" dirty="0"/>
          </a:p>
        </p:txBody>
      </p:sp>
    </p:spTree>
    <p:extLst>
      <p:ext uri="{BB962C8B-B14F-4D97-AF65-F5344CB8AC3E}">
        <p14:creationId xmlns:p14="http://schemas.microsoft.com/office/powerpoint/2010/main" val="2625283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VoIP Signaling Protocols </a:t>
            </a:r>
            <a:endParaRPr lang="en-US"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24</a:t>
            </a:fld>
            <a:endParaRPr lang="en-US" dirty="0"/>
          </a:p>
        </p:txBody>
      </p:sp>
      <p:sp>
        <p:nvSpPr>
          <p:cNvPr id="9" name="Content Placeholder 2"/>
          <p:cNvSpPr>
            <a:spLocks noGrp="1"/>
          </p:cNvSpPr>
          <p:nvPr>
            <p:ph idx="1"/>
          </p:nvPr>
        </p:nvSpPr>
        <p:spPr>
          <a:xfrm>
            <a:off x="342900" y="1630175"/>
            <a:ext cx="8610600" cy="4724400"/>
          </a:xfrm>
        </p:spPr>
        <p:txBody>
          <a:bodyPr>
            <a:normAutofit/>
          </a:bodyPr>
          <a:lstStyle/>
          <a:p>
            <a:r>
              <a:rPr lang="en-US" sz="2400" dirty="0"/>
              <a:t>VoIP uses several control and call-signaling protocols </a:t>
            </a:r>
            <a:r>
              <a:rPr lang="en-US" sz="2400" dirty="0" smtClean="0"/>
              <a:t>. Among these are:</a:t>
            </a:r>
          </a:p>
          <a:p>
            <a:pPr lvl="1"/>
            <a:r>
              <a:rPr lang="is-IS" sz="2000" b="1" dirty="0"/>
              <a:t>H.323 </a:t>
            </a:r>
            <a:endParaRPr lang="is-IS" sz="2000" dirty="0"/>
          </a:p>
          <a:p>
            <a:pPr lvl="1"/>
            <a:r>
              <a:rPr lang="en-US" sz="2000" b="1" dirty="0"/>
              <a:t>MGCP </a:t>
            </a:r>
            <a:endParaRPr lang="en-US" sz="2000" dirty="0"/>
          </a:p>
          <a:p>
            <a:pPr lvl="1"/>
            <a:r>
              <a:rPr lang="en-US" sz="2000" b="1" dirty="0"/>
              <a:t>SIP </a:t>
            </a:r>
            <a:endParaRPr lang="en-US" sz="2000" dirty="0"/>
          </a:p>
          <a:p>
            <a:pPr lvl="1"/>
            <a:r>
              <a:rPr lang="en-US" sz="2000" b="1" dirty="0"/>
              <a:t>SCCP </a:t>
            </a:r>
            <a:endParaRPr lang="en-US" sz="2000" dirty="0"/>
          </a:p>
          <a:p>
            <a:pPr marL="457200" lvl="1" indent="0">
              <a:buNone/>
            </a:pPr>
            <a:endParaRPr lang="en-US" sz="2000" dirty="0" smtClean="0"/>
          </a:p>
        </p:txBody>
      </p:sp>
    </p:spTree>
    <p:extLst>
      <p:ext uri="{BB962C8B-B14F-4D97-AF65-F5344CB8AC3E}">
        <p14:creationId xmlns:p14="http://schemas.microsoft.com/office/powerpoint/2010/main" val="281005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is-IS" dirty="0"/>
              <a:t>H.323 </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H.323 is a standard that specifies the components, protocols, and procedures that provide multimedia communication services, real-time audio, video, and data communications over packet networks, including IP networks. </a:t>
            </a:r>
            <a:endParaRPr lang="en-US" sz="2400" dirty="0" smtClean="0"/>
          </a:p>
          <a:p>
            <a:r>
              <a:rPr lang="en-US" sz="2400" dirty="0" smtClean="0"/>
              <a:t>H.323 </a:t>
            </a:r>
            <a:r>
              <a:rPr lang="en-US" sz="2400" dirty="0"/>
              <a:t>is part of a family of International Telecommunication Union Telecommunication </a:t>
            </a:r>
            <a:r>
              <a:rPr lang="en-US" sz="2400" dirty="0" smtClean="0"/>
              <a:t>Standardization </a:t>
            </a:r>
            <a:r>
              <a:rPr lang="en-US" sz="2400" dirty="0"/>
              <a:t>sector (ITU-T) recommendations called H.32x that provides multimedia </a:t>
            </a:r>
            <a:r>
              <a:rPr lang="en-US" sz="2400" dirty="0" smtClean="0"/>
              <a:t>communication </a:t>
            </a:r>
            <a:r>
              <a:rPr lang="en-US" sz="2400" dirty="0"/>
              <a:t>services over a variety of networks.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25</a:t>
            </a:fld>
            <a:endParaRPr lang="en-US" dirty="0"/>
          </a:p>
        </p:txBody>
      </p:sp>
    </p:spTree>
    <p:extLst>
      <p:ext uri="{BB962C8B-B14F-4D97-AF65-F5344CB8AC3E}">
        <p14:creationId xmlns:p14="http://schemas.microsoft.com/office/powerpoint/2010/main" val="2805603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MGCP </a:t>
            </a:r>
            <a:endParaRPr lang="is-I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MGCP defines a protocol that controls VoIP gateways that are connected to external call control devices, referred to as call agents. </a:t>
            </a:r>
            <a:endParaRPr lang="en-US" sz="2400" dirty="0" smtClean="0"/>
          </a:p>
          <a:p>
            <a:r>
              <a:rPr lang="en-US" sz="2400" dirty="0" smtClean="0"/>
              <a:t>MGCP </a:t>
            </a:r>
            <a:r>
              <a:rPr lang="en-US" sz="2400" dirty="0"/>
              <a:t>pro- vides the signaling capability for less-expensive edge devices, such as gateways, that might not have implemented a full voice-signaling protocol such as H.323. </a:t>
            </a:r>
            <a:endParaRPr lang="en-US" sz="2400" dirty="0" smtClean="0"/>
          </a:p>
          <a:p>
            <a:r>
              <a:rPr lang="en-US" sz="2400" dirty="0" smtClean="0"/>
              <a:t>For example</a:t>
            </a:r>
            <a:r>
              <a:rPr lang="en-US" sz="2400" dirty="0"/>
              <a:t>, anytime an event, such as off-hook, occurs on a voice port of a gateway, the voice port reports that event to the call agent. </a:t>
            </a:r>
            <a:endParaRPr lang="en-US" sz="2400" dirty="0" smtClean="0"/>
          </a:p>
          <a:p>
            <a:r>
              <a:rPr lang="en-US" sz="2400" dirty="0" smtClean="0"/>
              <a:t>The </a:t>
            </a:r>
            <a:r>
              <a:rPr lang="en-US" sz="2400" dirty="0"/>
              <a:t>call agent then signals the voice port to provide a service, such as dial-tone signaling.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26</a:t>
            </a:fld>
            <a:endParaRPr lang="en-US" dirty="0"/>
          </a:p>
        </p:txBody>
      </p:sp>
    </p:spTree>
    <p:extLst>
      <p:ext uri="{BB962C8B-B14F-4D97-AF65-F5344CB8AC3E}">
        <p14:creationId xmlns:p14="http://schemas.microsoft.com/office/powerpoint/2010/main" val="1384079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MGCP </a:t>
            </a:r>
            <a:endParaRPr lang="is-I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MGCP defines a protocol that controls VoIP gateways that are connected to external call control devices, referred to as call agents. </a:t>
            </a:r>
            <a:endParaRPr lang="en-US" sz="2400" dirty="0" smtClean="0"/>
          </a:p>
          <a:p>
            <a:r>
              <a:rPr lang="en-US" sz="2400" dirty="0" smtClean="0"/>
              <a:t>MGCP provides </a:t>
            </a:r>
            <a:r>
              <a:rPr lang="en-US" sz="2400" dirty="0"/>
              <a:t>the signaling capability for less-expensive edge devices, such as gateways, that might not have implemented a full voice-signaling protocol such as H.323. </a:t>
            </a:r>
            <a:endParaRPr lang="en-US" sz="2400" dirty="0" smtClean="0"/>
          </a:p>
          <a:p>
            <a:r>
              <a:rPr lang="en-US" sz="2400" dirty="0" smtClean="0"/>
              <a:t>For example</a:t>
            </a:r>
            <a:r>
              <a:rPr lang="en-US" sz="2400" dirty="0"/>
              <a:t>, anytime an event, such as off-hook, occurs on a voice port of a gateway, the voice port reports that event to the call agent. </a:t>
            </a:r>
            <a:endParaRPr lang="en-US" sz="2400" dirty="0" smtClean="0"/>
          </a:p>
          <a:p>
            <a:r>
              <a:rPr lang="en-US" sz="2400" dirty="0" smtClean="0"/>
              <a:t>The </a:t>
            </a:r>
            <a:r>
              <a:rPr lang="en-US" sz="2400" dirty="0"/>
              <a:t>call agent then signals the voice port to provide a service, such as dial-tone signaling.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27</a:t>
            </a:fld>
            <a:endParaRPr lang="en-US" dirty="0"/>
          </a:p>
        </p:txBody>
      </p:sp>
    </p:spTree>
    <p:extLst>
      <p:ext uri="{BB962C8B-B14F-4D97-AF65-F5344CB8AC3E}">
        <p14:creationId xmlns:p14="http://schemas.microsoft.com/office/powerpoint/2010/main" val="1569115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SIP</a:t>
            </a:r>
            <a:r>
              <a:rPr lang="en-US" b="1" dirty="0"/>
              <a:t> </a:t>
            </a:r>
            <a:endParaRPr lang="is-I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SIP is a detailed protocol that specifies the commands and responses to set up and tear down calls. </a:t>
            </a:r>
            <a:endParaRPr lang="en-US" sz="2400" dirty="0" smtClean="0"/>
          </a:p>
          <a:p>
            <a:r>
              <a:rPr lang="en-US" sz="2400" dirty="0" smtClean="0"/>
              <a:t>SIP </a:t>
            </a:r>
            <a:r>
              <a:rPr lang="en-US" sz="2400" dirty="0"/>
              <a:t>also details features such as security, proxy, and transport control protocol (TCP) or User Datagram Protocol (UDP) services. </a:t>
            </a:r>
            <a:endParaRPr lang="en-US" sz="2400" dirty="0" smtClean="0"/>
          </a:p>
          <a:p>
            <a:r>
              <a:rPr lang="en-US" sz="2400" dirty="0" smtClean="0"/>
              <a:t>SIP </a:t>
            </a:r>
            <a:r>
              <a:rPr lang="en-US" sz="2400" dirty="0"/>
              <a:t>and its </a:t>
            </a:r>
            <a:r>
              <a:rPr lang="en-US" sz="2400" dirty="0" smtClean="0"/>
              <a:t>partner </a:t>
            </a:r>
            <a:r>
              <a:rPr lang="en-US" sz="2400" dirty="0"/>
              <a:t>protocols, Session Announcement Protocol (SAP) and Session Description Protocol (SDP), provide announcements and information about multicast sessions to users on a network. </a:t>
            </a:r>
            <a:endParaRPr lang="en-US" sz="2400" dirty="0" smtClean="0"/>
          </a:p>
          <a:p>
            <a:r>
              <a:rPr lang="en-US" sz="2400" dirty="0" smtClean="0"/>
              <a:t>SIP </a:t>
            </a:r>
            <a:r>
              <a:rPr lang="en-US" sz="2400" dirty="0"/>
              <a:t>defines end-to-end call signaling between devices.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28</a:t>
            </a:fld>
            <a:endParaRPr lang="en-US" dirty="0"/>
          </a:p>
        </p:txBody>
      </p:sp>
    </p:spTree>
    <p:extLst>
      <p:ext uri="{BB962C8B-B14F-4D97-AF65-F5344CB8AC3E}">
        <p14:creationId xmlns:p14="http://schemas.microsoft.com/office/powerpoint/2010/main" val="1805613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The H.323 Umbrella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H.323 is a suite of protocols defined by the International Telecommunication Union (ITU) for multimedia conferences over LANs. </a:t>
            </a:r>
            <a:endParaRPr lang="en-US" sz="2400" dirty="0" smtClean="0"/>
          </a:p>
          <a:p>
            <a:r>
              <a:rPr lang="en-US" sz="2400" dirty="0" smtClean="0"/>
              <a:t>The </a:t>
            </a:r>
            <a:r>
              <a:rPr lang="en-US" sz="2400" dirty="0"/>
              <a:t>H.323 protocol was designed by the ITU-T and was initially approved in February 1996. </a:t>
            </a:r>
            <a:endParaRPr lang="en-US" sz="2400" dirty="0" smtClean="0"/>
          </a:p>
          <a:p>
            <a:r>
              <a:rPr lang="en-US" sz="2400" dirty="0" smtClean="0"/>
              <a:t>It </a:t>
            </a:r>
            <a:r>
              <a:rPr lang="en-US" sz="2400" dirty="0"/>
              <a:t>was developed as a protocol that provides IP networks with traditional telephony functionality. </a:t>
            </a:r>
            <a:endParaRPr lang="en-US" sz="2400" dirty="0" smtClean="0"/>
          </a:p>
          <a:p>
            <a:r>
              <a:rPr lang="en-US" sz="2400" dirty="0" smtClean="0"/>
              <a:t>Today</a:t>
            </a:r>
            <a:r>
              <a:rPr lang="en-US" sz="2400" dirty="0"/>
              <a:t>, H.323 is the most widely deployed standards-based voice and videoconferencing standard for packet-switched net- works. </a:t>
            </a:r>
            <a:endParaRPr lang="en-US" sz="24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29</a:t>
            </a:fld>
            <a:endParaRPr lang="en-US" dirty="0"/>
          </a:p>
        </p:txBody>
      </p:sp>
    </p:spTree>
    <p:extLst>
      <p:ext uri="{BB962C8B-B14F-4D97-AF65-F5344CB8AC3E}">
        <p14:creationId xmlns:p14="http://schemas.microsoft.com/office/powerpoint/2010/main" val="433093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Outline</a:t>
            </a:r>
            <a:endParaRPr lang="en-US" dirty="0"/>
          </a:p>
        </p:txBody>
      </p:sp>
      <p:sp>
        <p:nvSpPr>
          <p:cNvPr id="3" name="Content Placeholder 2"/>
          <p:cNvSpPr>
            <a:spLocks noGrp="1"/>
          </p:cNvSpPr>
          <p:nvPr>
            <p:ph idx="1"/>
          </p:nvPr>
        </p:nvSpPr>
        <p:spPr>
          <a:xfrm>
            <a:off x="457200" y="1600200"/>
            <a:ext cx="8534400" cy="4495800"/>
          </a:xfrm>
        </p:spPr>
        <p:txBody>
          <a:bodyPr>
            <a:normAutofit/>
          </a:bodyPr>
          <a:lstStyle/>
          <a:p>
            <a:pPr marL="0" indent="0">
              <a:buNone/>
            </a:pPr>
            <a:r>
              <a:rPr lang="en-US" sz="2400" dirty="0" smtClean="0"/>
              <a:t>The key topics to be covered in the session are as follows:</a:t>
            </a:r>
          </a:p>
          <a:p>
            <a:r>
              <a:rPr lang="en-US" sz="2400" dirty="0"/>
              <a:t>VoIP Fundamentals </a:t>
            </a:r>
            <a:endParaRPr lang="en-US" sz="2400" dirty="0" smtClean="0"/>
          </a:p>
          <a:p>
            <a:r>
              <a:rPr lang="en-US" sz="2400" dirty="0"/>
              <a:t>VoIP Functions </a:t>
            </a:r>
            <a:endParaRPr lang="en-US" sz="2400" dirty="0" smtClean="0"/>
          </a:p>
          <a:p>
            <a:r>
              <a:rPr lang="en-US" sz="2400" dirty="0"/>
              <a:t>VoIP Signaling Protocols </a:t>
            </a:r>
            <a:endParaRPr lang="en-US" sz="2400" dirty="0" smtClean="0"/>
          </a:p>
          <a:p>
            <a:r>
              <a:rPr lang="en-US" sz="2400" dirty="0"/>
              <a:t>VoIP Service Considerations </a:t>
            </a:r>
            <a:endParaRPr lang="en-US" sz="2400" dirty="0" smtClean="0"/>
          </a:p>
          <a:p>
            <a:endParaRPr lang="en-US" sz="2400" dirty="0" smtClean="0"/>
          </a:p>
        </p:txBody>
      </p:sp>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a:t>
            </a:fld>
            <a:endParaRPr lang="en-US" dirty="0"/>
          </a:p>
        </p:txBody>
      </p:sp>
    </p:spTree>
    <p:extLst>
      <p:ext uri="{BB962C8B-B14F-4D97-AF65-F5344CB8AC3E}">
        <p14:creationId xmlns:p14="http://schemas.microsoft.com/office/powerpoint/2010/main" val="369608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b="1" dirty="0"/>
              <a:t>H.225 Call Signaling</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b="1" dirty="0"/>
              <a:t>H.225 Call Signaling: </a:t>
            </a:r>
            <a:r>
              <a:rPr lang="en-US" sz="2400" dirty="0"/>
              <a:t>H.225 call signaling is used to establish a connection between two H.323 endpoints. This is achieved by exchanging H.225 protocol messages on the call-signaling channel. The call-signaling channel is opened between two H.323 endpoints or between an endpoint and an H.323 gatekeeper.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30</a:t>
            </a:fld>
            <a:endParaRPr lang="en-US" dirty="0"/>
          </a:p>
        </p:txBody>
      </p:sp>
    </p:spTree>
    <p:extLst>
      <p:ext uri="{BB962C8B-B14F-4D97-AF65-F5344CB8AC3E}">
        <p14:creationId xmlns:p14="http://schemas.microsoft.com/office/powerpoint/2010/main" val="25824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H.225 Call Signaling</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b="1" dirty="0"/>
              <a:t>H.245 Control Signaling: </a:t>
            </a:r>
            <a:r>
              <a:rPr lang="en-US" dirty="0"/>
              <a:t>H.245 control signaling is used to exchange end-to-end control messages governing the operation of an H.323 endpoint. </a:t>
            </a:r>
            <a:endParaRPr lang="en-US" dirty="0" smtClean="0"/>
          </a:p>
          <a:p>
            <a:r>
              <a:rPr lang="en-US" dirty="0" smtClean="0"/>
              <a:t>These </a:t>
            </a:r>
            <a:r>
              <a:rPr lang="en-US" dirty="0"/>
              <a:t>control </a:t>
            </a:r>
            <a:r>
              <a:rPr lang="en-US" dirty="0" smtClean="0"/>
              <a:t>messages </a:t>
            </a:r>
            <a:r>
              <a:rPr lang="en-US" dirty="0"/>
              <a:t>carry information related to the following: </a:t>
            </a:r>
            <a:endParaRPr lang="en-US" sz="800" dirty="0"/>
          </a:p>
          <a:p>
            <a:pPr lvl="1"/>
            <a:r>
              <a:rPr lang="en-US" dirty="0"/>
              <a:t>Capabilities exchange </a:t>
            </a:r>
            <a:endParaRPr lang="en-US" sz="800" dirty="0"/>
          </a:p>
          <a:p>
            <a:pPr lvl="1"/>
            <a:r>
              <a:rPr lang="en-US" dirty="0"/>
              <a:t>Opening and closing of logical channels used to carry media streams </a:t>
            </a:r>
            <a:endParaRPr lang="en-US" sz="800" dirty="0"/>
          </a:p>
          <a:p>
            <a:pPr lvl="1"/>
            <a:r>
              <a:rPr lang="en-US" dirty="0"/>
              <a:t>Flow-control messages </a:t>
            </a:r>
            <a:endParaRPr lang="en-US" sz="800" dirty="0"/>
          </a:p>
          <a:p>
            <a:pPr lvl="1"/>
            <a:r>
              <a:rPr lang="en-US" dirty="0"/>
              <a:t>General commands and indications </a:t>
            </a:r>
            <a:endParaRPr lang="en-US" sz="8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31</a:t>
            </a:fld>
            <a:endParaRPr lang="en-US" dirty="0"/>
          </a:p>
        </p:txBody>
      </p:sp>
    </p:spTree>
    <p:extLst>
      <p:ext uri="{BB962C8B-B14F-4D97-AF65-F5344CB8AC3E}">
        <p14:creationId xmlns:p14="http://schemas.microsoft.com/office/powerpoint/2010/main" val="2037335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Audio Codecs</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b="1" dirty="0"/>
              <a:t>Audio codecs: </a:t>
            </a:r>
            <a:r>
              <a:rPr lang="en-US" dirty="0"/>
              <a:t>An audio codec encodes the audio signal from a microphone for transmission by the transmitting H.323 terminal and decodes the received audio code that is sent to the speaker on the receiving H.323 terminal. </a:t>
            </a:r>
            <a:endParaRPr lang="en-US" dirty="0" smtClean="0"/>
          </a:p>
          <a:p>
            <a:r>
              <a:rPr lang="en-US" dirty="0" smtClean="0"/>
              <a:t>Because </a:t>
            </a:r>
            <a:r>
              <a:rPr lang="en-US" dirty="0"/>
              <a:t>audio is the minimum service provided by the H.323 standard, all H.323 terminals must have at least one audio codec supported, as specified in the ITU–T G.711 recommendation (coding audio at 64 kbps)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32</a:t>
            </a:fld>
            <a:endParaRPr lang="en-US" dirty="0"/>
          </a:p>
        </p:txBody>
      </p:sp>
    </p:spTree>
    <p:extLst>
      <p:ext uri="{BB962C8B-B14F-4D97-AF65-F5344CB8AC3E}">
        <p14:creationId xmlns:p14="http://schemas.microsoft.com/office/powerpoint/2010/main" val="1017565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Video Codecs</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b="1" dirty="0"/>
              <a:t>Video codecs: </a:t>
            </a:r>
            <a:r>
              <a:rPr lang="en-US" dirty="0"/>
              <a:t>A video codec encodes video from a camera for transmission by the transmitting H.323 terminal and decodes the received video code on a video display of the receiving H.323 terminal. </a:t>
            </a:r>
            <a:endParaRPr lang="en-US" dirty="0" smtClean="0"/>
          </a:p>
          <a:p>
            <a:r>
              <a:rPr lang="en-US" dirty="0" smtClean="0"/>
              <a:t>Because </a:t>
            </a:r>
            <a:r>
              <a:rPr lang="en-US" dirty="0"/>
              <a:t>H.323 specifies support of video as option- al, the support of video codecs is optional as well.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33</a:t>
            </a:fld>
            <a:endParaRPr lang="en-US" dirty="0"/>
          </a:p>
        </p:txBody>
      </p:sp>
    </p:spTree>
    <p:extLst>
      <p:ext uri="{BB962C8B-B14F-4D97-AF65-F5344CB8AC3E}">
        <p14:creationId xmlns:p14="http://schemas.microsoft.com/office/powerpoint/2010/main" val="728149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MGCP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MGCP is a client/server call control protocol built on a centralized control architecture. </a:t>
            </a:r>
            <a:endParaRPr lang="en-US" sz="2400" dirty="0" smtClean="0"/>
          </a:p>
          <a:p>
            <a:r>
              <a:rPr lang="en-US" sz="2400" dirty="0" smtClean="0"/>
              <a:t>MGCP </a:t>
            </a:r>
            <a:r>
              <a:rPr lang="en-US" sz="2400" dirty="0"/>
              <a:t>offers the advantage of centralized gateway administration and provides for </a:t>
            </a:r>
            <a:r>
              <a:rPr lang="en-US" sz="2400" dirty="0" smtClean="0"/>
              <a:t>largely </a:t>
            </a:r>
            <a:r>
              <a:rPr lang="en-US" sz="2400" dirty="0"/>
              <a:t>scalable IP telephony solutions. </a:t>
            </a:r>
            <a:endParaRPr lang="en-US" sz="2400" dirty="0" smtClean="0"/>
          </a:p>
          <a:p>
            <a:r>
              <a:rPr lang="en-US" sz="2400" dirty="0" smtClean="0"/>
              <a:t>All </a:t>
            </a:r>
            <a:r>
              <a:rPr lang="en-US" sz="2400" dirty="0"/>
              <a:t>dial plan information resides on a separate call agent. </a:t>
            </a:r>
            <a:endParaRPr lang="en-US" sz="2400" dirty="0" smtClean="0"/>
          </a:p>
          <a:p>
            <a:r>
              <a:rPr lang="en-US" sz="2400" dirty="0" smtClean="0"/>
              <a:t>The </a:t>
            </a:r>
            <a:r>
              <a:rPr lang="en-US" sz="2400" dirty="0"/>
              <a:t>call agent, which controls the ports on the gateway, performs call control. </a:t>
            </a:r>
            <a:endParaRPr lang="en-US" sz="2400" dirty="0" smtClean="0"/>
          </a:p>
          <a:p>
            <a:r>
              <a:rPr lang="en-US" sz="2400" dirty="0" smtClean="0"/>
              <a:t>An </a:t>
            </a:r>
            <a:r>
              <a:rPr lang="en-US" sz="2400" dirty="0"/>
              <a:t>MGCP gateway does media translation between the PSTN and VoIP networks for </a:t>
            </a:r>
            <a:r>
              <a:rPr lang="en-US" sz="2400" dirty="0" smtClean="0"/>
              <a:t>external </a:t>
            </a:r>
            <a:r>
              <a:rPr lang="en-US" sz="2400" dirty="0"/>
              <a:t>calls. </a:t>
            </a:r>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34</a:t>
            </a:fld>
            <a:endParaRPr lang="en-US" dirty="0"/>
          </a:p>
        </p:txBody>
      </p:sp>
    </p:spTree>
    <p:extLst>
      <p:ext uri="{BB962C8B-B14F-4D97-AF65-F5344CB8AC3E}">
        <p14:creationId xmlns:p14="http://schemas.microsoft.com/office/powerpoint/2010/main" val="4090606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MGCP (cont.)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MGCP is a plain-text protocol used by call-control devices to manage IP telephony </a:t>
            </a:r>
            <a:r>
              <a:rPr lang="en-US" sz="2400" dirty="0" smtClean="0"/>
              <a:t>gateways</a:t>
            </a:r>
            <a:r>
              <a:rPr lang="en-US" sz="2400" dirty="0"/>
              <a:t>. </a:t>
            </a:r>
            <a:endParaRPr lang="en-US" sz="2400" dirty="0" smtClean="0"/>
          </a:p>
          <a:p>
            <a:r>
              <a:rPr lang="en-US" sz="2400" dirty="0"/>
              <a:t>An MGCP gateway is relatively easy to configure. </a:t>
            </a:r>
            <a:endParaRPr lang="en-US" sz="2400" dirty="0" smtClean="0"/>
          </a:p>
          <a:p>
            <a:r>
              <a:rPr lang="en-US" sz="2400" dirty="0" smtClean="0"/>
              <a:t>Because </a:t>
            </a:r>
            <a:r>
              <a:rPr lang="en-US" sz="2400" dirty="0"/>
              <a:t>the call agent has all the call- routing intelligence, you do not need to configure the gateway with all the dial peers it would otherwise need. </a:t>
            </a:r>
            <a:endParaRPr lang="en-US" sz="2400" dirty="0" smtClean="0"/>
          </a:p>
          <a:p>
            <a:r>
              <a:rPr lang="en-US" sz="2400" dirty="0" smtClean="0"/>
              <a:t>A </a:t>
            </a:r>
            <a:r>
              <a:rPr lang="en-US" sz="2400" dirty="0"/>
              <a:t>downside is that a call agent must always be available. </a:t>
            </a:r>
            <a:endParaRPr lang="en-US" sz="2400" dirty="0"/>
          </a:p>
          <a:p>
            <a:endParaRPr lang="en-US" sz="2400" dirty="0" smtClean="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35</a:t>
            </a:fld>
            <a:endParaRPr lang="en-US" dirty="0"/>
          </a:p>
        </p:txBody>
      </p:sp>
    </p:spTree>
    <p:extLst>
      <p:ext uri="{BB962C8B-B14F-4D97-AF65-F5344CB8AC3E}">
        <p14:creationId xmlns:p14="http://schemas.microsoft.com/office/powerpoint/2010/main" val="354367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Session Initiation Protocol </a:t>
            </a:r>
            <a:endParaRPr lang="en-US"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36</a:t>
            </a:fld>
            <a:endParaRPr lang="en-US" dirty="0"/>
          </a:p>
        </p:txBody>
      </p:sp>
      <p:sp>
        <p:nvSpPr>
          <p:cNvPr id="9" name="Content Placeholder 2"/>
          <p:cNvSpPr>
            <a:spLocks noGrp="1"/>
          </p:cNvSpPr>
          <p:nvPr>
            <p:ph idx="1"/>
          </p:nvPr>
        </p:nvSpPr>
        <p:spPr>
          <a:xfrm>
            <a:off x="304800" y="1752600"/>
            <a:ext cx="8610600" cy="4724400"/>
          </a:xfrm>
        </p:spPr>
        <p:txBody>
          <a:bodyPr>
            <a:normAutofit/>
          </a:bodyPr>
          <a:lstStyle/>
          <a:p>
            <a:r>
              <a:rPr lang="en-US" sz="2400" dirty="0"/>
              <a:t>SIP is a protocol developed by the Internet Engineering Task Force (IETF) Multiparty Multimedia Session Control (MMUSIC) Working Group as an alternative to H.323. </a:t>
            </a:r>
            <a:endParaRPr lang="en-US" sz="2400" dirty="0" smtClean="0"/>
          </a:p>
          <a:p>
            <a:r>
              <a:rPr lang="en-US" sz="2400" dirty="0"/>
              <a:t>SIP is a peer-to-peer protocol where user agents (UAs) initiate sessions, similar to H.323. </a:t>
            </a:r>
            <a:endParaRPr lang="en-US" sz="2400" dirty="0" smtClean="0"/>
          </a:p>
          <a:p>
            <a:r>
              <a:rPr lang="en-US" sz="2400" dirty="0" smtClean="0"/>
              <a:t>However</a:t>
            </a:r>
            <a:r>
              <a:rPr lang="en-US" sz="2400" dirty="0"/>
              <a:t>, unlike H.323, SIP uses ASCII-text-based messages to communicate. </a:t>
            </a:r>
            <a:endParaRPr lang="en-US" sz="2400" dirty="0" smtClean="0"/>
          </a:p>
          <a:p>
            <a:r>
              <a:rPr lang="en-US" sz="2400" dirty="0" smtClean="0"/>
              <a:t>Therefore</a:t>
            </a:r>
            <a:r>
              <a:rPr lang="en-US" sz="2400" dirty="0"/>
              <a:t>, you can implement and troubleshoot SIP very easily. </a:t>
            </a:r>
            <a:endParaRPr lang="en-US" sz="2400" dirty="0"/>
          </a:p>
          <a:p>
            <a:endParaRPr lang="en-US" sz="2400" dirty="0"/>
          </a:p>
        </p:txBody>
      </p:sp>
    </p:spTree>
    <p:extLst>
      <p:ext uri="{BB962C8B-B14F-4D97-AF65-F5344CB8AC3E}">
        <p14:creationId xmlns:p14="http://schemas.microsoft.com/office/powerpoint/2010/main" val="2550836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Skinny Client Control Protocol </a:t>
            </a:r>
            <a:endParaRPr lang="en-US"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37</a:t>
            </a:fld>
            <a:endParaRPr lang="en-US" dirty="0"/>
          </a:p>
        </p:txBody>
      </p:sp>
      <p:sp>
        <p:nvSpPr>
          <p:cNvPr id="9" name="Content Placeholder 2"/>
          <p:cNvSpPr>
            <a:spLocks noGrp="1"/>
          </p:cNvSpPr>
          <p:nvPr>
            <p:ph idx="1"/>
          </p:nvPr>
        </p:nvSpPr>
        <p:spPr>
          <a:xfrm>
            <a:off x="304800" y="1752600"/>
            <a:ext cx="8610600" cy="4724400"/>
          </a:xfrm>
        </p:spPr>
        <p:txBody>
          <a:bodyPr>
            <a:normAutofit/>
          </a:bodyPr>
          <a:lstStyle/>
          <a:p>
            <a:r>
              <a:rPr lang="en-US" sz="2400" dirty="0"/>
              <a:t>SCCP is a Cisco proprietary protocol that is used for the communication between Cisco UCM and terminal endpoints. </a:t>
            </a:r>
            <a:endParaRPr lang="en-US" sz="2400" dirty="0" smtClean="0"/>
          </a:p>
          <a:p>
            <a:r>
              <a:rPr lang="en-US" sz="2400" dirty="0" smtClean="0"/>
              <a:t>SCCP </a:t>
            </a:r>
            <a:r>
              <a:rPr lang="en-US" sz="2400" dirty="0"/>
              <a:t>is a client-server protocol, meaning any event (such as on-hook, off-hook, or buttons pressed) causes a message to be sent to a Cisco </a:t>
            </a:r>
            <a:r>
              <a:rPr lang="en-US" sz="2400" dirty="0" smtClean="0"/>
              <a:t>UCM (</a:t>
            </a:r>
            <a:r>
              <a:rPr lang="en-US" sz="2400" dirty="0"/>
              <a:t>Cisco Unified Communications </a:t>
            </a:r>
            <a:r>
              <a:rPr lang="en-US" sz="2400" dirty="0" smtClean="0"/>
              <a:t>Manager). </a:t>
            </a:r>
          </a:p>
          <a:p>
            <a:r>
              <a:rPr lang="en-US" sz="2400" dirty="0" smtClean="0"/>
              <a:t>The </a:t>
            </a:r>
            <a:r>
              <a:rPr lang="en-US" sz="2400" dirty="0"/>
              <a:t>major advantage of SCCP within Cisco UCM networks is its proprietary nature, which allows you to make quick changes to the protocol and add features and functionality. </a:t>
            </a:r>
            <a:endParaRPr lang="en-US" sz="2400" dirty="0"/>
          </a:p>
          <a:p>
            <a:endParaRPr lang="en-US" sz="2400" dirty="0"/>
          </a:p>
        </p:txBody>
      </p:sp>
    </p:spTree>
    <p:extLst>
      <p:ext uri="{BB962C8B-B14F-4D97-AF65-F5344CB8AC3E}">
        <p14:creationId xmlns:p14="http://schemas.microsoft.com/office/powerpoint/2010/main" val="322758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VoIP Service Considerations </a:t>
            </a:r>
            <a:endParaRPr lang="en-US" dirty="0">
              <a:solidFill>
                <a:schemeClr val="tx1"/>
              </a:solidFill>
            </a:endParaRPr>
          </a:p>
        </p:txBody>
      </p:sp>
      <p:sp>
        <p:nvSpPr>
          <p:cNvPr id="8" name="Text Placeholder 7"/>
          <p:cNvSpPr>
            <a:spLocks noGrp="1"/>
          </p:cNvSpPr>
          <p:nvPr>
            <p:ph type="body" idx="1"/>
          </p:nvPr>
        </p:nvSpPr>
        <p:spPr/>
        <p:txBody>
          <a:bodyPr/>
          <a:lstStyle/>
          <a:p>
            <a:r>
              <a:rPr lang="en-US" dirty="0" smtClean="0"/>
              <a:t>Topic Four</a:t>
            </a: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smtClean="0"/>
              <a:t>Slide </a:t>
            </a:r>
            <a:fld id="{FD3DDBF2-094B-4CA4-965C-FB22D307DBD7}" type="slidenum">
              <a:rPr lang="en-US" smtClean="0"/>
              <a:pPr/>
              <a:t>38</a:t>
            </a:fld>
            <a:endParaRPr lang="en-US" dirty="0"/>
          </a:p>
        </p:txBody>
      </p:sp>
    </p:spTree>
    <p:extLst>
      <p:ext uri="{BB962C8B-B14F-4D97-AF65-F5344CB8AC3E}">
        <p14:creationId xmlns:p14="http://schemas.microsoft.com/office/powerpoint/2010/main" val="264836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VoIP Service Considerations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In traditional telephony networks, dedicated bandwidth for each voice stream provides voice with a guaranteed delay across the network. </a:t>
            </a:r>
            <a:endParaRPr lang="en-US" sz="2400" dirty="0" smtClean="0"/>
          </a:p>
          <a:p>
            <a:r>
              <a:rPr lang="en-US" sz="2400" dirty="0" smtClean="0"/>
              <a:t>Because </a:t>
            </a:r>
            <a:r>
              <a:rPr lang="en-US" sz="2400" dirty="0"/>
              <a:t>bandwidth is guaranteed in a TDM environment, no variable delay exists (that is, jitter). </a:t>
            </a:r>
            <a:endParaRPr lang="en-US" sz="2400" dirty="0" smtClean="0"/>
          </a:p>
          <a:p>
            <a:r>
              <a:rPr lang="en-US" sz="2400" dirty="0" smtClean="0"/>
              <a:t>Configuring </a:t>
            </a:r>
            <a:r>
              <a:rPr lang="en-US" sz="2400" dirty="0"/>
              <a:t>voice in a data network requires network services with low delay, minimal jitter, and minimal packet loss. </a:t>
            </a:r>
            <a:endParaRPr lang="en-US" sz="2400" dirty="0" smtClean="0"/>
          </a:p>
          <a:p>
            <a:r>
              <a:rPr lang="en-US" sz="2400" dirty="0" smtClean="0"/>
              <a:t>Bandwidth </a:t>
            </a:r>
            <a:r>
              <a:rPr lang="en-US" sz="2400" dirty="0"/>
              <a:t>requirements must be properly calculated based on the codec used and the number of concurrent connections. </a:t>
            </a:r>
            <a:endParaRPr lang="en-US" sz="2400" dirty="0" smtClean="0"/>
          </a:p>
          <a:p>
            <a:r>
              <a:rPr lang="en-US" sz="2400" dirty="0" err="1" smtClean="0"/>
              <a:t>QoS</a:t>
            </a:r>
            <a:r>
              <a:rPr lang="en-US" sz="2400" dirty="0" smtClean="0"/>
              <a:t> </a:t>
            </a:r>
            <a:r>
              <a:rPr lang="en-US" sz="2400" dirty="0"/>
              <a:t>must be configured to minimize jitter and loss of voice packets. </a:t>
            </a:r>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39</a:t>
            </a:fld>
            <a:endParaRPr lang="en-US" dirty="0"/>
          </a:p>
        </p:txBody>
      </p:sp>
    </p:spTree>
    <p:extLst>
      <p:ext uri="{BB962C8B-B14F-4D97-AF65-F5344CB8AC3E}">
        <p14:creationId xmlns:p14="http://schemas.microsoft.com/office/powerpoint/2010/main" val="182844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VoIP Fundamentals </a:t>
            </a:r>
            <a:endParaRPr lang="en-US" dirty="0">
              <a:solidFill>
                <a:schemeClr val="tx1"/>
              </a:solidFill>
            </a:endParaRPr>
          </a:p>
        </p:txBody>
      </p:sp>
      <p:sp>
        <p:nvSpPr>
          <p:cNvPr id="8" name="Text Placeholder 7"/>
          <p:cNvSpPr>
            <a:spLocks noGrp="1"/>
          </p:cNvSpPr>
          <p:nvPr>
            <p:ph type="body" idx="1"/>
          </p:nvPr>
        </p:nvSpPr>
        <p:spPr/>
        <p:txBody>
          <a:bodyPr/>
          <a:lstStyle/>
          <a:p>
            <a:r>
              <a:rPr lang="en-US" dirty="0" smtClean="0"/>
              <a:t>Topic One</a:t>
            </a: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smtClean="0"/>
              <a:t>Slide </a:t>
            </a:r>
            <a:fld id="{FD3DDBF2-094B-4CA4-965C-FB22D307DBD7}" type="slidenum">
              <a:rPr lang="en-US" smtClean="0"/>
              <a:pPr/>
              <a:t>4</a:t>
            </a:fld>
            <a:endParaRPr lang="en-US" dirty="0"/>
          </a:p>
        </p:txBody>
      </p:sp>
    </p:spTree>
    <p:extLst>
      <p:ext uri="{BB962C8B-B14F-4D97-AF65-F5344CB8AC3E}">
        <p14:creationId xmlns:p14="http://schemas.microsoft.com/office/powerpoint/2010/main" val="316730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Issues and Solutions for VoIP in a Converged Network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24000"/>
            <a:ext cx="6858000" cy="4953000"/>
          </a:xfrm>
        </p:spPr>
      </p:pic>
      <p:pic>
        <p:nvPicPr>
          <p:cNvPr id="4" name="Picture 3"/>
          <p:cNvPicPr>
            <a:picLocks noChangeAspect="1"/>
          </p:cNvPicPr>
          <p:nvPr/>
        </p:nvPicPr>
        <p:blipFill>
          <a:blip r:embed="rId3"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40</a:t>
            </a:fld>
            <a:endParaRPr lang="en-US" dirty="0"/>
          </a:p>
        </p:txBody>
      </p:sp>
    </p:spTree>
    <p:extLst>
      <p:ext uri="{BB962C8B-B14F-4D97-AF65-F5344CB8AC3E}">
        <p14:creationId xmlns:p14="http://schemas.microsoft.com/office/powerpoint/2010/main" val="114840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2400" y="1429573"/>
            <a:ext cx="8839200" cy="4724400"/>
          </a:xfrm>
        </p:spPr>
        <p:txBody>
          <a:bodyPr>
            <a:normAutofit/>
          </a:bodyPr>
          <a:lstStyle/>
          <a:p>
            <a:r>
              <a:rPr lang="en-US" sz="2400" dirty="0" smtClean="0"/>
              <a:t>Voice over Internet Protocol (VoIP) allows a voice-enabled router to carry voice traffic, such as telephone calls and faxes, over an Internet Protocol (IP) network. </a:t>
            </a:r>
          </a:p>
          <a:p>
            <a:r>
              <a:rPr lang="en-US" sz="2400" dirty="0" smtClean="0"/>
              <a:t>Voice over IP is also known as VoIP. Sometimes VoIP is referred to as IP Telephony. Both terms refer to sending voice across an IP network. </a:t>
            </a:r>
          </a:p>
          <a:p>
            <a:r>
              <a:rPr lang="en-US" sz="2400" dirty="0" smtClean="0"/>
              <a:t>The primary distinction revolves around the endpoints in use </a:t>
            </a:r>
          </a:p>
          <a:p>
            <a:r>
              <a:rPr lang="en-US" sz="2400" dirty="0" smtClean="0"/>
              <a:t>VoIP routes voice conversations over IP-based networks, including the Internet. </a:t>
            </a:r>
          </a:p>
          <a:p>
            <a:endParaRPr lang="en-US" sz="2400" dirty="0"/>
          </a:p>
          <a:p>
            <a:endParaRPr lang="en-US" sz="2400" dirty="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5</a:t>
            </a:fld>
            <a:endParaRPr lang="en-US" dirty="0"/>
          </a:p>
        </p:txBody>
      </p:sp>
    </p:spTree>
    <p:extLst>
      <p:ext uri="{BB962C8B-B14F-4D97-AF65-F5344CB8AC3E}">
        <p14:creationId xmlns:p14="http://schemas.microsoft.com/office/powerpoint/2010/main" val="26553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b="1" dirty="0"/>
              <a:t>VoIP Overview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lnSpcReduction="10000"/>
          </a:bodyPr>
          <a:lstStyle/>
          <a:p>
            <a:r>
              <a:rPr lang="en-US" sz="2400" dirty="0"/>
              <a:t>VoIP is the family of technologies that allows IP networks to be used for voice </a:t>
            </a:r>
            <a:r>
              <a:rPr lang="en-US" sz="2400" dirty="0" smtClean="0"/>
              <a:t>applications</a:t>
            </a:r>
            <a:r>
              <a:rPr lang="en-US" sz="2400" dirty="0"/>
              <a:t>, such as telephony, voice instant messaging, and teleconferencing. </a:t>
            </a:r>
            <a:endParaRPr lang="en-US" sz="2400" dirty="0" smtClean="0"/>
          </a:p>
          <a:p>
            <a:r>
              <a:rPr lang="en-US" sz="2400" dirty="0"/>
              <a:t>VoIP defines a way to carry voice calls over an IP network, including the digitization and </a:t>
            </a:r>
            <a:r>
              <a:rPr lang="en-US" sz="2400" dirty="0" err="1"/>
              <a:t>packetization</a:t>
            </a:r>
            <a:r>
              <a:rPr lang="en-US" sz="2400" dirty="0"/>
              <a:t> of the voice streams. </a:t>
            </a:r>
            <a:endParaRPr lang="en-US" sz="2400" dirty="0"/>
          </a:p>
          <a:p>
            <a:r>
              <a:rPr lang="en-US" sz="2400" dirty="0"/>
              <a:t>VoIP services convert your voice into a digital signal that travels over an IP-based net- work. </a:t>
            </a:r>
            <a:endParaRPr lang="en-US" sz="2400" dirty="0" smtClean="0"/>
          </a:p>
          <a:p>
            <a:r>
              <a:rPr lang="en-US" sz="2400" dirty="0" smtClean="0"/>
              <a:t>If </a:t>
            </a:r>
            <a:r>
              <a:rPr lang="en-US" sz="2400" dirty="0"/>
              <a:t>you are calling a traditional phone number, the signal is converted to a traditional telephone signal before it reaches its destination. </a:t>
            </a:r>
            <a:endParaRPr lang="en-US" sz="2400" dirty="0" smtClean="0"/>
          </a:p>
          <a:p>
            <a:r>
              <a:rPr lang="en-US" sz="2400" dirty="0" smtClean="0"/>
              <a:t>VoIP </a:t>
            </a:r>
            <a:r>
              <a:rPr lang="en-US" sz="2400" dirty="0"/>
              <a:t>allows you to make a call directly from a computer, a VoIP phone, or a traditional analog phone connected to a special adapter. </a:t>
            </a:r>
            <a:endParaRPr lang="en-US" sz="2400" dirty="0"/>
          </a:p>
          <a:p>
            <a:endParaRPr lang="en-US" sz="24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6</a:t>
            </a:fld>
            <a:endParaRPr lang="en-US" dirty="0"/>
          </a:p>
        </p:txBody>
      </p:sp>
    </p:spTree>
    <p:extLst>
      <p:ext uri="{BB962C8B-B14F-4D97-AF65-F5344CB8AC3E}">
        <p14:creationId xmlns:p14="http://schemas.microsoft.com/office/powerpoint/2010/main" val="111033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Business Case for VoIP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The business advantages that drive the implementation of VoIP networks have changed over time. </a:t>
            </a:r>
            <a:endParaRPr lang="en-US" sz="2400" dirty="0" smtClean="0"/>
          </a:p>
          <a:p>
            <a:r>
              <a:rPr lang="en-US" sz="2400" dirty="0"/>
              <a:t>A</a:t>
            </a:r>
            <a:r>
              <a:rPr lang="en-US" sz="2400" dirty="0" smtClean="0"/>
              <a:t>dvances </a:t>
            </a:r>
            <a:r>
              <a:rPr lang="en-US" sz="2400" dirty="0"/>
              <a:t>in voice technologies allow organizations and service providers to differentiate their product offerings by providing the following: </a:t>
            </a:r>
            <a:endParaRPr lang="en-US" sz="2400" dirty="0" smtClean="0"/>
          </a:p>
          <a:p>
            <a:r>
              <a:rPr lang="en-US" sz="2400" dirty="0" smtClean="0"/>
              <a:t>Cost Savings</a:t>
            </a:r>
          </a:p>
          <a:p>
            <a:r>
              <a:rPr lang="en-US" sz="2400" dirty="0" smtClean="0"/>
              <a:t>Flexibility</a:t>
            </a:r>
          </a:p>
          <a:p>
            <a:r>
              <a:rPr lang="en-US" sz="2400" dirty="0" smtClean="0"/>
              <a:t>Advanced Features such as Advanced call routing, Unified Messaging, Integrated Information Systems, Long-distance toll bypass, Security, Customer relationships, Telephone application Services</a:t>
            </a:r>
            <a:endParaRPr lang="en-US" sz="2400" dirty="0"/>
          </a:p>
          <a:p>
            <a:pPr lvl="1"/>
            <a:endParaRPr lang="en-US" sz="20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7</a:t>
            </a:fld>
            <a:endParaRPr lang="en-US" dirty="0"/>
          </a:p>
        </p:txBody>
      </p:sp>
    </p:spTree>
    <p:extLst>
      <p:ext uri="{BB962C8B-B14F-4D97-AF65-F5344CB8AC3E}">
        <p14:creationId xmlns:p14="http://schemas.microsoft.com/office/powerpoint/2010/main" val="422577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Cost </a:t>
            </a:r>
            <a:r>
              <a:rPr lang="en-US" dirty="0" smtClean="0"/>
              <a:t>Savings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smtClean="0"/>
              <a:t>Traditional </a:t>
            </a:r>
            <a:r>
              <a:rPr lang="en-US" sz="2400" dirty="0"/>
              <a:t>time-division multiplexing (TDM), which is used in the public switched telephone network (PSTN) environment, dedicates 64 kbps of band- width per voice channel</a:t>
            </a:r>
            <a:r>
              <a:rPr lang="en-US" sz="2400" dirty="0" smtClean="0"/>
              <a:t>.</a:t>
            </a:r>
          </a:p>
          <a:p>
            <a:r>
              <a:rPr lang="en-US" sz="2400" dirty="0" smtClean="0"/>
              <a:t> </a:t>
            </a:r>
            <a:r>
              <a:rPr lang="en-US" sz="2400" dirty="0"/>
              <a:t>This approach results in bandwidth being unused when no voice traffic exists. </a:t>
            </a:r>
            <a:endParaRPr lang="en-US" sz="2400" dirty="0" smtClean="0"/>
          </a:p>
          <a:p>
            <a:r>
              <a:rPr lang="en-US" sz="2400" dirty="0" smtClean="0"/>
              <a:t>VoIP </a:t>
            </a:r>
            <a:r>
              <a:rPr lang="en-US" sz="2400" dirty="0"/>
              <a:t>shares bandwidth across multiple logical connections, which results in a more efficient use of the bandwidth, thereby reducing bandwidth requirements. </a:t>
            </a:r>
          </a:p>
          <a:p>
            <a:endParaRPr lang="en-US" sz="2400" dirty="0" smtClean="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8</a:t>
            </a:fld>
            <a:endParaRPr lang="en-US" dirty="0"/>
          </a:p>
        </p:txBody>
      </p:sp>
    </p:spTree>
    <p:extLst>
      <p:ext uri="{BB962C8B-B14F-4D97-AF65-F5344CB8AC3E}">
        <p14:creationId xmlns:p14="http://schemas.microsoft.com/office/powerpoint/2010/main" val="1884167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Flexibility</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The sophisticated functionality of IP networks allows organizations to be flexible in the types of applications and services they provide to their customers and users</a:t>
            </a:r>
            <a:r>
              <a:rPr lang="en-US" sz="2400" dirty="0" smtClean="0"/>
              <a:t>.</a:t>
            </a:r>
          </a:p>
          <a:p>
            <a:r>
              <a:rPr lang="en-US" sz="2400" dirty="0" smtClean="0"/>
              <a:t> </a:t>
            </a:r>
            <a:r>
              <a:rPr lang="en-US" sz="2400" dirty="0"/>
              <a:t>Service providers can easily segment customers. </a:t>
            </a:r>
            <a:endParaRPr lang="en-US" sz="2400" dirty="0" smtClean="0"/>
          </a:p>
          <a:p>
            <a:r>
              <a:rPr lang="en-US" sz="2400" dirty="0" smtClean="0"/>
              <a:t>This </a:t>
            </a:r>
            <a:r>
              <a:rPr lang="en-US" sz="2400" dirty="0"/>
              <a:t>helps them to </a:t>
            </a:r>
            <a:r>
              <a:rPr lang="en-US" sz="2400" dirty="0" smtClean="0"/>
              <a:t>provide </a:t>
            </a:r>
            <a:r>
              <a:rPr lang="en-US" sz="2400" dirty="0"/>
              <a:t>different applications, custom services, and rates depending on traffic volume needs and other customer-specific factors.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9</a:t>
            </a:fld>
            <a:endParaRPr lang="en-US" dirty="0"/>
          </a:p>
        </p:txBody>
      </p:sp>
    </p:spTree>
    <p:extLst>
      <p:ext uri="{BB962C8B-B14F-4D97-AF65-F5344CB8AC3E}">
        <p14:creationId xmlns:p14="http://schemas.microsoft.com/office/powerpoint/2010/main" val="716334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TotalTime>
  <Words>2755</Words>
  <Application>Microsoft Macintosh PowerPoint</Application>
  <PresentationFormat>On-screen Show (4:3)</PresentationFormat>
  <Paragraphs>214</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Mangal</vt:lpstr>
      <vt:lpstr>Myriad Pro</vt:lpstr>
      <vt:lpstr>Arial</vt:lpstr>
      <vt:lpstr>Office Theme</vt:lpstr>
      <vt:lpstr>CSIT 404 VOICE COMMUNICATION TECHNOLOGY</vt:lpstr>
      <vt:lpstr>Session Overview </vt:lpstr>
      <vt:lpstr>Session Outline</vt:lpstr>
      <vt:lpstr>VoIP Fundamentals </vt:lpstr>
      <vt:lpstr>Introduction</vt:lpstr>
      <vt:lpstr>VoIP Overview </vt:lpstr>
      <vt:lpstr>Business Case for VoIP </vt:lpstr>
      <vt:lpstr>Cost Savings </vt:lpstr>
      <vt:lpstr>Flexibility</vt:lpstr>
      <vt:lpstr>Advanced Features</vt:lpstr>
      <vt:lpstr>Advanced Features (cont.)</vt:lpstr>
      <vt:lpstr>Advanced Features (cont.)</vt:lpstr>
      <vt:lpstr>Advanced Features (cont.)</vt:lpstr>
      <vt:lpstr>Components of a VoIP Network </vt:lpstr>
      <vt:lpstr>Components of a VoIP Network (cont.)</vt:lpstr>
      <vt:lpstr>Components of a VoIP Network (cont.)</vt:lpstr>
      <vt:lpstr>VoIP Functions </vt:lpstr>
      <vt:lpstr>Introduction</vt:lpstr>
      <vt:lpstr>VoIP Functions - Signaling </vt:lpstr>
      <vt:lpstr>VoIP Functions – Database Services </vt:lpstr>
      <vt:lpstr>VoIP Functions – Bearer control </vt:lpstr>
      <vt:lpstr>VoIP Functions – Codecs </vt:lpstr>
      <vt:lpstr>VoIP Signaling Protocols </vt:lpstr>
      <vt:lpstr>VoIP Signaling Protocols </vt:lpstr>
      <vt:lpstr>H.323 </vt:lpstr>
      <vt:lpstr>MGCP </vt:lpstr>
      <vt:lpstr>MGCP </vt:lpstr>
      <vt:lpstr>SIP </vt:lpstr>
      <vt:lpstr>The H.323 Umbrella </vt:lpstr>
      <vt:lpstr>H.225 Call Signaling</vt:lpstr>
      <vt:lpstr>H.225 Call Signaling</vt:lpstr>
      <vt:lpstr>Audio Codecs</vt:lpstr>
      <vt:lpstr>Video Codecs</vt:lpstr>
      <vt:lpstr>MGCP </vt:lpstr>
      <vt:lpstr>MGCP (cont.) </vt:lpstr>
      <vt:lpstr>Session Initiation Protocol </vt:lpstr>
      <vt:lpstr>Skinny Client Control Protocol </vt:lpstr>
      <vt:lpstr>VoIP Service Considerations </vt:lpstr>
      <vt:lpstr>VoIP Service Considerations </vt:lpstr>
      <vt:lpstr>Issues and Solutions for VoIP in a Converged Network </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title</dc:title>
  <dc:creator>Nana Yaw Akuamoah</dc:creator>
  <cp:lastModifiedBy>Microsoft Office User</cp:lastModifiedBy>
  <cp:revision>190</cp:revision>
  <dcterms:created xsi:type="dcterms:W3CDTF">2011-06-07T13:56:57Z</dcterms:created>
  <dcterms:modified xsi:type="dcterms:W3CDTF">2018-02-23T14:09:16Z</dcterms:modified>
</cp:coreProperties>
</file>