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9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7873-7FE3-D043-AE80-11742D1F863B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A0E21-96C0-554C-9B53-362ACB688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50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卡咪龜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63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13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Advanced Idea: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Can we give each parameters different learning rates?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59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7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6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292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metaphohr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2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17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http://speech.ee.ntu.edu.tw/~tlkagk/courses/LA_2016/Lecture/orthogonal%20projection%20(v2).ecm.mp4/index.html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98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鄭凱文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00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Don’t worry. In linear regression, the loss function L is convex.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No local minima</a:t>
            </a:r>
            <a:endParaRPr lang="zh-TW" altLang="en-US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Questions: image you are playing AOC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49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 </a:t>
            </a:r>
            <a:r>
              <a:rPr lang="en-US" altLang="zh-TW" dirty="0" err="1"/>
              <a:t>minecraft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38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Demo: Why</a:t>
            </a:r>
            <a:r>
              <a:rPr lang="en-US" altLang="zh-TW" baseline="0" dirty="0"/>
              <a:t> all the </a:t>
            </a:r>
            <a:r>
              <a:rPr lang="en-US" altLang="zh-TW" baseline="0" dirty="0" err="1"/>
              <a:t>problmes</a:t>
            </a:r>
            <a:r>
              <a:rPr lang="en-US" altLang="zh-TW" baseline="0" dirty="0"/>
              <a:t>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4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is so comply use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minecraft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Easy</a:t>
            </a:r>
            <a:r>
              <a:rPr lang="en-US" altLang="zh-TW" baseline="0" dirty="0"/>
              <a:t> for more than two variables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9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7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78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65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89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80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650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469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9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07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439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441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87C9-09ED-364E-B8E9-537E5ECB0EF7}" type="datetimeFigureOut">
              <a:rPr kumimoji="1" lang="zh-TW" altLang="en-US" smtClean="0"/>
              <a:t>2018/12/13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1D41-9FC5-5C40-8864-19BD92C2F9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1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7" Type="http://schemas.openxmlformats.org/officeDocument/2006/relationships/image" Target="../media/image52.png"/><Relationship Id="rId8" Type="http://schemas.openxmlformats.org/officeDocument/2006/relationships/image" Target="../media/image42.png"/><Relationship Id="rId9" Type="http://schemas.openxmlformats.org/officeDocument/2006/relationships/image" Target="../media/image54.png"/><Relationship Id="rId10" Type="http://schemas.openxmlformats.org/officeDocument/2006/relationships/image" Target="../media/image53.png"/><Relationship Id="rId11" Type="http://schemas.openxmlformats.org/officeDocument/2006/relationships/image" Target="../media/image4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0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25.wmf"/><Relationship Id="rId7" Type="http://schemas.openxmlformats.org/officeDocument/2006/relationships/image" Target="../media/image52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41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58.png"/><Relationship Id="rId6" Type="http://schemas.openxmlformats.org/officeDocument/2006/relationships/image" Target="../media/image62.png"/><Relationship Id="rId7" Type="http://schemas.openxmlformats.org/officeDocument/2006/relationships/image" Target="../media/image61.png"/><Relationship Id="rId10" Type="http://schemas.openxmlformats.org/officeDocument/2006/relationships/image" Target="../media/image67.png"/><Relationship Id="rId9" Type="http://schemas.openxmlformats.org/officeDocument/2006/relationships/image" Target="../media/image66.png"/><Relationship Id="rId11" Type="http://schemas.openxmlformats.org/officeDocument/2006/relationships/image" Target="../media/image51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5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10.png"/><Relationship Id="rId7" Type="http://schemas.openxmlformats.org/officeDocument/2006/relationships/image" Target="../media/image820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68.png"/><Relationship Id="rId7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5.png"/><Relationship Id="rId15" Type="http://schemas.openxmlformats.org/officeDocument/2006/relationships/image" Target="../media/image17.png"/><Relationship Id="rId16" Type="http://schemas.openxmlformats.org/officeDocument/2006/relationships/image" Target="NULL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320.png"/><Relationship Id="rId5" Type="http://schemas.openxmlformats.org/officeDocument/2006/relationships/image" Target="../media/image100.png"/><Relationship Id="rId6" Type="http://schemas.openxmlformats.org/officeDocument/2006/relationships/image" Target="../media/image13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10.png"/><Relationship Id="rId8" Type="http://schemas.openxmlformats.org/officeDocument/2006/relationships/image" Target="../media/image120.png"/><Relationship Id="rId9" Type="http://schemas.openxmlformats.org/officeDocument/2006/relationships/image" Target="../media/image190.png"/><Relationship Id="rId10" Type="http://schemas.openxmlformats.org/officeDocument/2006/relationships/image" Target="../media/image1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4" Type="http://schemas.openxmlformats.org/officeDocument/2006/relationships/image" Target="../media/image65.png"/><Relationship Id="rId5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kit-learn.org/stable/model_selection.html" TargetMode="Externa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3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18.png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image" Target="../media/image910.png"/><Relationship Id="rId6" Type="http://schemas.openxmlformats.org/officeDocument/2006/relationships/image" Target="../media/image3.jpg"/><Relationship Id="rId7" Type="http://schemas.openxmlformats.org/officeDocument/2006/relationships/image" Target="../media/image14.png"/><Relationship Id="rId9" Type="http://schemas.openxmlformats.org/officeDocument/2006/relationships/image" Target="../media/image16.png"/><Relationship Id="rId1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image" Target="../media/image23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29.png"/><Relationship Id="rId11" Type="http://schemas.openxmlformats.org/officeDocument/2006/relationships/image" Target="../media/image4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25.wmf"/><Relationship Id="rId6" Type="http://schemas.openxmlformats.org/officeDocument/2006/relationships/image" Target="../media/image410.png"/><Relationship Id="rId7" Type="http://schemas.openxmlformats.org/officeDocument/2006/relationships/image" Target="../media/image52.png"/><Relationship Id="rId8" Type="http://schemas.openxmlformats.org/officeDocument/2006/relationships/image" Target="../media/image4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Regression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改編自李宏毅老師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Machine Learning</a:t>
            </a:r>
            <a:r>
              <a:rPr kumimoji="1" lang="zh-TW" altLang="en-US" dirty="0" smtClean="0"/>
              <a:t>課程</a:t>
            </a:r>
            <a:r>
              <a:rPr kumimoji="1" lang="en-US" altLang="zh-TW" dirty="0" smtClean="0"/>
              <a:t>(2017)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0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9814383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383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863907" y="2445531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518530" y="235647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9185489" y="236015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97695" y="2366223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3418643" y="5840226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495466" y="4455076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10441" y="2800380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260305" y="597916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95970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514542" y="3354665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687266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5" y="3445372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693298" y="75519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5059535" y="5892003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98708" y="6013893"/>
                <a:ext cx="203215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872695" y="2899588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589081" y="5566011"/>
            <a:ext cx="237792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772332" y="1356090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5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5158740" y="4977403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973136" y="5020298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9814383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方程式" r:id="rId5" imgW="152280" imgH="139680" progId="Equation.3">
                  <p:embed/>
                </p:oleObj>
              </mc:Choice>
              <mc:Fallback>
                <p:oleObj name="方程式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383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863907" y="2445531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518530" y="235647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9185489" y="236015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97695" y="2366223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3418643" y="5840226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495466" y="4455076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10441" y="2800380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260305" y="597916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95970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687266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059535" y="5892003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858181" y="2870560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5059535" y="587748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4464041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873822" y="5858170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5258048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603778" y="3592120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blipFill>
                <a:blip r:embed="rId9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839678" y="3690959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469325" y="4284520"/>
            <a:ext cx="277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362387" y="587748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9081379" y="590106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9182976" y="6011479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6856699" y="4902745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558004" y="5029474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4920286" y="6019182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5712753" y="602544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7262168" y="6034580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772332" y="1356090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11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0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66277" y="1825625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blipFill>
                <a:blip r:embed="rId3"/>
                <a:stretch>
                  <a:fillRect l="-91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478327" y="2513768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78328" y="3075897"/>
                <a:ext cx="7021273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blipFill>
                <a:blip r:embed="rId4"/>
                <a:stretch>
                  <a:fillRect l="-1216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47688" y="3842936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78327" y="4833985"/>
                <a:ext cx="618441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blipFill>
                <a:blip r:embed="rId6"/>
                <a:stretch>
                  <a:fillRect l="-1381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17615" y="3878761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7979198" y="106212"/>
            <a:ext cx="2688803" cy="1489145"/>
            <a:chOff x="6455197" y="106211"/>
            <a:chExt cx="2688803" cy="148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736548" cy="145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016" r="-32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47688" y="5708823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917615" y="5727754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061846" y="445828"/>
            <a:ext cx="654119" cy="80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609271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061336" y="521909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204414" y="4307908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438585" y="410329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605181" y="3792462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933545" y="3659318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149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204414" y="5327661"/>
                <a:ext cx="390946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765628" y="46877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4346577" y="4687718"/>
            <a:ext cx="419050" cy="230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091861" y="3337362"/>
            <a:ext cx="20668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Color: Value of Loss L(</a:t>
            </a:r>
            <a:r>
              <a:rPr lang="en-US" altLang="zh-TW" sz="2400" dirty="0" err="1"/>
              <a:t>w,b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4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89871" y="2526958"/>
                <a:ext cx="288604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86046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436558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77428" y="4589657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275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80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6553304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6667" r="-30000"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8001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7670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6066661" y="4350591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331793" y="4338889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826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34327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2124808" y="2197718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750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1935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353407" y="2089572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243109" y="2031062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68774" y="6314704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696329" y="2144146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088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2533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119510" y="5298471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4015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5218877" y="3035989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8123614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6126996" y="3990096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4484549" y="3098253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170291" y="5290735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397504" y="5298346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2718210" y="61351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230138" y="612945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958604" y="6105008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899849" y="611320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63933" y="2561458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32322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63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265781" y="3887985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65782" y="5317944"/>
                <a:ext cx="4398833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7894321" y="2729636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/>
          <p:cNvSpPr/>
          <p:nvPr/>
        </p:nvSpPr>
        <p:spPr>
          <a:xfrm>
            <a:off x="5303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6263640" y="339852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894321" y="5560541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6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</a:t>
            </a:r>
            <a:r>
              <a:rPr lang="en-US" altLang="zh-TW" dirty="0"/>
              <a:t>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dirty="0" smtClean="0"/>
              <a:t>e </a:t>
            </a:r>
            <a:r>
              <a:rPr lang="en-US" altLang="zh-TW" sz="2400" dirty="0"/>
              <a:t>have to solve the following optimization problem: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67805" y="2670049"/>
                <a:ext cx="2431628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5" y="2670048"/>
                <a:ext cx="2431628" cy="480773"/>
              </a:xfrm>
              <a:prstGeom prst="rect">
                <a:avLst/>
              </a:prstGeom>
              <a:blipFill>
                <a:blip r:embed="rId2"/>
                <a:stretch>
                  <a:fillRect l="-2757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257867" y="2606071"/>
            <a:ext cx="262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loss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63969" y="2606070"/>
                <a:ext cx="26266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: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69" y="2606069"/>
                <a:ext cx="2626612" cy="461665"/>
              </a:xfrm>
              <a:prstGeom prst="rect">
                <a:avLst/>
              </a:prstGeom>
              <a:blipFill>
                <a:blip r:embed="rId3"/>
                <a:stretch>
                  <a:fillRect l="-46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275906" y="3482500"/>
            <a:ext cx="5235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Suppose that </a:t>
            </a:r>
            <a:r>
              <a:rPr lang="el-GR" altLang="zh-TW" sz="2400" dirty="0"/>
              <a:t>θ</a:t>
            </a:r>
            <a:r>
              <a:rPr lang="en-US" altLang="zh-TW" sz="2400" dirty="0"/>
              <a:t> has two variables {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l-GR" altLang="zh-TW" sz="2400" dirty="0"/>
              <a:t> θ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55354" y="3893248"/>
                <a:ext cx="4578235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Randomly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3" y="3893247"/>
                <a:ext cx="4578235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6859973" y="4053661"/>
            <a:ext cx="3296095" cy="837468"/>
            <a:chOff x="5289885" y="3905521"/>
            <a:chExt cx="3296095" cy="837468"/>
          </a:xfrm>
        </p:grpSpPr>
        <p:sp>
          <p:nvSpPr>
            <p:cNvPr id="21" name="矩形 20"/>
            <p:cNvSpPr/>
            <p:nvPr/>
          </p:nvSpPr>
          <p:spPr>
            <a:xfrm>
              <a:off x="5378163" y="3905521"/>
              <a:ext cx="3137188" cy="8374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289885" y="3910837"/>
                  <a:ext cx="3296095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885" y="3910837"/>
                  <a:ext cx="3296095" cy="8220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52652" y="4781633"/>
                <a:ext cx="430380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4781632"/>
                <a:ext cx="4303807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985161" y="5065092"/>
                <a:ext cx="28126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61" y="5065091"/>
                <a:ext cx="2812628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3"/>
          <p:cNvSpPr/>
          <p:nvPr/>
        </p:nvSpPr>
        <p:spPr>
          <a:xfrm>
            <a:off x="6402007" y="5032859"/>
            <a:ext cx="50111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52651" y="5705563"/>
                <a:ext cx="430380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05562"/>
                <a:ext cx="4303807" cy="914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985162" y="5970949"/>
                <a:ext cx="2803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61" y="5970948"/>
                <a:ext cx="2803395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3"/>
          <p:cNvSpPr/>
          <p:nvPr/>
        </p:nvSpPr>
        <p:spPr>
          <a:xfrm>
            <a:off x="6401052" y="5970950"/>
            <a:ext cx="50111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966787" y="3314702"/>
            <a:ext cx="1037272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 animBg="1"/>
      <p:bldP spid="16" grpId="0"/>
      <p:bldP spid="17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Gradient Descent 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082607" y="2599261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780289" y="3219526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621015" y="3874324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529307" y="4862278"/>
            <a:ext cx="1140985" cy="142435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522643" y="4699997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531626" y="4201838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2134500" y="2217027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979792" y="2246885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92" y="2246884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319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962206" y="2885191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06" y="2885190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981257" y="3561576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56" y="3561575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964365" y="4190994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65" y="4190993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29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75257" y="4866815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56" y="4866814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4312812" y="2857005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670291" y="3327605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647487" y="4092124"/>
            <a:ext cx="560875" cy="7701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212839" y="4458503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221822" y="3992094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8316530" y="5588999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749951" y="2674190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51" y="2674189"/>
                <a:ext cx="689088" cy="4605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291261" y="3216032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61" y="3216032"/>
                <a:ext cx="689088" cy="4598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065079" y="3843900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79" y="3843899"/>
                <a:ext cx="689088" cy="4605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88876" y="4682240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76" y="4682239"/>
                <a:ext cx="689088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562888" y="2020900"/>
                <a:ext cx="1110652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88" y="2020899"/>
                <a:ext cx="1110652" cy="460575"/>
              </a:xfrm>
              <a:prstGeom prst="rect">
                <a:avLst/>
              </a:prstGeom>
              <a:blipFill>
                <a:blip r:embed="rId1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521937" y="256026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37" y="2560268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727120" y="3344064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120" y="3344063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54" r="-4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826526" y="4400614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26" y="4400613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2973821" y="250573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134500" y="5898096"/>
            <a:ext cx="43811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2341533" y="1690690"/>
            <a:ext cx="0" cy="4481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044375" y="5946088"/>
                <a:ext cx="6890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75" y="5946087"/>
                <a:ext cx="689088" cy="453137"/>
              </a:xfrm>
              <a:prstGeom prst="rect">
                <a:avLst/>
              </a:prstGeom>
              <a:blipFill rotWithShape="0">
                <a:blip r:embed="rId1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700721" y="1600205"/>
                <a:ext cx="6890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1" y="1600204"/>
                <a:ext cx="689088" cy="453137"/>
              </a:xfrm>
              <a:prstGeom prst="rect">
                <a:avLst/>
              </a:prstGeom>
              <a:blipFill>
                <a:blip r:embed="rId17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4060717" y="1720839"/>
            <a:ext cx="507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Gradient: Loss </a:t>
            </a:r>
            <a:r>
              <a:rPr lang="zh-TW" altLang="en-US" sz="2400" dirty="0"/>
              <a:t>的等高線的法線方向</a:t>
            </a:r>
          </a:p>
        </p:txBody>
      </p:sp>
    </p:spTree>
    <p:extLst>
      <p:ext uri="{BB962C8B-B14F-4D97-AF65-F5344CB8AC3E}">
        <p14:creationId xmlns:p14="http://schemas.microsoft.com/office/powerpoint/2010/main" val="1898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Tip </a:t>
            </a:r>
            <a:r>
              <a:rPr lang="en-US" altLang="zh-TW" sz="4400" dirty="0" smtClean="0"/>
              <a:t>: </a:t>
            </a:r>
            <a:r>
              <a:rPr lang="en-US" altLang="zh-TW" sz="4400" dirty="0"/>
              <a:t>Tuning your </a:t>
            </a:r>
          </a:p>
          <a:p>
            <a:r>
              <a:rPr lang="en-US" altLang="zh-TW" sz="4400" dirty="0"/>
              <a:t>learning rates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60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  <a:cs typeface="BiauKai" charset="-120"/>
              </a:rPr>
              <a:t>何時使用</a:t>
            </a:r>
            <a:r>
              <a:rPr lang="en-US" altLang="zh-TW" dirty="0" smtClean="0"/>
              <a:t>Regression</a:t>
            </a:r>
            <a:r>
              <a:rPr lang="en-US" altLang="zh-TW" dirty="0"/>
              <a:t>: </a:t>
            </a:r>
            <a:r>
              <a:rPr lang="en-US" altLang="zh-TW" dirty="0" smtClean="0"/>
              <a:t>When output is </a:t>
            </a:r>
            <a:r>
              <a:rPr lang="en-US" altLang="zh-TW" dirty="0"/>
              <a:t>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84064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Recommendation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751006" y="2634600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093327" y="2452256"/>
            <a:ext cx="4260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Dow Jones </a:t>
            </a:r>
            <a:r>
              <a:rPr lang="en-US" altLang="zh-TW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Industrial Index </a:t>
            </a:r>
            <a:br>
              <a:rPr lang="en-US" altLang="zh-TW" sz="2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at 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tomorrow</a:t>
            </a:r>
            <a:endParaRPr lang="zh-TW" altLang="en-US" sz="2400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82" y="2345600"/>
            <a:ext cx="1710812" cy="104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751006" y="4274052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01177" y="5647511"/>
                <a:ext cx="44110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27" y="3938163"/>
            <a:ext cx="1517922" cy="11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093327" y="4249027"/>
            <a:ext cx="313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方向盤角度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20344" y="5658565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使用者 </a:t>
            </a:r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439697" y="5652410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商品 </a:t>
            </a:r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7629330" y="5632121"/>
            <a:ext cx="2065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購買可能性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17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6300201" y="5553831"/>
            <a:ext cx="4076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6300201" y="2429631"/>
            <a:ext cx="0" cy="3124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125473" y="5592270"/>
            <a:ext cx="407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parameters updates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0531" y="199852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2" name="手繪多邊形 11"/>
          <p:cNvSpPr/>
          <p:nvPr/>
        </p:nvSpPr>
        <p:spPr>
          <a:xfrm>
            <a:off x="2116334" y="1712384"/>
            <a:ext cx="3900367" cy="4523185"/>
          </a:xfrm>
          <a:custGeom>
            <a:avLst/>
            <a:gdLst>
              <a:gd name="connsiteX0" fmla="*/ 0 w 3899756"/>
              <a:gd name="connsiteY0" fmla="*/ 2050581 h 4527158"/>
              <a:gd name="connsiteX1" fmla="*/ 514350 w 3899756"/>
              <a:gd name="connsiteY1" fmla="*/ 2964981 h 4527158"/>
              <a:gd name="connsiteX2" fmla="*/ 1257300 w 3899756"/>
              <a:gd name="connsiteY2" fmla="*/ 3403131 h 4527158"/>
              <a:gd name="connsiteX3" fmla="*/ 1733550 w 3899756"/>
              <a:gd name="connsiteY3" fmla="*/ 4527081 h 4527158"/>
              <a:gd name="connsiteX4" fmla="*/ 2266950 w 3899756"/>
              <a:gd name="connsiteY4" fmla="*/ 3345981 h 4527158"/>
              <a:gd name="connsiteX5" fmla="*/ 2552700 w 3899756"/>
              <a:gd name="connsiteY5" fmla="*/ 2641131 h 4527158"/>
              <a:gd name="connsiteX6" fmla="*/ 3162300 w 3899756"/>
              <a:gd name="connsiteY6" fmla="*/ 2488731 h 4527158"/>
              <a:gd name="connsiteX7" fmla="*/ 3829050 w 3899756"/>
              <a:gd name="connsiteY7" fmla="*/ 374181 h 4527158"/>
              <a:gd name="connsiteX8" fmla="*/ 3848100 w 3899756"/>
              <a:gd name="connsiteY8" fmla="*/ 12231 h 4527158"/>
              <a:gd name="connsiteX0" fmla="*/ 0 w 3902334"/>
              <a:gd name="connsiteY0" fmla="*/ 2047495 h 4524072"/>
              <a:gd name="connsiteX1" fmla="*/ 514350 w 3902334"/>
              <a:gd name="connsiteY1" fmla="*/ 2961895 h 4524072"/>
              <a:gd name="connsiteX2" fmla="*/ 1257300 w 3902334"/>
              <a:gd name="connsiteY2" fmla="*/ 3400045 h 4524072"/>
              <a:gd name="connsiteX3" fmla="*/ 1733550 w 3902334"/>
              <a:gd name="connsiteY3" fmla="*/ 4523995 h 4524072"/>
              <a:gd name="connsiteX4" fmla="*/ 2266950 w 3902334"/>
              <a:gd name="connsiteY4" fmla="*/ 3342895 h 4524072"/>
              <a:gd name="connsiteX5" fmla="*/ 2552700 w 3902334"/>
              <a:gd name="connsiteY5" fmla="*/ 2638045 h 4524072"/>
              <a:gd name="connsiteX6" fmla="*/ 3124200 w 3902334"/>
              <a:gd name="connsiteY6" fmla="*/ 2323720 h 4524072"/>
              <a:gd name="connsiteX7" fmla="*/ 3829050 w 3902334"/>
              <a:gd name="connsiteY7" fmla="*/ 371095 h 4524072"/>
              <a:gd name="connsiteX8" fmla="*/ 3848100 w 3902334"/>
              <a:gd name="connsiteY8" fmla="*/ 9145 h 4524072"/>
              <a:gd name="connsiteX0" fmla="*/ 0 w 3900367"/>
              <a:gd name="connsiteY0" fmla="*/ 2046608 h 4523185"/>
              <a:gd name="connsiteX1" fmla="*/ 514350 w 3900367"/>
              <a:gd name="connsiteY1" fmla="*/ 2961008 h 4523185"/>
              <a:gd name="connsiteX2" fmla="*/ 1257300 w 3900367"/>
              <a:gd name="connsiteY2" fmla="*/ 3399158 h 4523185"/>
              <a:gd name="connsiteX3" fmla="*/ 1733550 w 3900367"/>
              <a:gd name="connsiteY3" fmla="*/ 4523108 h 4523185"/>
              <a:gd name="connsiteX4" fmla="*/ 2266950 w 3900367"/>
              <a:gd name="connsiteY4" fmla="*/ 3342008 h 4523185"/>
              <a:gd name="connsiteX5" fmla="*/ 2552700 w 3900367"/>
              <a:gd name="connsiteY5" fmla="*/ 2637158 h 4523185"/>
              <a:gd name="connsiteX6" fmla="*/ 3153228 w 3900367"/>
              <a:gd name="connsiteY6" fmla="*/ 2264775 h 4523185"/>
              <a:gd name="connsiteX7" fmla="*/ 3829050 w 3900367"/>
              <a:gd name="connsiteY7" fmla="*/ 370208 h 4523185"/>
              <a:gd name="connsiteX8" fmla="*/ 3848100 w 3900367"/>
              <a:gd name="connsiteY8" fmla="*/ 8258 h 452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67" h="4523185">
                <a:moveTo>
                  <a:pt x="0" y="2046608"/>
                </a:moveTo>
                <a:cubicBezTo>
                  <a:pt x="152400" y="2391095"/>
                  <a:pt x="304800" y="2735583"/>
                  <a:pt x="514350" y="2961008"/>
                </a:cubicBezTo>
                <a:cubicBezTo>
                  <a:pt x="723900" y="3186433"/>
                  <a:pt x="1054100" y="3138808"/>
                  <a:pt x="1257300" y="3399158"/>
                </a:cubicBezTo>
                <a:cubicBezTo>
                  <a:pt x="1460500" y="3659508"/>
                  <a:pt x="1565275" y="4532633"/>
                  <a:pt x="1733550" y="4523108"/>
                </a:cubicBezTo>
                <a:cubicBezTo>
                  <a:pt x="1901825" y="4513583"/>
                  <a:pt x="2130425" y="3656333"/>
                  <a:pt x="2266950" y="3342008"/>
                </a:cubicBezTo>
                <a:cubicBezTo>
                  <a:pt x="2403475" y="3027683"/>
                  <a:pt x="2404987" y="2816697"/>
                  <a:pt x="2552700" y="2637158"/>
                </a:cubicBezTo>
                <a:cubicBezTo>
                  <a:pt x="2700413" y="2457619"/>
                  <a:pt x="2940503" y="2642600"/>
                  <a:pt x="3153228" y="2264775"/>
                </a:cubicBezTo>
                <a:cubicBezTo>
                  <a:pt x="3365953" y="1886950"/>
                  <a:pt x="3713238" y="746294"/>
                  <a:pt x="3829050" y="370208"/>
                </a:cubicBezTo>
                <a:cubicBezTo>
                  <a:pt x="3944862" y="-5878"/>
                  <a:pt x="3895725" y="-17142"/>
                  <a:pt x="3848100" y="82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 flipH="1" flipV="1">
            <a:off x="2116333" y="3758992"/>
            <a:ext cx="817068" cy="10475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0"/>
            <a:endCxn id="12" idx="7"/>
          </p:cNvCxnSpPr>
          <p:nvPr/>
        </p:nvCxnSpPr>
        <p:spPr>
          <a:xfrm flipV="1">
            <a:off x="2116333" y="2082591"/>
            <a:ext cx="3829050" cy="16764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2964313" y="4768779"/>
            <a:ext cx="1574320" cy="3776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手繪多邊形 24"/>
          <p:cNvSpPr/>
          <p:nvPr/>
        </p:nvSpPr>
        <p:spPr>
          <a:xfrm>
            <a:off x="6312901" y="1813682"/>
            <a:ext cx="1790700" cy="1758857"/>
          </a:xfrm>
          <a:custGeom>
            <a:avLst/>
            <a:gdLst>
              <a:gd name="connsiteX0" fmla="*/ 0 w 1790700"/>
              <a:gd name="connsiteY0" fmla="*/ 1409700 h 1758857"/>
              <a:gd name="connsiteX1" fmla="*/ 304800 w 1790700"/>
              <a:gd name="connsiteY1" fmla="*/ 1663700 h 1758857"/>
              <a:gd name="connsiteX2" fmla="*/ 1790700 w 1790700"/>
              <a:gd name="connsiteY2" fmla="*/ 0 h 175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758857">
                <a:moveTo>
                  <a:pt x="0" y="1409700"/>
                </a:moveTo>
                <a:cubicBezTo>
                  <a:pt x="3175" y="1654175"/>
                  <a:pt x="6350" y="1898650"/>
                  <a:pt x="304800" y="1663700"/>
                </a:cubicBezTo>
                <a:cubicBezTo>
                  <a:pt x="603250" y="1428750"/>
                  <a:pt x="1196975" y="714375"/>
                  <a:pt x="179070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321048" y="3329295"/>
            <a:ext cx="3935464" cy="1520095"/>
          </a:xfrm>
          <a:custGeom>
            <a:avLst/>
            <a:gdLst>
              <a:gd name="connsiteX0" fmla="*/ 0 w 3935464"/>
              <a:gd name="connsiteY0" fmla="*/ 0 h 1520095"/>
              <a:gd name="connsiteX1" fmla="*/ 293298 w 3935464"/>
              <a:gd name="connsiteY1" fmla="*/ 672861 h 1520095"/>
              <a:gd name="connsiteX2" fmla="*/ 569344 w 3935464"/>
              <a:gd name="connsiteY2" fmla="*/ 1069676 h 1520095"/>
              <a:gd name="connsiteX3" fmla="*/ 1242204 w 3935464"/>
              <a:gd name="connsiteY3" fmla="*/ 1414732 h 1520095"/>
              <a:gd name="connsiteX4" fmla="*/ 3536830 w 3935464"/>
              <a:gd name="connsiteY4" fmla="*/ 1518249 h 1520095"/>
              <a:gd name="connsiteX5" fmla="*/ 3933645 w 3935464"/>
              <a:gd name="connsiteY5" fmla="*/ 1483744 h 1520095"/>
              <a:gd name="connsiteX6" fmla="*/ 3933645 w 3935464"/>
              <a:gd name="connsiteY6" fmla="*/ 1483744 h 152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464" h="1520095">
                <a:moveTo>
                  <a:pt x="0" y="0"/>
                </a:moveTo>
                <a:cubicBezTo>
                  <a:pt x="99203" y="247291"/>
                  <a:pt x="198407" y="494582"/>
                  <a:pt x="293298" y="672861"/>
                </a:cubicBezTo>
                <a:cubicBezTo>
                  <a:pt x="388189" y="851140"/>
                  <a:pt x="411193" y="946031"/>
                  <a:pt x="569344" y="1069676"/>
                </a:cubicBezTo>
                <a:cubicBezTo>
                  <a:pt x="727495" y="1193321"/>
                  <a:pt x="747623" y="1339970"/>
                  <a:pt x="1242204" y="1414732"/>
                </a:cubicBezTo>
                <a:cubicBezTo>
                  <a:pt x="1736785" y="1489494"/>
                  <a:pt x="3088257" y="1506747"/>
                  <a:pt x="3536830" y="1518249"/>
                </a:cubicBezTo>
                <a:cubicBezTo>
                  <a:pt x="3985403" y="1529751"/>
                  <a:pt x="3933645" y="1483744"/>
                  <a:pt x="3933645" y="1483744"/>
                </a:cubicBezTo>
                <a:lnTo>
                  <a:pt x="3933645" y="14837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303796" y="3329295"/>
            <a:ext cx="3952717" cy="1764955"/>
          </a:xfrm>
          <a:custGeom>
            <a:avLst/>
            <a:gdLst>
              <a:gd name="connsiteX0" fmla="*/ 0 w 4071668"/>
              <a:gd name="connsiteY0" fmla="*/ 0 h 1961190"/>
              <a:gd name="connsiteX1" fmla="*/ 1086929 w 4071668"/>
              <a:gd name="connsiteY1" fmla="*/ 724619 h 1961190"/>
              <a:gd name="connsiteX2" fmla="*/ 3071004 w 4071668"/>
              <a:gd name="connsiteY2" fmla="*/ 1500996 h 1961190"/>
              <a:gd name="connsiteX3" fmla="*/ 3709359 w 4071668"/>
              <a:gd name="connsiteY3" fmla="*/ 1828800 h 1961190"/>
              <a:gd name="connsiteX4" fmla="*/ 3985404 w 4071668"/>
              <a:gd name="connsiteY4" fmla="*/ 1949570 h 1961190"/>
              <a:gd name="connsiteX5" fmla="*/ 4071668 w 4071668"/>
              <a:gd name="connsiteY5" fmla="*/ 1949570 h 19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668" h="1961190">
                <a:moveTo>
                  <a:pt x="0" y="0"/>
                </a:moveTo>
                <a:cubicBezTo>
                  <a:pt x="287547" y="237226"/>
                  <a:pt x="575095" y="474453"/>
                  <a:pt x="1086929" y="724619"/>
                </a:cubicBezTo>
                <a:cubicBezTo>
                  <a:pt x="1598763" y="974785"/>
                  <a:pt x="2633932" y="1316966"/>
                  <a:pt x="3071004" y="1500996"/>
                </a:cubicBezTo>
                <a:cubicBezTo>
                  <a:pt x="3508076" y="1685026"/>
                  <a:pt x="3556959" y="1754038"/>
                  <a:pt x="3709359" y="1828800"/>
                </a:cubicBezTo>
                <a:cubicBezTo>
                  <a:pt x="3861759" y="1903562"/>
                  <a:pt x="3925019" y="1929442"/>
                  <a:pt x="3985404" y="1949570"/>
                </a:cubicBezTo>
                <a:cubicBezTo>
                  <a:pt x="4045789" y="1969698"/>
                  <a:pt x="4058728" y="1959634"/>
                  <a:pt x="4071668" y="194957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08" name="手繪多邊形 43007"/>
          <p:cNvSpPr/>
          <p:nvPr/>
        </p:nvSpPr>
        <p:spPr>
          <a:xfrm>
            <a:off x="6338301" y="3363801"/>
            <a:ext cx="3916392" cy="2018581"/>
          </a:xfrm>
          <a:custGeom>
            <a:avLst/>
            <a:gdLst>
              <a:gd name="connsiteX0" fmla="*/ 0 w 3916392"/>
              <a:gd name="connsiteY0" fmla="*/ 0 h 2018581"/>
              <a:gd name="connsiteX1" fmla="*/ 879894 w 3916392"/>
              <a:gd name="connsiteY1" fmla="*/ 931653 h 2018581"/>
              <a:gd name="connsiteX2" fmla="*/ 2104845 w 3916392"/>
              <a:gd name="connsiteY2" fmla="*/ 1777041 h 2018581"/>
              <a:gd name="connsiteX3" fmla="*/ 3916392 w 3916392"/>
              <a:gd name="connsiteY3" fmla="*/ 2018581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392" h="2018581">
                <a:moveTo>
                  <a:pt x="0" y="0"/>
                </a:moveTo>
                <a:cubicBezTo>
                  <a:pt x="264543" y="317740"/>
                  <a:pt x="529087" y="635480"/>
                  <a:pt x="879894" y="931653"/>
                </a:cubicBezTo>
                <a:cubicBezTo>
                  <a:pt x="1230701" y="1227826"/>
                  <a:pt x="1598762" y="1595886"/>
                  <a:pt x="2104845" y="1777041"/>
                </a:cubicBezTo>
                <a:cubicBezTo>
                  <a:pt x="2610928" y="1958196"/>
                  <a:pt x="3263660" y="1988388"/>
                  <a:pt x="3916392" y="201858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267425" y="505939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43009" name="文字方塊 43008"/>
          <p:cNvSpPr txBox="1"/>
          <p:nvPr/>
        </p:nvSpPr>
        <p:spPr>
          <a:xfrm>
            <a:off x="7351439" y="2686734"/>
            <a:ext cx="21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Very Large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75260" y="4487478"/>
            <a:ext cx="87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Large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212386" y="3858509"/>
            <a:ext cx="87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196926" y="5020840"/>
            <a:ext cx="144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Just make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5650662" y="995191"/>
            <a:ext cx="5139238" cy="70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Set the learning rate </a:t>
            </a:r>
            <a:r>
              <a:rPr lang="el-GR" altLang="zh-TW" dirty="0"/>
              <a:t>η</a:t>
            </a:r>
            <a:r>
              <a:rPr lang="en-US" altLang="zh-TW" dirty="0"/>
              <a:t> carefully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81003" y="1813682"/>
            <a:ext cx="4048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there are more than three parameters, you cannot visualize this.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829271" y="6134170"/>
            <a:ext cx="4757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But you can always visualize this.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>
            <a:stCxn id="12" idx="1"/>
          </p:cNvCxnSpPr>
          <p:nvPr/>
        </p:nvCxnSpPr>
        <p:spPr>
          <a:xfrm flipH="1" flipV="1">
            <a:off x="2127027" y="3772043"/>
            <a:ext cx="503656" cy="9013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</p:cNvCxnSpPr>
          <p:nvPr/>
        </p:nvCxnSpPr>
        <p:spPr>
          <a:xfrm flipH="1" flipV="1">
            <a:off x="2603713" y="4673393"/>
            <a:ext cx="769920" cy="4381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2" idx="3"/>
          </p:cNvCxnSpPr>
          <p:nvPr/>
        </p:nvCxnSpPr>
        <p:spPr>
          <a:xfrm flipH="1" flipV="1">
            <a:off x="3355755" y="5094251"/>
            <a:ext cx="494128" cy="11412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2045488" y="3811908"/>
            <a:ext cx="262522" cy="5611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2300997" y="4374132"/>
            <a:ext cx="271805" cy="42640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565616" y="4784077"/>
            <a:ext cx="342517" cy="236763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2860769" y="4980692"/>
            <a:ext cx="395993" cy="192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950654" y="4630085"/>
            <a:ext cx="1571228" cy="432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25" grpId="0" animBg="1"/>
      <p:bldP spid="28" grpId="0" animBg="1"/>
      <p:bldP spid="29" grpId="0" animBg="1"/>
      <p:bldP spid="43008" grpId="0" animBg="1"/>
      <p:bldP spid="34" grpId="0"/>
      <p:bldP spid="43009" grpId="0"/>
      <p:bldP spid="36" grpId="0"/>
      <p:bldP spid="38" grpId="0"/>
      <p:bldP spid="39" grpId="0"/>
      <p:bldP spid="3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Learning Rates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28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Learning rate cannot be one-size-fits-all</a:t>
                </a:r>
              </a:p>
              <a:p>
                <a:pPr lvl="1"/>
                <a:r>
                  <a:rPr lang="en-US" altLang="zh-TW" sz="2800" dirty="0">
                    <a:solidFill>
                      <a:srgbClr val="0000FF"/>
                    </a:solidFill>
                  </a:rPr>
                  <a:t>Giving different parameters different learning rates 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1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08401" y="4639346"/>
                <a:ext cx="4269709" cy="138499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/>
                  <a:t>: </a:t>
                </a:r>
                <a:r>
                  <a:rPr lang="en-US" altLang="zh-TW" sz="2800" b="1" i="1" dirty="0"/>
                  <a:t>root mean square</a:t>
                </a:r>
                <a:r>
                  <a:rPr lang="en-US" altLang="zh-TW" sz="2800" dirty="0"/>
                  <a:t> of the previous derivatives of parameter w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00" y="4639345"/>
                <a:ext cx="4269709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989439" y="3519223"/>
            <a:ext cx="3425372" cy="612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</a:t>
            </a:r>
            <a:r>
              <a:rPr lang="zh-TW" altLang="en-US" sz="2800" dirty="0"/>
              <a:t> </a:t>
            </a:r>
            <a:r>
              <a:rPr lang="en-US" altLang="zh-TW" sz="2800" dirty="0"/>
              <a:t>is one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929754" y="450461"/>
                <a:ext cx="1997918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54" y="450461"/>
                <a:ext cx="1997918" cy="85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2017104" y="2807991"/>
            <a:ext cx="399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Vanilla Gradient descent</a:t>
            </a:r>
            <a:endParaRPr lang="zh-TW" altLang="en-US" sz="2800" b="1" i="1" u="sng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17105" y="4432345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822294" y="3609804"/>
                <a:ext cx="28989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93" y="3609803"/>
                <a:ext cx="289899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585792" y="543467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92" y="543466"/>
                <a:ext cx="1896096" cy="818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62108" y="4898039"/>
                <a:ext cx="298408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08" y="4898039"/>
                <a:ext cx="2984086" cy="8593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008400" y="6103365"/>
            <a:ext cx="426970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Parameter dependent</a:t>
            </a:r>
          </a:p>
        </p:txBody>
      </p:sp>
    </p:spTree>
    <p:extLst>
      <p:ext uri="{BB962C8B-B14F-4D97-AF65-F5344CB8AC3E}">
        <p14:creationId xmlns:p14="http://schemas.microsoft.com/office/powerpoint/2010/main" val="794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4" grpId="0"/>
      <p:bldP spid="18" grpId="0"/>
      <p:bldP spid="20" grpId="0"/>
      <p:bldP spid="21" grpId="0"/>
      <p:bldP spid="23" grpId="0"/>
      <p:bldP spid="24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829157" y="1611846"/>
                <a:ext cx="276030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7" y="1611846"/>
                <a:ext cx="2760306" cy="859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3124896" y="4920989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00896" y="4920988"/>
                <a:ext cx="68018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829157" y="2596930"/>
                <a:ext cx="2744918" cy="8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7" y="2596930"/>
                <a:ext cx="2744918" cy="8636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868137" y="5499897"/>
                <a:ext cx="298408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7" y="5499897"/>
                <a:ext cx="2984086" cy="8593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304357" y="1737826"/>
                <a:ext cx="207197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56" y="1737826"/>
                <a:ext cx="2071977" cy="521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83200" y="2278952"/>
                <a:ext cx="3859903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9" y="2278951"/>
                <a:ext cx="3859903" cy="12730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79296" y="4999470"/>
                <a:ext cx="3310778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96" y="4999469"/>
                <a:ext cx="3310778" cy="1676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869393" y="3749893"/>
                <a:ext cx="2768002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3" y="3749893"/>
                <a:ext cx="2768002" cy="8645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171848" y="3546706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47" y="3546705"/>
                <a:ext cx="5268815" cy="12730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199529" y="90552"/>
                <a:ext cx="4269709" cy="138499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/>
                  <a:t>: </a:t>
                </a:r>
                <a:r>
                  <a:rPr lang="en-US" altLang="zh-TW" sz="2800" b="1" i="1" dirty="0"/>
                  <a:t>root mean square</a:t>
                </a:r>
                <a:r>
                  <a:rPr lang="en-US" altLang="zh-TW" sz="2800" dirty="0"/>
                  <a:t> of the previous derivatives of parameter w</a:t>
                </a: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28" y="90551"/>
                <a:ext cx="4269709" cy="13849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66116" y="2725081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16" y="2725080"/>
                <a:ext cx="1896096" cy="818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575620" y="5374337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9" y="5374337"/>
                <a:ext cx="4396781" cy="1273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556354" y="2866799"/>
            <a:ext cx="248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1/t decay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75619" y="3478696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9" y="3478696"/>
                <a:ext cx="2984086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44138" y="3666216"/>
                <a:ext cx="3310778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38" y="3666215"/>
                <a:ext cx="3310778" cy="16762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55157" y="3276211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57" y="3276211"/>
                <a:ext cx="49594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下箭號 4"/>
          <p:cNvSpPr/>
          <p:nvPr/>
        </p:nvSpPr>
        <p:spPr>
          <a:xfrm>
            <a:off x="3439038" y="4180823"/>
            <a:ext cx="438150" cy="112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655157" y="3919213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57" y="3919213"/>
                <a:ext cx="49594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3"/>
          </p:cNvCxnSpPr>
          <p:nvPr/>
        </p:nvCxnSpPr>
        <p:spPr>
          <a:xfrm flipV="1">
            <a:off x="5151104" y="3134231"/>
            <a:ext cx="993035" cy="403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3"/>
            <a:endCxn id="12" idx="1"/>
          </p:cNvCxnSpPr>
          <p:nvPr/>
        </p:nvCxnSpPr>
        <p:spPr>
          <a:xfrm>
            <a:off x="5151104" y="4180824"/>
            <a:ext cx="993035" cy="32353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170592" y="3143144"/>
            <a:ext cx="771525" cy="385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94002" y="4584555"/>
            <a:ext cx="771525" cy="385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  <p:bldP spid="12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00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985610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67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08857" y="3944065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Training Data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02" y="2281959"/>
            <a:ext cx="6288495" cy="42335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0" y="1931990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183189" y="2695036"/>
                <a:ext cx="373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blipFill>
                <a:blip r:embed="rId4"/>
                <a:stretch>
                  <a:fillRect l="-9677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662921" y="4339073"/>
                <a:ext cx="380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blipFill>
                <a:blip r:embed="rId5"/>
                <a:stretch>
                  <a:fillRect l="-9677" r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9591675" y="2715528"/>
            <a:ext cx="0" cy="2616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593330" y="4464090"/>
            <a:ext cx="0" cy="11930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84605" y="5239883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31.9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08857" y="4852631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1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 </a:t>
            </a:r>
            <a:br>
              <a:rPr lang="en-US" altLang="zh-TW" dirty="0"/>
            </a:br>
            <a:r>
              <a:rPr lang="en-US" altLang="zh-TW" dirty="0"/>
              <a:t>- Generalization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00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>
                <a:blip r:embed="rId2"/>
                <a:stretch>
                  <a:fillRect l="-4237" t="-10345" r="-847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985610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67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08857" y="3928825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 </a:t>
            </a:r>
          </a:p>
        </p:txBody>
      </p:sp>
      <p:sp>
        <p:nvSpPr>
          <p:cNvPr id="17" name="矩形 16"/>
          <p:cNvSpPr/>
          <p:nvPr/>
        </p:nvSpPr>
        <p:spPr>
          <a:xfrm>
            <a:off x="3514636" y="5199489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35.0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08857" y="4837391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821364" y="305695"/>
            <a:ext cx="349494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we really care about is the error on new data (testing data)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90" y="2295180"/>
            <a:ext cx="6443575" cy="433793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209448" y="1952300"/>
            <a:ext cx="510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Another 10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 as testing data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11789" y="2971197"/>
            <a:ext cx="21863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can we do better?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172311" y="5963400"/>
            <a:ext cx="2684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 Average Error on Training Data (31.9) </a:t>
            </a:r>
          </a:p>
        </p:txBody>
      </p:sp>
    </p:spTree>
    <p:extLst>
      <p:ext uri="{BB962C8B-B14F-4D97-AF65-F5344CB8AC3E}">
        <p14:creationId xmlns:p14="http://schemas.microsoft.com/office/powerpoint/2010/main" val="16557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3" grpId="0" animBg="1"/>
      <p:bldP spid="12" grpId="0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63655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10" name="矩形 9"/>
          <p:cNvSpPr/>
          <p:nvPr/>
        </p:nvSpPr>
        <p:spPr>
          <a:xfrm>
            <a:off x="1797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18481" y="5079692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18.4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868298" y="1262908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  <a:blipFill>
                <a:blip r:embed="rId3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001284" y="376007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15.4 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801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001286" y="282614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-10.3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001284" y="3264447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1.0,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2.7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018481" y="5638053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Better! Could it be even better?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07" y="1"/>
            <a:ext cx="5170078" cy="3480593"/>
          </a:xfrm>
          <a:prstGeom prst="rect">
            <a:avLst/>
          </a:prstGeom>
        </p:spPr>
      </p:pic>
      <p:pic>
        <p:nvPicPr>
          <p:cNvPr id="20" name="內容版面配置區 1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07" y="3404310"/>
            <a:ext cx="5170078" cy="3480593"/>
          </a:xfrm>
        </p:spPr>
      </p:pic>
    </p:spTree>
    <p:extLst>
      <p:ext uri="{BB962C8B-B14F-4D97-AF65-F5344CB8AC3E}">
        <p14:creationId xmlns:p14="http://schemas.microsoft.com/office/powerpoint/2010/main" val="12769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/>
      <p:bldP spid="16" grpId="0"/>
      <p:bldP spid="17" grpId="0"/>
      <p:bldP spid="18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3655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1797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16524" y="4969987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18480" y="3949864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15.3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801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16524" y="2752100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6.4,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0.66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18480" y="3158117"/>
            <a:ext cx="32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4.3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-1.8 x 10</a:t>
            </a:r>
            <a:r>
              <a:rPr lang="en-US" altLang="zh-TW" sz="2400" baseline="30000" dirty="0"/>
              <a:t>-6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69265" y="5473124"/>
            <a:ext cx="250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Slightly better. </a:t>
            </a:r>
          </a:p>
          <a:p>
            <a:r>
              <a:rPr lang="en-US" altLang="zh-TW" sz="2400" dirty="0"/>
              <a:t>How about more complex model?</a:t>
            </a:r>
            <a:endParaRPr lang="zh-TW" altLang="en-US" sz="2400" dirty="0"/>
          </a:p>
        </p:txBody>
      </p:sp>
      <p:pic>
        <p:nvPicPr>
          <p:cNvPr id="13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19" y="3442539"/>
            <a:ext cx="5170078" cy="3480593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19" y="-38055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93786" y="1149774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1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3655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1797625" y="4108046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64838" y="4844078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28.8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07687" y="3410925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14.9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797625" y="2608880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61909" y="5446234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results become worse ...</a:t>
            </a:r>
            <a:endParaRPr lang="zh-TW" altLang="en-US" sz="2400" dirty="0"/>
          </a:p>
        </p:txBody>
      </p:sp>
      <p:pic>
        <p:nvPicPr>
          <p:cNvPr id="15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96" y="3377408"/>
            <a:ext cx="5170078" cy="34805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96" y="-5734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893786" y="1149774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914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Combat Power (CP) 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51126" y="4372125"/>
                <a:ext cx="5117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667542" y="4110514"/>
            <a:ext cx="176980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 after evolution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10" y="2783503"/>
            <a:ext cx="3248864" cy="356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86968" y="4965477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491682" y="4657427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128532" y="2795142"/>
                <a:ext cx="58522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96974" y="5394421"/>
                <a:ext cx="61568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888742" y="6176189"/>
                <a:ext cx="5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47162" y="6199957"/>
                <a:ext cx="454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62519" y="2783731"/>
            <a:ext cx="787314" cy="389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41840" y="5487385"/>
            <a:ext cx="727705" cy="273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85981" y="5904262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25448" y="5920143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722922" y="4940541"/>
                <a:ext cx="41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4238043" y="5070507"/>
            <a:ext cx="1275643" cy="300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3655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1792738" y="4452412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59951" y="5188444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232.1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02800" y="3755291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12.8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792738" y="3045033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02801" y="5877452"/>
            <a:ext cx="297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 results are so bad.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22" y="3476971"/>
            <a:ext cx="5170078" cy="3480593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22" y="1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893786" y="1149774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  <a:blipFill>
                <a:blip r:embed="rId4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4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6240529" y="3562601"/>
            <a:ext cx="4034859" cy="16499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144380" y="3827053"/>
            <a:ext cx="2227159" cy="11210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335530" y="2449358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  <a:blipFill>
                <a:blip r:embed="rId2"/>
                <a:stretch>
                  <a:fillRect l="-2727" t="-10390" r="-364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335530" y="308894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  <a:blipFill>
                <a:blip r:embed="rId3"/>
                <a:stretch>
                  <a:fillRect l="-2727" t="-5839" r="-364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335530" y="4097860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  <a:blipFill>
                <a:blip r:embed="rId4"/>
                <a:stretch>
                  <a:fillRect l="-2727" t="-5797" r="-364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335530" y="1808414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  <a:blipFill>
                <a:blip r:embed="rId5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335530" y="5106777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843162" y="1808413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843161" y="2447998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43160" y="3277090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43159" y="4286007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843159" y="5474203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7" y="596163"/>
            <a:ext cx="4452749" cy="26809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49666" y="134499"/>
            <a:ext cx="25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7547542" y="4073442"/>
            <a:ext cx="1420837" cy="7167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335102" y="5311998"/>
            <a:ext cx="44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yields lower error on training data.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828569" y="6120533"/>
            <a:ext cx="483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can truly find the best function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11" idx="3"/>
          </p:cNvCxnSpPr>
          <p:nvPr/>
        </p:nvCxnSpPr>
        <p:spPr>
          <a:xfrm>
            <a:off x="5679897" y="3504442"/>
            <a:ext cx="1867645" cy="78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V="1">
            <a:off x="5679895" y="4387591"/>
            <a:ext cx="1464484" cy="150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5679896" y="4879427"/>
            <a:ext cx="933822" cy="827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1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5" grpId="0"/>
      <p:bldP spid="6" grpId="0" animBg="1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35" y="1900157"/>
            <a:ext cx="5245923" cy="315205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351565" y="2162082"/>
          <a:ext cx="3084858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86">
                  <a:extLst>
                    <a:ext uri="{9D8B030D-6E8A-4147-A177-3AD203B41FA5}">
                      <a16:colId xmlns:a16="http://schemas.microsoft.com/office/drawing/2014/main" xmlns="" val="860062618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xmlns="" val="1927451146"/>
                    </a:ext>
                  </a:extLst>
                </a:gridCol>
                <a:gridCol w="1028286">
                  <a:extLst>
                    <a:ext uri="{9D8B030D-6E8A-4147-A177-3AD203B41FA5}">
                      <a16:colId xmlns:a16="http://schemas.microsoft.com/office/drawing/2014/main" xmlns="" val="398386974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Training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Testing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43069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31.9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35.0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766453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11493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21268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14.9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28.2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71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12.8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232.1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9035204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351566" y="3267810"/>
            <a:ext cx="308485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4469268" y="3622347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63111" y="5183563"/>
            <a:ext cx="671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63112" y="6034727"/>
            <a:ext cx="253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Overfitting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193169" y="1733737"/>
            <a:ext cx="0" cy="2723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337387" y="2615352"/>
            <a:ext cx="1762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16" name="箭號: 向右 15"/>
          <p:cNvSpPr/>
          <p:nvPr/>
        </p:nvSpPr>
        <p:spPr>
          <a:xfrm>
            <a:off x="5473774" y="6092452"/>
            <a:ext cx="917822" cy="310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496197" y="6016695"/>
            <a:ext cx="286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 suitable model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>
            <a:off x="5193170" y="1863005"/>
            <a:ext cx="415647" cy="604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40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13" grpId="0" animBg="1"/>
      <p:bldP spid="16" grpId="0" animBg="1"/>
      <p:bldP spid="17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延伸閱讀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Cross_validation</a:t>
            </a:r>
            <a:endParaRPr kumimoji="1" lang="en-US" altLang="zh-TW" dirty="0" smtClean="0"/>
          </a:p>
          <a:p>
            <a:r>
              <a:rPr kumimoji="1" lang="en-US" altLang="zh-TW" dirty="0" smtClean="0"/>
              <a:t>Another form of regression</a:t>
            </a:r>
          </a:p>
          <a:p>
            <a:r>
              <a:rPr kumimoji="1" lang="en-US" altLang="zh-TW" dirty="0" err="1" smtClean="0"/>
              <a:t>Scikit</a:t>
            </a:r>
            <a:r>
              <a:rPr kumimoji="1" lang="en-US" altLang="zh-TW" dirty="0" smtClean="0"/>
              <a:t>-learn documentation:</a:t>
            </a:r>
          </a:p>
          <a:p>
            <a:pPr lvl="1"/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scikit-learn.org/stable/model_selection.html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etc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96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3275303" y="3538957"/>
            <a:ext cx="5279638" cy="1699902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8" y="4110513"/>
              <a:ext cx="1769806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CP after evolution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2250701" y="5716316"/>
            <a:ext cx="236863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 model: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05007" y="1864181"/>
                <a:ext cx="3869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blipFill>
                <a:blip r:embed="rId7"/>
                <a:stretch>
                  <a:fillRect l="-23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005938" y="2326456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blipFill>
                <a:blip r:embed="rId9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019754" y="2777057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blipFill>
                <a:blip r:embed="rId10"/>
                <a:stretch>
                  <a:fillRect l="-252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456675" y="3172967"/>
            <a:ext cx="204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infinite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761436" y="5501700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697487" y="5260175"/>
                <a:ext cx="3095419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blipFill>
                <a:blip r:embed="rId12"/>
                <a:stretch>
                  <a:fillRect l="-2564" t="-23077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024309" y="1027908"/>
            <a:ext cx="34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and b are parameters (can be any value)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06959" y="417346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609275" y="417346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697486" y="6231398"/>
                <a:ext cx="2512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weight, b: bias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blipFill>
                <a:blip r:embed="rId15"/>
                <a:stretch>
                  <a:fillRect l="-315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331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9156296" y="5713888"/>
            <a:ext cx="120275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1928446" y="2127573"/>
            <a:ext cx="0" cy="3186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1928446" y="1887126"/>
            <a:ext cx="402638" cy="24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28446" y="5279434"/>
            <a:ext cx="402638" cy="4368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3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2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298" y="2865597"/>
            <a:ext cx="4023326" cy="2018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2553822" y="5215693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839143" y="2006729"/>
            <a:ext cx="218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875144" y="2003469"/>
            <a:ext cx="2251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Output (scalar):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958" y="4184576"/>
            <a:ext cx="4104293" cy="227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316838" y="2837725"/>
                <a:ext cx="39145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  <a:blipFill>
                <a:blip r:embed="rId8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227785" y="3476864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  <a:blipFill>
                <a:blip r:embed="rId9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420402" y="4779324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  <a:blipFill>
                <a:blip r:embed="rId10"/>
                <a:stretch>
                  <a:fillRect l="-9091" r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636566" y="4338287"/>
                <a:ext cx="39805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  <a:blipFill>
                <a:blip r:embed="rId11"/>
                <a:stretch>
                  <a:fillRect l="-18182" t="-18033" r="-454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669853" y="2848402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001066" y="4362310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331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2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87" y="1761030"/>
            <a:ext cx="6204093" cy="4176711"/>
          </a:xfrm>
        </p:spPr>
      </p:pic>
      <p:sp>
        <p:nvSpPr>
          <p:cNvPr id="10" name="矩形 9"/>
          <p:cNvSpPr/>
          <p:nvPr/>
        </p:nvSpPr>
        <p:spPr>
          <a:xfrm>
            <a:off x="3236281" y="6308180"/>
            <a:ext cx="60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https://www.openintro.org/stat/data/?data=pokemon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34665" y="1761030"/>
            <a:ext cx="198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Data: 10 </a:t>
            </a:r>
            <a:r>
              <a:rPr lang="en-US" altLang="zh-TW" sz="2400" dirty="0" err="1"/>
              <a:t>pokemons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959599" y="3264534"/>
                <a:ext cx="1239121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6579160" y="3725101"/>
            <a:ext cx="130627" cy="7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92297" y="2829538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blipFill>
                <a:blip r:embed="rId4"/>
                <a:stretch>
                  <a:fillRect t="-16393" r="-1694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92296" y="3373824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blipFill>
                <a:blip r:embed="rId5"/>
                <a:stretch>
                  <a:fillRect t="-16393" r="-1620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285691" y="4708815"/>
                <a:ext cx="1336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blipFill>
                <a:blip r:embed="rId6"/>
                <a:stretch>
                  <a:fillRect t="-16393" r="-36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2576451" y="4012444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127913" y="5626898"/>
                <a:ext cx="4998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blipFill>
                <a:blip r:embed="rId8"/>
                <a:stretch>
                  <a:fillRect l="-7317" r="-609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211386" y="45148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30000" t="-18333" r="-775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2034665" y="5345888"/>
            <a:ext cx="269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real data.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899576" y="3399280"/>
                <a:ext cx="5414243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方程式" r:id="rId5" imgW="520560" imgH="215640" progId="Equation.3">
                  <p:embed/>
                </p:oleObj>
              </mc:Choice>
              <mc:Fallback>
                <p:oleObj name="方程式" r:id="rId5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2553822" y="5215693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0" name="圓角矩形 26"/>
          <p:cNvSpPr/>
          <p:nvPr/>
        </p:nvSpPr>
        <p:spPr>
          <a:xfrm>
            <a:off x="2415921" y="3661531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393025" y="47741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393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969143" y="1928301"/>
                <a:ext cx="251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blipFill>
                <a:blip r:embed="rId7"/>
                <a:stretch>
                  <a:fillRect l="-4854" t="-10465" r="-315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717621" y="3806010"/>
                <a:ext cx="1343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638991" y="5348512"/>
                <a:ext cx="4984124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965077" y="2438267"/>
            <a:ext cx="384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function, output: how bad it is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31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>
                <a:blip r:embed="rId10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078812" y="4517515"/>
            <a:ext cx="277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Estimated y based on input function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983233" y="3307363"/>
            <a:ext cx="24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Estimation error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>
            <a:cxnSpLocks/>
          </p:cNvCxnSpPr>
          <p:nvPr/>
        </p:nvCxnSpPr>
        <p:spPr>
          <a:xfrm>
            <a:off x="7888438" y="4329230"/>
            <a:ext cx="1014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899324" y="3684587"/>
            <a:ext cx="2358977" cy="780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253735" y="4658913"/>
            <a:ext cx="282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over examples</a:t>
            </a:r>
            <a:endParaRPr lang="zh-TW" altLang="en-US" sz="24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6255417" y="4664806"/>
            <a:ext cx="6185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861684" y="5261975"/>
                <a:ext cx="1393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8395570" y="4346053"/>
            <a:ext cx="281011" cy="27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4500143" y="4074907"/>
            <a:ext cx="425880" cy="14486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2612601" y="2034600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4344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344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7" name="圓柱 22"/>
          <p:cNvSpPr/>
          <p:nvPr/>
        </p:nvSpPr>
        <p:spPr>
          <a:xfrm>
            <a:off x="2553822" y="5215693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8" name="圓角矩形 26"/>
          <p:cNvSpPr/>
          <p:nvPr/>
        </p:nvSpPr>
        <p:spPr>
          <a:xfrm>
            <a:off x="2415921" y="3661531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393025" y="47741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93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10656" y="3713906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344746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38514" y="1629848"/>
            <a:ext cx="3843687" cy="15862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190117" y="2914650"/>
            <a:ext cx="1891247" cy="799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92317" y="3709656"/>
            <a:ext cx="3131159" cy="43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724401" y="4460787"/>
                <a:ext cx="2509533" cy="522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blipFill>
                <a:blip r:embed="rId6"/>
                <a:stretch>
                  <a:fillRect l="-3883" b="-2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669705" y="5092683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blipFill>
                <a:blip r:embed="rId7"/>
                <a:stretch>
                  <a:fillRect l="-73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549900" y="5575142"/>
                <a:ext cx="486075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400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2400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8278536" y="4569826"/>
            <a:ext cx="181395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153468" y="1671285"/>
                <a:ext cx="3917708" cy="149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blipFill>
                <a:blip r:embed="rId9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8230" y="3049868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50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9814383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383" y="6032024"/>
                        <a:ext cx="327025" cy="298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863907" y="2445531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518530" y="235647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9185489" y="2360157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772332" y="1356090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597695" y="2366223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3418643" y="5840226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495466" y="4455076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10441" y="2800380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>
                <a:blip r:embed="rId7"/>
                <a:stretch>
                  <a:fillRect l="-1798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260305" y="597916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795970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514542" y="3354665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023159" y="4052967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28998" y="3436603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7772332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7782543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566399" y="4040785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566399" y="3422743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95" y="3445372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693298" y="75519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</a:p>
        </p:txBody>
      </p:sp>
    </p:spTree>
    <p:extLst>
      <p:ext uri="{BB962C8B-B14F-4D97-AF65-F5344CB8AC3E}">
        <p14:creationId xmlns:p14="http://schemas.microsoft.com/office/powerpoint/2010/main" val="10282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1383</Words>
  <Application>Microsoft Macintosh PowerPoint</Application>
  <PresentationFormat>寬螢幕</PresentationFormat>
  <Paragraphs>423</Paragraphs>
  <Slides>33</Slides>
  <Notes>15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BiauKai</vt:lpstr>
      <vt:lpstr>Calibri</vt:lpstr>
      <vt:lpstr>Calibri Light</vt:lpstr>
      <vt:lpstr>Cambria Math</vt:lpstr>
      <vt:lpstr>Wingdings</vt:lpstr>
      <vt:lpstr>新細明體</vt:lpstr>
      <vt:lpstr>Arial</vt:lpstr>
      <vt:lpstr>Office 佈景主題</vt:lpstr>
      <vt:lpstr>方程式</vt:lpstr>
      <vt:lpstr>Regression</vt:lpstr>
      <vt:lpstr>何時使用Regression: When output is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Gradient Descent</vt:lpstr>
      <vt:lpstr>Review: Gradient Descent </vt:lpstr>
      <vt:lpstr>Gradient Descent</vt:lpstr>
      <vt:lpstr>Learning Rate</vt:lpstr>
      <vt:lpstr>Adaptive Learning Rates</vt:lpstr>
      <vt:lpstr>Adagrad</vt:lpstr>
      <vt:lpstr>Adagrad</vt:lpstr>
      <vt:lpstr>Adagrad</vt:lpstr>
      <vt:lpstr>How’s the results?</vt:lpstr>
      <vt:lpstr>How’s the results?  - Generalization</vt:lpstr>
      <vt:lpstr>PowerPoint 簡報</vt:lpstr>
      <vt:lpstr>PowerPoint 簡報</vt:lpstr>
      <vt:lpstr>PowerPoint 簡報</vt:lpstr>
      <vt:lpstr>PowerPoint 簡報</vt:lpstr>
      <vt:lpstr>Model Selection</vt:lpstr>
      <vt:lpstr>Model Selection</vt:lpstr>
      <vt:lpstr>延伸閱讀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Microsoft Office 使用者</dc:creator>
  <cp:lastModifiedBy>Microsoft Office 使用者</cp:lastModifiedBy>
  <cp:revision>8</cp:revision>
  <dcterms:created xsi:type="dcterms:W3CDTF">2018-12-13T04:40:40Z</dcterms:created>
  <dcterms:modified xsi:type="dcterms:W3CDTF">2018-12-13T09:51:44Z</dcterms:modified>
</cp:coreProperties>
</file>