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Q1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22.3</c:v>
                </c:pt>
                <c:pt idx="1">
                  <c:v>28.6</c:v>
                </c:pt>
                <c:pt idx="2">
                  <c:v>15.2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20.4</c:v>
                </c:pt>
                <c:pt idx="1">
                  <c:v>26.3</c:v>
                </c:pt>
                <c:pt idx="2">
                  <c:v>14.2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Sheet1!$B$6</c:f>
              <c:strCache>
                <c:ptCount val="1"/>
                <c:pt idx="0">
                  <c:v>Model 2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Sheet1!$A$7:$A$9</c:f>
              <c:numCache>
                <c:formatCode>General</c:formatCode>
                <c:ptCount val="3"/>
                <c:pt idx="0">
                  <c:v>1.3</c:v>
                </c:pt>
                <c:pt idx="1">
                  <c:v>2.7</c:v>
                </c:pt>
                <c:pt idx="2">
                  <c:v>1.6</c:v>
                </c:pt>
              </c:numCache>
            </c:numRef>
          </c:xVal>
          <c:yVal>
            <c:numRef>
              <c:f>Sheet1!$B$7:$B$9</c:f>
              <c:numCache>
                <c:formatCode>General</c:formatCode>
                <c:ptCount val="3"/>
                <c:pt idx="0">
                  <c:v>3.7</c:v>
                </c:pt>
                <c:pt idx="1">
                  <c:v>2.3</c:v>
                </c:pt>
                <c:pt idx="2">
                  <c:v>1.8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</c:ser>
        <c:dLbls>
          <c:txPr>
            <a:bodyPr/>
            <a:lstStyle/>
            <a:p>
              <a:pPr>
                <a:defRPr sz="1300">
                  <a:solidFill>
                    <a:srgbClr val="0A4280"/>
                  </a:solidFill>
                </a:defRPr>
              </a:pPr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15720072"/>
        <c:axId val="-2115723560"/>
      </c:bubbleChart>
      <c:valAx>
        <c:axId val="-211572007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i="1" sz="2400"/>
            </a:pPr>
          </a:p>
        </c:txPr>
        <c:crossAx val="-2115723560"/>
        <c:crosses val="autoZero"/>
        <c:crossBetween val="midCat"/>
      </c:valAx>
      <c:valAx>
        <c:axId val="-2115723560"/>
        <c:scaling>
          <c:orientation val="minMax"/>
          <c:max val="50.0"/>
        </c:scaling>
        <c:delete val="0"/>
        <c:axPos val="l"/>
        <c:majorGridlines/>
        <c:minorGridlines/>
        <c:numFmt formatCode="0&quot;%&quot;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115720072"/>
        <c:crosses val="autoZero"/>
        <c:crossBetween val="midCat"/>
      </c:valAx>
    </c:plotArea>
    <c:legend>
      <c:legendPos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</c:ser>
        <c:dLbls>
          <c:txPr>
            <a:bodyPr/>
            <a:lstStyle/>
            <a:p>
              <a:pPr>
                <a:defRPr sz="1300">
                  <a:solidFill>
                    <a:srgbClr val="0A4280"/>
                  </a:solidFill>
                </a:defRPr>
              </a:pPr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15720072"/>
        <c:axId val="-2115723560"/>
      </c:bubbleChart>
      <c:valAx>
        <c:axId val="-211572007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i="1" sz="2400"/>
            </a:pPr>
          </a:p>
        </c:txPr>
        <c:crossAx val="-2115723560"/>
        <c:crosses val="autoZero"/>
        <c:crossBetween val="midCat"/>
      </c:valAx>
      <c:valAx>
        <c:axId val="-2115723560"/>
        <c:scaling>
          <c:orientation val="minMax"/>
          <c:max val="50.0"/>
        </c:scaling>
        <c:delete val="0"/>
        <c:axPos val="l"/>
        <c:majorGridlines/>
        <c:minorGridlines/>
        <c:numFmt formatCode="00&quot;%&quot;" sourceLinked="0"/>
        <c:majorTickMark val="out"/>
        <c:minorTickMark val="out"/>
        <c:tickLblPos val="nextTo"/>
        <c:txPr>
          <a:bodyPr/>
          <a:lstStyle/>
          <a:p>
            <a:pPr>
              <a:defRPr b="1" sz="1400"/>
            </a:pPr>
          </a:p>
        </c:txPr>
        <c:crossAx val="-2115720072"/>
        <c:crosses val="autoZero"/>
        <c:crossBetween val="midCat"/>
      </c:valAx>
    </c:plotArea>
    <c:legend>
      <c:legendPos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插入表格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5486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資科所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王柏仁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企管系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朱家宏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t>合併在一起了～！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插入散布圖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插入泡泡圖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插入泡泡圖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