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6A368-B6F0-1F92-4CE7-58D2BADCEDE2}" v="2306" dt="2020-08-03T22:10:00.800"/>
    <p1510:client id="{61DFA546-7520-735B-90B1-C312315088B5}" v="868" dt="2020-08-04T17:52:46.619"/>
    <p1510:client id="{E9ACEDCB-9F36-4F6C-D158-9FD35635E864}" v="51" dt="2020-08-04T15:35:35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Calibri Light"/>
              </a:rPr>
              <a:t>Tracking Racial Discrimination within the Financial System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How Does the Database Help and Hurt the Bureau's Efforts to Expand Credit to Underserved Communities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William Morris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2060-98FF-49A2-891A-99B78CE9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347"/>
            <a:ext cx="1051560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Goals for the CFPB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2E88-E67A-46E9-8817-3D8D59E5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84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Enforcement</a:t>
            </a:r>
            <a:r>
              <a:rPr lang="en-US" dirty="0">
                <a:cs typeface="Calibri"/>
              </a:rPr>
              <a:t>: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Identify those companies that are noncompliant with Equal Credit Opportunity Act (ECOA).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Education</a:t>
            </a:r>
            <a:r>
              <a:rPr lang="en-US" dirty="0">
                <a:cs typeface="Calibri"/>
              </a:rPr>
              <a:t>: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Inform consumers of their rights and responsible </a:t>
            </a:r>
            <a:r>
              <a:rPr lang="en-US" dirty="0">
                <a:cs typeface="Calibri"/>
              </a:rPr>
              <a:t>financial practices.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Advertisement</a:t>
            </a:r>
            <a:r>
              <a:rPr lang="en-US" dirty="0">
                <a:cs typeface="Calibri"/>
              </a:rPr>
              <a:t>: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Encourage companies to expand their credit offerings into underserved communities.</a:t>
            </a:r>
          </a:p>
        </p:txBody>
      </p:sp>
    </p:spTree>
    <p:extLst>
      <p:ext uri="{BB962C8B-B14F-4D97-AF65-F5344CB8AC3E}">
        <p14:creationId xmlns:p14="http://schemas.microsoft.com/office/powerpoint/2010/main" val="32131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4487-FC10-4E57-ABC8-BA47AA993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8846"/>
            <a:ext cx="3932237" cy="643625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Data was collected with a keyword search in the consumer narrative section. Keywords: " race ", "racial", and "ethnic" produced 657 cases.</a:t>
            </a:r>
            <a:endParaRPr lang="en-US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r>
              <a:rPr lang="en-US" sz="1800" dirty="0"/>
              <a:t>The database currently does a poor job of recording any sort of discrimination.</a:t>
            </a:r>
            <a:endParaRPr lang="en-US" sz="1800" dirty="0">
              <a:cs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No consumer narratives before</a:t>
            </a:r>
            <a:br>
              <a:rPr lang="en-US" sz="1800" dirty="0">
                <a:cs typeface="Calibri"/>
              </a:rPr>
            </a:br>
            <a:r>
              <a:rPr lang="en-US" sz="1800" dirty="0">
                <a:cs typeface="Calibri"/>
              </a:rPr>
              <a:t>03-2015</a:t>
            </a:r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Since then, 46% have no narrative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cs typeface="Calibri"/>
              </a:rPr>
              <a:t>4379 cases have some form of the word "discriminate", but not always in the right context.</a:t>
            </a:r>
          </a:p>
          <a:p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A better solution to recording discrimination would be a series of drop-down menus with prompts that can easily be recorded into the database.</a:t>
            </a:r>
          </a:p>
        </p:txBody>
      </p:sp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D1CFD4-BBD2-425C-A4C8-E08D73F014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b="149"/>
          <a:stretch/>
        </p:blipFill>
        <p:spPr>
          <a:xfrm>
            <a:off x="5183188" y="211048"/>
            <a:ext cx="6172206" cy="6434452"/>
          </a:xfrm>
        </p:spPr>
      </p:pic>
    </p:spTree>
    <p:extLst>
      <p:ext uri="{BB962C8B-B14F-4D97-AF65-F5344CB8AC3E}">
        <p14:creationId xmlns:p14="http://schemas.microsoft.com/office/powerpoint/2010/main" val="161618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530B-89FB-4A1F-9465-55FF859F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897"/>
          </a:xfrm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Top 10 Companies Accused of Discrimination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2DEF287-4716-43EC-B049-F1C0845C04C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07350"/>
              </p:ext>
            </p:extLst>
          </p:nvPr>
        </p:nvGraphicFramePr>
        <p:xfrm>
          <a:off x="2132162" y="1104627"/>
          <a:ext cx="7974210" cy="5042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905">
                  <a:extLst>
                    <a:ext uri="{9D8B030D-6E8A-4147-A177-3AD203B41FA5}">
                      <a16:colId xmlns:a16="http://schemas.microsoft.com/office/drawing/2014/main" val="2158109131"/>
                    </a:ext>
                  </a:extLst>
                </a:gridCol>
                <a:gridCol w="3529905">
                  <a:extLst>
                    <a:ext uri="{9D8B030D-6E8A-4147-A177-3AD203B41FA5}">
                      <a16:colId xmlns:a16="http://schemas.microsoft.com/office/drawing/2014/main" val="1059162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4102641"/>
                    </a:ext>
                  </a:extLst>
                </a:gridCol>
              </a:tblGrid>
              <a:tr h="289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Company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Product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Cases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01881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CITIBANK, N.A.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Credit card or prepaid card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42995"/>
                  </a:ext>
                </a:extLst>
              </a:tr>
              <a:tr h="7004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EQUIFAX, INC.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Credit reporting, credit repair services, or other personal...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22 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69175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EQUIFAX, INC.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Credit reporting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14 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016165"/>
                  </a:ext>
                </a:extLst>
              </a:tr>
              <a:tr h="7004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Experian Information Solutions Inc.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Credit reporting, credit repair services, or other personal...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21 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6797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JPMORGAN CHASE &amp; CO.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Checking or savings account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12 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60269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JPMORGAN CHASE &amp; CO.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Credit card or prepaid card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12 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17373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JPMORGAN CHASE &amp; CO.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Mortgage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11 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31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SELECT PORTFOLIO SERVICING, 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Mortgage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13 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97535"/>
                  </a:ext>
                </a:extLst>
              </a:tr>
              <a:tr h="7004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TRANSUNION INTERMEDIATE HOLDINGS, INC.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Credit reporting, credit repair services, or other personal...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23 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324522"/>
                  </a:ext>
                </a:extLst>
              </a:tr>
              <a:tr h="289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WELLS FARGO &amp; COMPANY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Mortgage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1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2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1EBACC3-2955-4F9B-A637-DC909B7BA0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17" b="1017"/>
          <a:stretch/>
        </p:blipFill>
        <p:spPr>
          <a:xfrm>
            <a:off x="4759855" y="451203"/>
            <a:ext cx="6891866" cy="54239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12C4D-91FF-4398-8FE2-6208BAD2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48734"/>
            <a:ext cx="3932237" cy="542025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The prevalence of cases in a region should be accounted for when developing education efforts.</a:t>
            </a:r>
          </a:p>
          <a:p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As measurements get better, we can use existing database structure to identify zip-codes with large numbers of cases involving discrimination.</a:t>
            </a:r>
          </a:p>
          <a:p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Geographical data can be made available to compliant companies to support efforts of increased advertisement.</a:t>
            </a:r>
          </a:p>
        </p:txBody>
      </p:sp>
    </p:spTree>
    <p:extLst>
      <p:ext uri="{BB962C8B-B14F-4D97-AF65-F5344CB8AC3E}">
        <p14:creationId xmlns:p14="http://schemas.microsoft.com/office/powerpoint/2010/main" val="222822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49A6-3D5F-41DC-9646-C22751DE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Final Thoughts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B111-0548-4B5C-B9F0-795469DB9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The simple addition of drop-down menus would improve the bureau's ability to collect data on discrimination of every protected status.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Investigations should be targeted towards the mortgage industry and companies which tolerate discrimination across multiple product divisions.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Public access to geographical data informs companies on where their advertisements should be focused.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283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Tracking Racial Discrimination within the Financial System</vt:lpstr>
      <vt:lpstr>Goals for the CFPB</vt:lpstr>
      <vt:lpstr>PowerPoint Presentation</vt:lpstr>
      <vt:lpstr>Top 10 Companies Accused of Discrimination</vt:lpstr>
      <vt:lpstr>PowerPoint Presentation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468</cp:revision>
  <dcterms:created xsi:type="dcterms:W3CDTF">2020-08-03T18:29:05Z</dcterms:created>
  <dcterms:modified xsi:type="dcterms:W3CDTF">2020-08-04T21:14:39Z</dcterms:modified>
</cp:coreProperties>
</file>