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0.jpg" ContentType="image/png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 bookmarkIdSeed="5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1" r:id="rId2"/>
    <p:sldId id="357" r:id="rId3"/>
    <p:sldId id="293" r:id="rId4"/>
    <p:sldId id="294" r:id="rId5"/>
    <p:sldId id="320" r:id="rId6"/>
    <p:sldId id="321" r:id="rId7"/>
    <p:sldId id="326" r:id="rId8"/>
    <p:sldId id="358" r:id="rId9"/>
    <p:sldId id="359" r:id="rId10"/>
    <p:sldId id="376" r:id="rId11"/>
    <p:sldId id="360" r:id="rId12"/>
    <p:sldId id="313" r:id="rId13"/>
    <p:sldId id="325" r:id="rId14"/>
    <p:sldId id="322" r:id="rId15"/>
    <p:sldId id="323" r:id="rId16"/>
    <p:sldId id="324" r:id="rId17"/>
    <p:sldId id="375" r:id="rId18"/>
    <p:sldId id="377" r:id="rId19"/>
    <p:sldId id="362" r:id="rId20"/>
    <p:sldId id="363" r:id="rId21"/>
    <p:sldId id="364" r:id="rId22"/>
    <p:sldId id="366" r:id="rId23"/>
    <p:sldId id="372" r:id="rId24"/>
    <p:sldId id="373" r:id="rId25"/>
    <p:sldId id="367" r:id="rId26"/>
    <p:sldId id="374" r:id="rId27"/>
    <p:sldId id="3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D55663-CF3B-4D55-A4BB-39D55B52E8C6}">
          <p14:sldIdLst>
            <p14:sldId id="281"/>
            <p14:sldId id="357"/>
            <p14:sldId id="293"/>
            <p14:sldId id="294"/>
            <p14:sldId id="320"/>
            <p14:sldId id="321"/>
            <p14:sldId id="326"/>
            <p14:sldId id="358"/>
            <p14:sldId id="359"/>
            <p14:sldId id="376"/>
            <p14:sldId id="360"/>
            <p14:sldId id="313"/>
            <p14:sldId id="325"/>
            <p14:sldId id="322"/>
            <p14:sldId id="323"/>
            <p14:sldId id="324"/>
            <p14:sldId id="375"/>
            <p14:sldId id="377"/>
            <p14:sldId id="362"/>
            <p14:sldId id="363"/>
            <p14:sldId id="364"/>
            <p14:sldId id="366"/>
            <p14:sldId id="372"/>
            <p14:sldId id="373"/>
            <p14:sldId id="367"/>
            <p14:sldId id="374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B9E"/>
    <a:srgbClr val="755DD9"/>
    <a:srgbClr val="DA74D8"/>
    <a:srgbClr val="FFFF00"/>
    <a:srgbClr val="FFFFFF"/>
    <a:srgbClr val="CA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0FFE23F-2A8D-4A45-94E6-69A84AA49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3495E-7473-422A-B98F-B223EE419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4F39-6713-4FE3-B8A8-5D4C1194DF93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3F375-B33C-4860-A272-211D48F19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DF0A0E-3FE5-44BA-A90A-FD2D805E4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4AE-BA0E-437C-B784-A25CD5C86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3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F070-C832-4A4D-A306-0F56A88D4ADF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D968-BBCF-4A63-94F4-701C8C2F3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3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長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8" y="1460296"/>
            <a:ext cx="9101081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828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8DCA820D-8D36-4E7D-B95F-857B9F6A0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6" y="5350216"/>
            <a:ext cx="6933998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5" name="文字版面配置區 20">
            <a:extLst>
              <a:ext uri="{FF2B5EF4-FFF2-40B4-BE49-F238E27FC236}">
                <a16:creationId xmlns:a16="http://schemas.microsoft.com/office/drawing/2014/main" id="{21972DA5-939A-464D-9D6E-B3823F2C6B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6" name="文字版面配置區 20">
            <a:extLst>
              <a:ext uri="{FF2B5EF4-FFF2-40B4-BE49-F238E27FC236}">
                <a16:creationId xmlns:a16="http://schemas.microsoft.com/office/drawing/2014/main" id="{A31A25B2-7292-44EA-9AC1-10B375CC21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4779" y="4812020"/>
            <a:ext cx="6933999" cy="488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短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1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540299"/>
            <a:ext cx="8474864" cy="841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374653-55EF-46E8-9774-A7358B6CC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5" y="5519407"/>
            <a:ext cx="6933998" cy="562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2" name="文字版面配置區 20">
            <a:extLst>
              <a:ext uri="{FF2B5EF4-FFF2-40B4-BE49-F238E27FC236}">
                <a16:creationId xmlns:a16="http://schemas.microsoft.com/office/drawing/2014/main" id="{2C4F0E02-63E3-4EEE-A927-467A31DF55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4" name="文字版面配置區 20">
            <a:extLst>
              <a:ext uri="{FF2B5EF4-FFF2-40B4-BE49-F238E27FC236}">
                <a16:creationId xmlns:a16="http://schemas.microsoft.com/office/drawing/2014/main" id="{DDF7CF6E-B52E-4800-AE0B-05B73A6B88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72606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24" y="2788912"/>
            <a:ext cx="9189258" cy="7686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5640" y="2743200"/>
            <a:ext cx="10830556" cy="2136291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20C3A-733B-420D-8225-529D056EA65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2020/3/6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603A-AE7E-4F8D-8828-E9EC15DD57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3D47E1C-2805-4BC0-822C-EFC0C956A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 userDrawn="1"/>
        </p:nvCxnSpPr>
        <p:spPr>
          <a:xfrm>
            <a:off x="1158235" y="2543224"/>
            <a:ext cx="0" cy="126000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977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20AD8-4FCE-4BE4-AC68-49607A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E986B4-2D07-4B21-ABFD-1B32AD2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2020/3/6</a:t>
            </a:r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8EEE4E2-0B0C-4FB0-90B1-07EFC31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13DBB79-96D3-46AD-8782-2DAD36FD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53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FFFE1F74-E9D8-4303-BCAB-8AB96E7211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3242541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71146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4362F70-0130-4548-BA38-7E6E9FF1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69583"/>
          <a:stretch/>
        </p:blipFill>
        <p:spPr>
          <a:xfrm>
            <a:off x="8483600" y="0"/>
            <a:ext cx="370839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E016E2-0677-4BE5-8876-11DF2E46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Data Analysis and Interpretation Lab, NTHU ESS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72386C-381A-4D10-988A-78BA6B4E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52514" y="6262018"/>
            <a:ext cx="10899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F7C24-4248-4895-B40C-4B6DE5BFBABA}" type="datetime1">
              <a:rPr lang="zh-TW" altLang="en-US" smtClean="0"/>
              <a:pPr/>
              <a:t>2022/5/19</a:t>
            </a:fld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BC2F26-5AC1-4DE0-A153-1CADF46B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0" r:id="rId4"/>
    <p:sldLayoutId id="2147483654" r:id="rId5"/>
    <p:sldLayoutId id="2147483652" r:id="rId6"/>
    <p:sldLayoutId id="2147483656" r:id="rId7"/>
  </p:sldLayoutIdLst>
  <p:transition spd="slow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alibri" panose="020F0502020204030204" pitchFamily="34" charset="0"/>
        <a:buChar char="●"/>
        <a:defRPr sz="2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○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◌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u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n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5F8C501-6F47-4F02-8A0C-DAAAB11F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24" y="1346183"/>
            <a:ext cx="5383380" cy="633619"/>
          </a:xfrm>
        </p:spPr>
        <p:txBody>
          <a:bodyPr/>
          <a:lstStyle/>
          <a:p>
            <a:r>
              <a:rPr lang="zh-TW" altLang="en-US" sz="3600" dirty="0"/>
              <a:t>機器學習導論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7692A34-4FCD-4A82-BA27-B6D0E72C5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2598" y="4804883"/>
            <a:ext cx="6936812" cy="84101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n-lt"/>
              </a:rPr>
              <a:t>Data Analysis and Interpretation Lab</a:t>
            </a:r>
          </a:p>
          <a:p>
            <a:r>
              <a:rPr lang="en-US" altLang="zh-TW" sz="2000" dirty="0">
                <a:latin typeface="+mn-lt"/>
              </a:rPr>
              <a:t>Department of Engineering and System Science</a:t>
            </a:r>
          </a:p>
          <a:p>
            <a:endParaRPr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9" name="副標題 6">
            <a:extLst>
              <a:ext uri="{FF2B5EF4-FFF2-40B4-BE49-F238E27FC236}">
                <a16:creationId xmlns:a16="http://schemas.microsoft.com/office/drawing/2014/main" id="{792D65AC-E73E-4E85-8B0D-44CB7CFF94A7}"/>
              </a:ext>
            </a:extLst>
          </p:cNvPr>
          <p:cNvSpPr txBox="1">
            <a:spLocks/>
          </p:cNvSpPr>
          <p:nvPr/>
        </p:nvSpPr>
        <p:spPr>
          <a:xfrm>
            <a:off x="951965" y="4189086"/>
            <a:ext cx="6936812" cy="5624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</a:rPr>
              <a:t>吳順吉、詹凱錞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" name="文字版面配置區 15">
            <a:extLst>
              <a:ext uri="{FF2B5EF4-FFF2-40B4-BE49-F238E27FC236}">
                <a16:creationId xmlns:a16="http://schemas.microsoft.com/office/drawing/2014/main" id="{A29441F7-7AC5-4C83-B268-C1EC89254251}"/>
              </a:ext>
            </a:extLst>
          </p:cNvPr>
          <p:cNvSpPr txBox="1">
            <a:spLocks/>
          </p:cNvSpPr>
          <p:nvPr/>
        </p:nvSpPr>
        <p:spPr>
          <a:xfrm>
            <a:off x="1062420" y="1988419"/>
            <a:ext cx="5799933" cy="488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altLang="zh-TW" sz="2800" kern="1200" smtClean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TW" altLang="en-US" sz="2000" i="1" dirty="0"/>
              <a:t>─</a:t>
            </a:r>
            <a:r>
              <a:rPr lang="en-US" altLang="zh-TW" sz="2000" dirty="0"/>
              <a:t>Dimensionality Reduction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Clustering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67664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31F49DE-382F-4561-82F5-A3B9561B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Sort eigen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Compute variance of each projected PCs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Arrange eigen vector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9394C5-0F5C-4849-A684-2BE6BC2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FC1D39-5CB6-401D-9CA3-DF206880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Choose PCs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E41DF8-D6B4-4BD7-B974-E4FDBA8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00" y="1376690"/>
            <a:ext cx="6167253" cy="43808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FCF58F-79D5-42BF-BEF1-F33A665FF067}"/>
              </a:ext>
            </a:extLst>
          </p:cNvPr>
          <p:cNvSpPr txBox="1"/>
          <p:nvPr/>
        </p:nvSpPr>
        <p:spPr>
          <a:xfrm>
            <a:off x="5285967" y="5815534"/>
            <a:ext cx="700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https://www.youtube.com/watch?v=2bV_YQTIJrg&amp;list=PLBv09BD7ez_5_yapAg86Od6JeeypkS4YM&amp;index=3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308FC5-D2CB-43BA-86D8-288FBB9D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75" y="3206864"/>
            <a:ext cx="4029805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843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399"/>
            <a:ext cx="8956964" cy="2039389"/>
          </a:xfrm>
        </p:spPr>
        <p:txBody>
          <a:bodyPr>
            <a:noAutofit/>
          </a:bodyPr>
          <a:lstStyle/>
          <a:p>
            <a:r>
              <a:rPr lang="zh-TW" altLang="en-US" dirty="0"/>
              <a:t>與</a:t>
            </a:r>
            <a:r>
              <a:rPr lang="en-US" altLang="zh-TW" dirty="0"/>
              <a:t>PCA</a:t>
            </a:r>
            <a:r>
              <a:rPr lang="zh-TW" altLang="en-US" dirty="0"/>
              <a:t>不同，</a:t>
            </a:r>
            <a:r>
              <a:rPr lang="en-US" altLang="zh-TW" dirty="0"/>
              <a:t>LDA</a:t>
            </a:r>
            <a:r>
              <a:rPr lang="zh-TW" altLang="en-US" dirty="0"/>
              <a:t>是希望降維後，相同類別的數據距離更接近，不同類別的數據距離更遙遠，故其為一種監督式的降維方法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依據需求的不同，審慎的選擇降維的方法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Discriminant Analysis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3874560"/>
            <a:ext cx="6600133" cy="24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940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C310A-0BDE-4609-925E-D4470809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聚類</a:t>
            </a:r>
            <a:r>
              <a:rPr lang="en-US" altLang="zh-TW" dirty="0"/>
              <a:t>(Clustering)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1AE8-4694-4979-B087-BA5B37DB4D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TW"/>
              <a:t>2020/3/6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208AC-2BC2-42DE-B301-2574256656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3517D-55C2-4FB5-8DC3-F2B3A49B21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30944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399"/>
            <a:ext cx="8973589" cy="4898571"/>
          </a:xfrm>
        </p:spPr>
        <p:txBody>
          <a:bodyPr>
            <a:normAutofit/>
          </a:bodyPr>
          <a:lstStyle/>
          <a:p>
            <a:r>
              <a:rPr lang="zh-TW" altLang="en-US" dirty="0"/>
              <a:t>聚類分析</a:t>
            </a:r>
            <a:r>
              <a:rPr lang="en-US" altLang="zh-TW" dirty="0"/>
              <a:t>(Clustering analysis)</a:t>
            </a:r>
            <a:r>
              <a:rPr lang="zh-TW" altLang="en-US" dirty="0"/>
              <a:t>，本質上為一種無監督學習，目的是將一群未經過標註的樣本分類，進而達到符合後續應用的方法。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常見的應用有：</a:t>
            </a:r>
            <a:r>
              <a:rPr lang="en-US" altLang="zh-TW" dirty="0"/>
              <a:t>market segmentation</a:t>
            </a:r>
            <a:r>
              <a:rPr lang="zh-TW" altLang="en-US" dirty="0"/>
              <a:t>、</a:t>
            </a:r>
            <a:r>
              <a:rPr lang="en-US" altLang="zh-TW" dirty="0"/>
              <a:t>social network analysis……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為何聚類？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9080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898775" cy="4585159"/>
          </a:xfrm>
        </p:spPr>
        <p:txBody>
          <a:bodyPr>
            <a:normAutofit/>
          </a:bodyPr>
          <a:lstStyle/>
          <a:p>
            <a:r>
              <a:rPr lang="zh-TW" altLang="en-US" dirty="0"/>
              <a:t>隨機初始化</a:t>
            </a:r>
            <a:r>
              <a:rPr lang="en-US" altLang="zh-TW" dirty="0"/>
              <a:t>n</a:t>
            </a:r>
            <a:r>
              <a:rPr lang="zh-TW" altLang="en-US" dirty="0"/>
              <a:t>個群心</a:t>
            </a:r>
            <a:r>
              <a:rPr lang="en-US" altLang="zh-TW" dirty="0"/>
              <a:t>K(cluster centroids)</a:t>
            </a:r>
          </a:p>
          <a:p>
            <a:endParaRPr lang="en-US" altLang="zh-TW" dirty="0"/>
          </a:p>
          <a:p>
            <a:r>
              <a:rPr lang="zh-TW" altLang="en-US" dirty="0"/>
              <a:t>對所有的樣本</a:t>
            </a:r>
            <a:r>
              <a:rPr lang="en-US" altLang="zh-TW" dirty="0"/>
              <a:t>N</a:t>
            </a:r>
            <a:r>
              <a:rPr lang="zh-TW" altLang="en-US" dirty="0"/>
              <a:t>，將樣本分配給最近的群心</a:t>
            </a:r>
            <a:r>
              <a:rPr lang="en-US" altLang="zh-TW" dirty="0" err="1"/>
              <a:t>Kn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分別移動群心</a:t>
            </a:r>
            <a:r>
              <a:rPr lang="en-US" altLang="zh-TW" dirty="0" err="1"/>
              <a:t>Kn</a:t>
            </a:r>
            <a:r>
              <a:rPr lang="zh-TW" altLang="en-US" dirty="0"/>
              <a:t>，計算被分配給</a:t>
            </a:r>
            <a:r>
              <a:rPr lang="en-US" altLang="zh-TW" dirty="0" err="1"/>
              <a:t>Kn</a:t>
            </a:r>
            <a:r>
              <a:rPr lang="zh-TW" altLang="en-US" dirty="0"/>
              <a:t>的所有樣本的平均值。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重複步驟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，直到達到理想的分群效果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K-means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471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K-means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5" name="kVx8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3538" y="1376690"/>
            <a:ext cx="5187871" cy="51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3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740833" cy="4674524"/>
          </a:xfrm>
        </p:spPr>
        <p:txBody>
          <a:bodyPr>
            <a:normAutofit/>
          </a:bodyPr>
          <a:lstStyle/>
          <a:p>
            <a:r>
              <a:rPr lang="en-US" altLang="zh-TW" dirty="0"/>
              <a:t>Optimize K-means:</a:t>
            </a:r>
            <a:br>
              <a:rPr lang="en-US" altLang="zh-TW" dirty="0"/>
            </a:br>
            <a:r>
              <a:rPr lang="zh-TW" altLang="en-US" dirty="0"/>
              <a:t>為了達到最佳聚類效果，</a:t>
            </a:r>
            <a:r>
              <a:rPr lang="en-US" altLang="zh-TW" dirty="0"/>
              <a:t>K-means</a:t>
            </a:r>
            <a:r>
              <a:rPr lang="zh-TW" altLang="en-US" dirty="0"/>
              <a:t>在更新過程中，須朝著</a:t>
            </a:r>
            <a:r>
              <a:rPr lang="en-US" altLang="zh-TW" dirty="0"/>
              <a:t>”</a:t>
            </a:r>
            <a:r>
              <a:rPr lang="zh-TW" altLang="en-US" dirty="0"/>
              <a:t>屬於</a:t>
            </a:r>
            <a:r>
              <a:rPr lang="en-US" altLang="zh-TW" dirty="0"/>
              <a:t>n</a:t>
            </a:r>
            <a:r>
              <a:rPr lang="zh-TW" altLang="en-US" dirty="0"/>
              <a:t>類的樣本</a:t>
            </a:r>
            <a:r>
              <a:rPr lang="en-US" altLang="zh-TW" dirty="0" err="1"/>
              <a:t>Nn</a:t>
            </a:r>
            <a:r>
              <a:rPr lang="zh-TW" altLang="en-US" dirty="0"/>
              <a:t>，與該類群心</a:t>
            </a:r>
            <a:r>
              <a:rPr lang="en-US" altLang="zh-TW" dirty="0" err="1"/>
              <a:t>Kn</a:t>
            </a:r>
            <a:r>
              <a:rPr lang="en-US" altLang="zh-TW" dirty="0"/>
              <a:t>“</a:t>
            </a:r>
            <a:r>
              <a:rPr lang="zh-TW" altLang="en-US" dirty="0"/>
              <a:t>的距離總和為最小。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K-means</a:t>
            </a:r>
            <a:r>
              <a:rPr lang="zh-TW" altLang="en-US" dirty="0"/>
              <a:t>是基於距離的聚類方法，而因應不同資料可以使用不同的距離表示，例如</a:t>
            </a:r>
            <a:r>
              <a:rPr lang="en-US" altLang="zh-TW" dirty="0"/>
              <a:t>:</a:t>
            </a:r>
            <a:r>
              <a:rPr lang="zh-TW" altLang="en-US" dirty="0"/>
              <a:t>歐式距離、餘弦</a:t>
            </a:r>
            <a:r>
              <a:rPr lang="en-US" altLang="zh-TW" dirty="0"/>
              <a:t>……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K-means</a:t>
            </a:r>
            <a:r>
              <a:rPr lang="zh-TW" altLang="en-US" dirty="0"/>
              <a:t>受初始條件的影響很大，故在選定起始條件的時候應該多加注意</a:t>
            </a:r>
            <a:r>
              <a:rPr lang="en-US" altLang="zh-TW" dirty="0"/>
              <a:t>(</a:t>
            </a:r>
            <a:r>
              <a:rPr lang="en-US" altLang="zh-TW" dirty="0" err="1"/>
              <a:t>Kn</a:t>
            </a:r>
            <a:r>
              <a:rPr lang="zh-TW" altLang="en-US" dirty="0"/>
              <a:t>是否足夠分散，</a:t>
            </a:r>
            <a:r>
              <a:rPr lang="en-US" altLang="zh-TW" dirty="0" err="1"/>
              <a:t>Kn</a:t>
            </a:r>
            <a:r>
              <a:rPr lang="zh-TW" altLang="en-US" dirty="0"/>
              <a:t>的數量是否足夠進行分群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56D66C-8184-4131-9BDD-286F8924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1" y="3900881"/>
            <a:ext cx="1297469" cy="9731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C4A2EF-9F84-4294-94A4-765CEB90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30" y="3900881"/>
            <a:ext cx="1297469" cy="9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3886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A54A7B6-479F-4E6D-BDAF-A41A143C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choose K</a:t>
            </a:r>
            <a:r>
              <a:rPr lang="zh-TW" altLang="en-US" dirty="0"/>
              <a:t>：</a:t>
            </a:r>
            <a:r>
              <a:rPr lang="en-US" altLang="zh-TW" dirty="0"/>
              <a:t>Elbow method</a:t>
            </a:r>
            <a:r>
              <a:rPr lang="zh-TW" altLang="en-US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E146AD-A9C6-489B-99C1-B0D7422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56C3CB3-001D-4492-85A4-D0A5C2F7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1084C6-E97E-4902-9ABA-7DBCB928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79" y="2502134"/>
            <a:ext cx="4191000" cy="3619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06AA30-5A7D-4EC6-96D4-545DF530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902" y="2627522"/>
            <a:ext cx="2707159" cy="9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010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A0183F-B1B1-4A82-8E27-25F9704C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835705" cy="44452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What’s the same between LDA &amp; SVM(support vector machine)</a:t>
            </a:r>
            <a:r>
              <a:rPr lang="en-US" altLang="zh-TW" dirty="0">
                <a:latin typeface="+mj-ea"/>
                <a:ea typeface="+mj-ea"/>
              </a:rPr>
              <a:t>?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j-ea"/>
                <a:ea typeface="+mj-ea"/>
              </a:rPr>
              <a:t>https://stats.stackexchange.com/questions/243932/what-is-the-difference-between-svm-and-lda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What’s the different between K-means &amp; KNN(support vector machine)</a:t>
            </a:r>
            <a:r>
              <a:rPr lang="en-US" altLang="zh-TW" dirty="0">
                <a:latin typeface="+mj-ea"/>
                <a:ea typeface="+mj-ea"/>
              </a:rPr>
              <a:t>?</a:t>
            </a:r>
          </a:p>
          <a:p>
            <a:pPr marL="457200" lvl="1" indent="0">
              <a:buNone/>
            </a:pPr>
            <a:r>
              <a:rPr lang="en-US" altLang="zh-TW" sz="1200" dirty="0"/>
              <a:t>https://pythonprogramminglanguage.com/how-is-the-k-nearest-neighbor-algorithm-different-from-k-means-clustering/</a:t>
            </a:r>
            <a:endParaRPr lang="zh-TW" altLang="en-US" sz="1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9F8A51-B2CF-462A-8257-BADD5B8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ECB483B-E9D6-455B-9C69-17B83E3B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175276597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C310A-0BDE-4609-925E-D4470809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practice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1AE8-4694-4979-B087-BA5B37DB4D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TW"/>
              <a:t>2020/3/6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208AC-2BC2-42DE-B301-2574256656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3517D-55C2-4FB5-8DC3-F2B3A49B21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21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C310A-0BDE-4609-925E-D4470809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降維</a:t>
            </a:r>
            <a:r>
              <a:rPr lang="en-US" altLang="zh-TW" dirty="0"/>
              <a:t>(Dimensionality Reduction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208AC-2BC2-42DE-B301-2574256656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3517D-55C2-4FB5-8DC3-F2B3A49B21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4648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740833" cy="4674524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Sklearn</a:t>
            </a:r>
            <a:r>
              <a:rPr lang="en-US" altLang="zh-TW" dirty="0"/>
              <a:t> - Iris dataset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C6E8D7-BEF5-48D4-A9A2-08B8E047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31" y="127237"/>
            <a:ext cx="4805970" cy="2792115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95" y="2187478"/>
            <a:ext cx="5361998" cy="38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857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Deal with missing value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6" y="1581206"/>
            <a:ext cx="6366316" cy="21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988" y="2123043"/>
            <a:ext cx="2305050" cy="10763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36011"/>
          <a:stretch/>
        </p:blipFill>
        <p:spPr>
          <a:xfrm>
            <a:off x="7136629" y="4480760"/>
            <a:ext cx="4981575" cy="9081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6" y="3831308"/>
            <a:ext cx="6366316" cy="224029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516284" y="3379526"/>
            <a:ext cx="532014" cy="170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325090" y="5602778"/>
            <a:ext cx="606829" cy="191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0811726" y="4711565"/>
            <a:ext cx="712268" cy="220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37339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9" y="1810962"/>
            <a:ext cx="90963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429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26" y="1984755"/>
            <a:ext cx="501764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001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0" y="2224376"/>
            <a:ext cx="4522230" cy="30232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14" y="2059239"/>
            <a:ext cx="4865208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1848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7" y="1759529"/>
            <a:ext cx="8905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6014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4" y="1780586"/>
            <a:ext cx="4750882" cy="33535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07" y="1862231"/>
            <a:ext cx="5352625" cy="31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41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60" y="1376690"/>
            <a:ext cx="2880000" cy="23216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02" y="1414933"/>
            <a:ext cx="2880000" cy="23216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460" y="3932992"/>
            <a:ext cx="2880000" cy="23216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067" y="3932993"/>
            <a:ext cx="2880000" cy="23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143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BCDD67-4529-44F0-A385-879F482C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8732521" cy="4271818"/>
          </a:xfrm>
        </p:spPr>
        <p:txBody>
          <a:bodyPr>
            <a:normAutofit/>
          </a:bodyPr>
          <a:lstStyle/>
          <a:p>
            <a:r>
              <a:rPr lang="zh-TW" altLang="en-US" dirty="0"/>
              <a:t>降維是特徵工程中相當重要的一門技術，顧名思義就是降低資料的維度，根據方法的不同可以分為：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特徵選擇</a:t>
            </a:r>
            <a:r>
              <a:rPr lang="en-US" altLang="zh-TW" dirty="0"/>
              <a:t> (feature</a:t>
            </a:r>
            <a:r>
              <a:rPr lang="zh-TW" altLang="en-US" dirty="0"/>
              <a:t> </a:t>
            </a:r>
            <a:r>
              <a:rPr lang="en-US" altLang="zh-TW" dirty="0"/>
              <a:t>selection)</a:t>
            </a:r>
            <a:br>
              <a:rPr lang="en-US" altLang="zh-TW" dirty="0"/>
            </a:br>
            <a:r>
              <a:rPr lang="zh-TW" altLang="en-US" dirty="0"/>
              <a:t>從</a:t>
            </a:r>
            <a:r>
              <a:rPr lang="en-US" altLang="zh-TW" dirty="0"/>
              <a:t>D</a:t>
            </a:r>
            <a:r>
              <a:rPr lang="zh-TW" altLang="en-US" dirty="0"/>
              <a:t>個特徵中選擇出</a:t>
            </a:r>
            <a:r>
              <a:rPr lang="en-US" altLang="zh-TW" dirty="0"/>
              <a:t>k</a:t>
            </a:r>
            <a:r>
              <a:rPr lang="zh-TW" altLang="en-US" dirty="0"/>
              <a:t>個對於目標較具有重要性的特徵。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特徵萃取</a:t>
            </a:r>
            <a:r>
              <a:rPr lang="en-US" altLang="zh-TW" dirty="0"/>
              <a:t>(feature</a:t>
            </a:r>
            <a:r>
              <a:rPr lang="zh-TW" altLang="en-US" dirty="0"/>
              <a:t> </a:t>
            </a:r>
            <a:r>
              <a:rPr lang="en-US" altLang="zh-TW" dirty="0"/>
              <a:t>extraction)</a:t>
            </a:r>
            <a:br>
              <a:rPr lang="en-US" altLang="zh-TW" dirty="0"/>
            </a:br>
            <a:r>
              <a:rPr lang="zh-TW" altLang="en-US" dirty="0"/>
              <a:t>從原始資料中生成</a:t>
            </a:r>
            <a:r>
              <a:rPr lang="en-US" altLang="zh-TW" dirty="0"/>
              <a:t>k</a:t>
            </a:r>
            <a:r>
              <a:rPr lang="zh-TW" altLang="en-US" dirty="0"/>
              <a:t>個更具有代表性的特徵。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A8158D-10C6-4CD8-9DF6-79FA4FC9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DED8FE1-A00D-48BA-9ED6-C4EA97CC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何謂降維？</a:t>
            </a:r>
          </a:p>
        </p:txBody>
      </p:sp>
    </p:spTree>
    <p:extLst>
      <p:ext uri="{BB962C8B-B14F-4D97-AF65-F5344CB8AC3E}">
        <p14:creationId xmlns:p14="http://schemas.microsoft.com/office/powerpoint/2010/main" val="20202490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9206345" cy="4475018"/>
          </a:xfrm>
        </p:spPr>
        <p:txBody>
          <a:bodyPr>
            <a:normAutofit/>
          </a:bodyPr>
          <a:lstStyle/>
          <a:p>
            <a:r>
              <a:rPr lang="zh-TW" altLang="en-US" dirty="0"/>
              <a:t>為了減少計算的複雜程度，降低運算成本。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為了去除雜訊</a:t>
            </a:r>
            <a:r>
              <a:rPr lang="en-US" altLang="zh-TW" dirty="0"/>
              <a:t>(noise)</a:t>
            </a:r>
            <a:r>
              <a:rPr lang="zh-TW" altLang="en-US" dirty="0"/>
              <a:t>的影響，提升</a:t>
            </a:r>
            <a:r>
              <a:rPr lang="en-US" altLang="zh-TW" dirty="0"/>
              <a:t>model</a:t>
            </a:r>
            <a:r>
              <a:rPr lang="zh-TW" altLang="en-US" dirty="0"/>
              <a:t>的效能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規避高維特徵空間的稀疏性造成的維度災難，減少特徵變量，使得各個特徵具有獨立性，提高模型的泛化能力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面對具有許多不必要資訊</a:t>
            </a:r>
            <a:r>
              <a:rPr lang="en-US" altLang="zh-TW" dirty="0"/>
              <a:t>(</a:t>
            </a:r>
            <a:r>
              <a:rPr lang="zh-TW" altLang="en-US" dirty="0"/>
              <a:t>例：過多的</a:t>
            </a:r>
            <a:r>
              <a:rPr lang="en-US" altLang="zh-TW" dirty="0" err="1"/>
              <a:t>NaN</a:t>
            </a:r>
            <a:r>
              <a:rPr lang="en-US" altLang="zh-TW" dirty="0"/>
              <a:t>)</a:t>
            </a:r>
            <a:r>
              <a:rPr lang="zh-TW" altLang="en-US" dirty="0"/>
              <a:t>或是重複的資訊</a:t>
            </a:r>
            <a:r>
              <a:rPr lang="en-US" altLang="zh-TW" dirty="0"/>
              <a:t>(</a:t>
            </a:r>
            <a:r>
              <a:rPr lang="zh-TW" altLang="en-US" dirty="0"/>
              <a:t>例：對稱的圖片</a:t>
            </a:r>
            <a:r>
              <a:rPr lang="en-US" altLang="zh-TW" dirty="0"/>
              <a:t>)</a:t>
            </a:r>
            <a:r>
              <a:rPr lang="zh-TW" altLang="en-US" dirty="0"/>
              <a:t>，降維可以大幅度的提升效率。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為何降維？</a:t>
            </a:r>
          </a:p>
        </p:txBody>
      </p:sp>
    </p:spTree>
    <p:extLst>
      <p:ext uri="{BB962C8B-B14F-4D97-AF65-F5344CB8AC3E}">
        <p14:creationId xmlns:p14="http://schemas.microsoft.com/office/powerpoint/2010/main" val="13480012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9206345" cy="4950284"/>
          </a:xfrm>
        </p:spPr>
        <p:txBody>
          <a:bodyPr>
            <a:normAutofit/>
          </a:bodyPr>
          <a:lstStyle/>
          <a:p>
            <a:r>
              <a:rPr lang="zh-TW" altLang="en-US" dirty="0"/>
              <a:t>根據有無事先標註</a:t>
            </a:r>
            <a:r>
              <a:rPr lang="en-US" altLang="zh-TW" dirty="0"/>
              <a:t>(ground</a:t>
            </a:r>
            <a:r>
              <a:rPr lang="zh-TW" altLang="en-US" dirty="0"/>
              <a:t> </a:t>
            </a:r>
            <a:r>
              <a:rPr lang="en-US" altLang="zh-TW" dirty="0"/>
              <a:t>truth)</a:t>
            </a:r>
            <a:r>
              <a:rPr lang="zh-TW" altLang="en-US" dirty="0"/>
              <a:t>，可分為：</a:t>
            </a:r>
            <a:endParaRPr lang="en-US" altLang="zh-TW" dirty="0"/>
          </a:p>
          <a:p>
            <a:r>
              <a:rPr lang="zh-TW" altLang="en-US" dirty="0"/>
              <a:t>監督式</a:t>
            </a:r>
            <a:r>
              <a:rPr lang="en-US" altLang="zh-TW" dirty="0"/>
              <a:t>(supervised)</a:t>
            </a:r>
            <a:br>
              <a:rPr lang="en-US" altLang="zh-TW" dirty="0"/>
            </a:br>
            <a:r>
              <a:rPr lang="zh-TW" altLang="en-US" dirty="0"/>
              <a:t>例如：</a:t>
            </a:r>
            <a:r>
              <a:rPr lang="en-US" altLang="zh-TW" dirty="0"/>
              <a:t>Linear Discriminant Analysis(LDA)</a:t>
            </a:r>
          </a:p>
          <a:p>
            <a:r>
              <a:rPr lang="zh-TW" altLang="en-US" dirty="0"/>
              <a:t>非監督式</a:t>
            </a:r>
            <a:r>
              <a:rPr lang="en-US" altLang="zh-TW" dirty="0"/>
              <a:t>(unsupervised)</a:t>
            </a:r>
            <a:br>
              <a:rPr lang="en-US" altLang="zh-TW" dirty="0"/>
            </a:br>
            <a:r>
              <a:rPr lang="zh-TW" altLang="en-US" dirty="0"/>
              <a:t>例如：</a:t>
            </a:r>
            <a:r>
              <a:rPr lang="en-US" altLang="zh-TW" dirty="0"/>
              <a:t>Principal Component Analysis(PCA)</a:t>
            </a:r>
          </a:p>
          <a:p>
            <a:r>
              <a:rPr lang="zh-TW" altLang="en-US" dirty="0"/>
              <a:t>降維的核心思想：</a:t>
            </a:r>
            <a:br>
              <a:rPr lang="en-US" altLang="zh-TW" dirty="0"/>
            </a:br>
            <a:r>
              <a:rPr lang="zh-TW" altLang="en-US" dirty="0"/>
              <a:t>用少一點特徵、選重要的特徵、選相關性高的特徵、想辦法生出重要的特徵、想辦法生出相關性高的特徵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降維的方法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989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929553" cy="18066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利用枚舉法依次計算使用</a:t>
            </a:r>
            <a:r>
              <a:rPr lang="en-US" altLang="zh-TW" dirty="0"/>
              <a:t>d</a:t>
            </a:r>
            <a:r>
              <a:rPr lang="zh-TW" altLang="en-US" dirty="0"/>
              <a:t>個特徵的</a:t>
            </a:r>
            <a:r>
              <a:rPr lang="en-US" altLang="zh-TW" dirty="0"/>
              <a:t>error</a:t>
            </a:r>
            <a:r>
              <a:rPr lang="zh-TW" altLang="en-US" dirty="0"/>
              <a:t>，需迭代 </a:t>
            </a:r>
            <a:r>
              <a:rPr lang="en-US" altLang="zh-TW" dirty="0"/>
              <a:t>2</a:t>
            </a:r>
            <a:r>
              <a:rPr lang="en-US" altLang="zh-TW" baseline="30000" dirty="0"/>
              <a:t>d</a:t>
            </a:r>
            <a:r>
              <a:rPr lang="zh-TW" altLang="en-US" baseline="30000" dirty="0"/>
              <a:t> </a:t>
            </a:r>
            <a:r>
              <a:rPr lang="zh-TW" altLang="en-US" dirty="0"/>
              <a:t>次，取到最小</a:t>
            </a:r>
            <a:r>
              <a:rPr lang="en-US" altLang="zh-TW" dirty="0"/>
              <a:t>error</a:t>
            </a:r>
            <a:r>
              <a:rPr lang="zh-TW" altLang="en-US" dirty="0"/>
              <a:t>的子集合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適合完全不知道該如何下手的資料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Backward features elimination</a:t>
            </a:r>
            <a:r>
              <a:rPr lang="zh-TW" altLang="en-US" dirty="0"/>
              <a:t>、</a:t>
            </a:r>
            <a:r>
              <a:rPr lang="en-US" altLang="zh-TW" dirty="0"/>
              <a:t>Forward features selection</a:t>
            </a:r>
            <a:r>
              <a:rPr lang="zh-TW" altLang="en-US" dirty="0"/>
              <a:t>都屬於</a:t>
            </a:r>
            <a:r>
              <a:rPr lang="en-US" altLang="zh-TW" dirty="0"/>
              <a:t>subset selection</a:t>
            </a:r>
            <a:r>
              <a:rPr lang="zh-TW" altLang="en-US" dirty="0"/>
              <a:t>的範疇。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Subset Selection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60" y="3192127"/>
            <a:ext cx="4425419" cy="33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314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788236" cy="4428836"/>
          </a:xfrm>
        </p:spPr>
        <p:txBody>
          <a:bodyPr>
            <a:normAutofit/>
          </a:bodyPr>
          <a:lstStyle/>
          <a:p>
            <a:r>
              <a:rPr lang="en-US" altLang="zh-TW" dirty="0"/>
              <a:t>Missing value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對於有多的</a:t>
            </a:r>
            <a:r>
              <a:rPr lang="en-US" altLang="zh-TW" dirty="0"/>
              <a:t>missing value</a:t>
            </a:r>
            <a:r>
              <a:rPr lang="zh-TW" altLang="en-US" dirty="0"/>
              <a:t>的</a:t>
            </a:r>
            <a:r>
              <a:rPr lang="en-US" altLang="zh-TW" dirty="0"/>
              <a:t>feature</a:t>
            </a:r>
            <a:r>
              <a:rPr lang="zh-TW" altLang="en-US" dirty="0"/>
              <a:t>，可考慮刪除，或以平均數填充</a:t>
            </a:r>
            <a:r>
              <a:rPr lang="en-US" altLang="zh-TW" dirty="0"/>
              <a:t>missing value</a:t>
            </a:r>
          </a:p>
          <a:p>
            <a:r>
              <a:rPr lang="en-US" altLang="zh-TW" dirty="0"/>
              <a:t>Low variance filter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對於</a:t>
            </a:r>
            <a:r>
              <a:rPr lang="en-US" altLang="zh-TW" dirty="0"/>
              <a:t>low variance</a:t>
            </a:r>
            <a:r>
              <a:rPr lang="zh-TW" altLang="en-US" dirty="0"/>
              <a:t>的</a:t>
            </a:r>
            <a:r>
              <a:rPr lang="en-US" altLang="zh-TW" dirty="0"/>
              <a:t>feature</a:t>
            </a:r>
            <a:r>
              <a:rPr lang="zh-TW" altLang="en-US" dirty="0"/>
              <a:t>，本身不具備鑑別度，可考慮不採用此</a:t>
            </a:r>
            <a:r>
              <a:rPr lang="en-US" altLang="zh-TW" dirty="0"/>
              <a:t>feature</a:t>
            </a:r>
          </a:p>
          <a:p>
            <a:r>
              <a:rPr lang="en-US" altLang="zh-TW" dirty="0"/>
              <a:t>High Correlation filter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對於兩個</a:t>
            </a:r>
            <a:r>
              <a:rPr lang="en-US" altLang="zh-TW" dirty="0"/>
              <a:t>high correlation</a:t>
            </a:r>
            <a:r>
              <a:rPr lang="zh-TW" altLang="en-US" dirty="0"/>
              <a:t>的</a:t>
            </a:r>
            <a:r>
              <a:rPr lang="en-US" altLang="zh-TW" dirty="0"/>
              <a:t>features</a:t>
            </a:r>
            <a:r>
              <a:rPr lang="zh-TW" altLang="en-US" dirty="0"/>
              <a:t>，兩者可能攜帶相同的訊息，可考慮只留兩者其一</a:t>
            </a:r>
            <a:endParaRPr lang="en-US" altLang="zh-TW" dirty="0"/>
          </a:p>
          <a:p>
            <a:r>
              <a:rPr lang="en-US" altLang="zh-TW" dirty="0"/>
              <a:t>Random Forest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利用多個弱分類器聚合來達到更好的分類效果，透過每次選取多個不同的子集合判斷哪些</a:t>
            </a:r>
            <a:r>
              <a:rPr lang="en-US" altLang="zh-TW" dirty="0"/>
              <a:t>features</a:t>
            </a:r>
            <a:r>
              <a:rPr lang="zh-TW" altLang="en-US" dirty="0"/>
              <a:t>更具有參考價值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Subset Selection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4284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9546771" cy="1103745"/>
          </a:xfrm>
        </p:spPr>
        <p:txBody>
          <a:bodyPr>
            <a:norm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個特徵會散布在</a:t>
            </a:r>
            <a:r>
              <a:rPr lang="en-US" altLang="zh-TW" dirty="0"/>
              <a:t>D</a:t>
            </a:r>
            <a:r>
              <a:rPr lang="zh-TW" altLang="en-US" dirty="0"/>
              <a:t>維空間中，使其投影到較低的</a:t>
            </a:r>
            <a:r>
              <a:rPr lang="en-US" altLang="zh-TW" dirty="0"/>
              <a:t>k</a:t>
            </a:r>
            <a:r>
              <a:rPr lang="zh-TW" altLang="en-US" dirty="0"/>
              <a:t>維空間中，最大化的保留</a:t>
            </a:r>
            <a:r>
              <a:rPr lang="en-US" altLang="zh-TW" dirty="0"/>
              <a:t>Principle component</a:t>
            </a:r>
            <a:r>
              <a:rPr lang="zh-TW" altLang="en-US" dirty="0"/>
              <a:t>，並去除</a:t>
            </a:r>
            <a:r>
              <a:rPr lang="en-US" altLang="zh-TW" dirty="0"/>
              <a:t>noise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Principle Component Analysis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7" t="6858" r="3576" b="31943"/>
          <a:stretch/>
        </p:blipFill>
        <p:spPr>
          <a:xfrm>
            <a:off x="5796741" y="3129890"/>
            <a:ext cx="4062153" cy="273643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t="4495" r="54973" b="15377"/>
          <a:stretch/>
        </p:blipFill>
        <p:spPr>
          <a:xfrm>
            <a:off x="1421476" y="3053089"/>
            <a:ext cx="3426138" cy="31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030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A81F2A-6B45-4E4C-8BD7-82C18D3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3412375" cy="1565564"/>
          </a:xfrm>
        </p:spPr>
        <p:txBody>
          <a:bodyPr>
            <a:normAutofit/>
          </a:bodyPr>
          <a:lstStyle/>
          <a:p>
            <a:r>
              <a:rPr lang="zh-TW" altLang="en-US" dirty="0"/>
              <a:t>假設我們有</a:t>
            </a:r>
            <a:r>
              <a:rPr lang="en-US" altLang="zh-TW" dirty="0"/>
              <a:t>M</a:t>
            </a:r>
            <a:r>
              <a:rPr lang="zh-TW" altLang="en-US" dirty="0"/>
              <a:t>筆</a:t>
            </a:r>
            <a:r>
              <a:rPr lang="en-US" altLang="zh-TW" dirty="0"/>
              <a:t>data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786880-0F0F-4AEF-A838-7D0A0A3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6CA8F4-6CC3-4845-AB71-7F4CC00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Principle Component Analysis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748EE9-BDC3-4E14-B694-351E6BC4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9F6B0A0-4CA9-4136-816F-01271401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54DB-2F5D-4234-ACE1-A7D1484F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072" y="1717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47" y="1376690"/>
            <a:ext cx="5788498" cy="50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77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飛機雲">
  <a:themeElements>
    <a:clrScheme name="自訂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755DD9"/>
      </a:accent1>
      <a:accent2>
        <a:srgbClr val="9B57D3"/>
      </a:accent2>
      <a:accent3>
        <a:srgbClr val="92278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16699</TotalTime>
  <Words>931</Words>
  <Application>Microsoft Office PowerPoint</Application>
  <PresentationFormat>寬螢幕</PresentationFormat>
  <Paragraphs>115</Paragraphs>
  <Slides>27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Tempus Sans ITC</vt:lpstr>
      <vt:lpstr>Times New Roman</vt:lpstr>
      <vt:lpstr>Tw Cen MT</vt:lpstr>
      <vt:lpstr>Wingdings</vt:lpstr>
      <vt:lpstr>飛機雲</vt:lpstr>
      <vt:lpstr>機器學習導論</vt:lpstr>
      <vt:lpstr> 降維(Dimensionality Reduction )</vt:lpstr>
      <vt:lpstr>何謂降維？</vt:lpstr>
      <vt:lpstr>為何降維？</vt:lpstr>
      <vt:lpstr>降維的方法</vt:lpstr>
      <vt:lpstr>Subset Selection</vt:lpstr>
      <vt:lpstr>Subset Selection</vt:lpstr>
      <vt:lpstr>Principle Component Analysis</vt:lpstr>
      <vt:lpstr>Principle Component Analysis</vt:lpstr>
      <vt:lpstr>How to Choose PCs</vt:lpstr>
      <vt:lpstr>Linear Discriminant Analysis </vt:lpstr>
      <vt:lpstr> 聚類(Clustering)</vt:lpstr>
      <vt:lpstr>為何聚類？</vt:lpstr>
      <vt:lpstr>K-means</vt:lpstr>
      <vt:lpstr>K-means</vt:lpstr>
      <vt:lpstr>K-means</vt:lpstr>
      <vt:lpstr>K-means</vt:lpstr>
      <vt:lpstr>補充</vt:lpstr>
      <vt:lpstr>Python practice</vt:lpstr>
      <vt:lpstr>Dataset</vt:lpstr>
      <vt:lpstr>Deal with missing value</vt:lpstr>
      <vt:lpstr>PCA</vt:lpstr>
      <vt:lpstr>PCA</vt:lpstr>
      <vt:lpstr>PCA</vt:lpstr>
      <vt:lpstr>LDA</vt:lpstr>
      <vt:lpstr>LDA</vt:lpstr>
      <vt:lpstr>Kmeans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Munus Shih</dc:creator>
  <cp:lastModifiedBy>Jason Jhan</cp:lastModifiedBy>
  <cp:revision>255</cp:revision>
  <dcterms:created xsi:type="dcterms:W3CDTF">2020-01-17T08:58:37Z</dcterms:created>
  <dcterms:modified xsi:type="dcterms:W3CDTF">2022-05-19T04:30:18Z</dcterms:modified>
</cp:coreProperties>
</file>