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9.jpg" ContentType="image/gif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 bookmarkIdSeed="5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97" r:id="rId2"/>
    <p:sldId id="284" r:id="rId3"/>
    <p:sldId id="286" r:id="rId4"/>
    <p:sldId id="299" r:id="rId5"/>
    <p:sldId id="282" r:id="rId6"/>
    <p:sldId id="301" r:id="rId7"/>
    <p:sldId id="309" r:id="rId8"/>
    <p:sldId id="310" r:id="rId9"/>
    <p:sldId id="303" r:id="rId10"/>
    <p:sldId id="298" r:id="rId11"/>
    <p:sldId id="306" r:id="rId12"/>
    <p:sldId id="302" r:id="rId13"/>
    <p:sldId id="304" r:id="rId14"/>
    <p:sldId id="288" r:id="rId15"/>
    <p:sldId id="285" r:id="rId16"/>
    <p:sldId id="300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D55663-CF3B-4D55-A4BB-39D55B52E8C6}">
          <p14:sldIdLst>
            <p14:sldId id="297"/>
            <p14:sldId id="284"/>
            <p14:sldId id="286"/>
            <p14:sldId id="299"/>
            <p14:sldId id="282"/>
            <p14:sldId id="301"/>
            <p14:sldId id="309"/>
            <p14:sldId id="310"/>
            <p14:sldId id="303"/>
            <p14:sldId id="298"/>
            <p14:sldId id="306"/>
            <p14:sldId id="302"/>
            <p14:sldId id="304"/>
            <p14:sldId id="288"/>
            <p14:sldId id="285"/>
            <p14:sldId id="300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9F"/>
    <a:srgbClr val="CCFF66"/>
    <a:srgbClr val="A12B9E"/>
    <a:srgbClr val="755DD9"/>
    <a:srgbClr val="DA74D8"/>
    <a:srgbClr val="FFFF00"/>
    <a:srgbClr val="FFFFFF"/>
    <a:srgbClr val="CA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4906" autoAdjust="0"/>
  </p:normalViewPr>
  <p:slideViewPr>
    <p:cSldViewPr snapToGrid="0">
      <p:cViewPr varScale="1">
        <p:scale>
          <a:sx n="64" d="100"/>
          <a:sy n="64" d="100"/>
        </p:scale>
        <p:origin x="128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0FFE23F-2A8D-4A45-94E6-69A84AA49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3495E-7473-422A-B98F-B223EE419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4F39-6713-4FE3-B8A8-5D4C1194DF93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3F375-B33C-4860-A272-211D48F19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DF0A0E-3FE5-44BA-A90A-FD2D805E4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4AE-BA0E-437C-B784-A25CD5C86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3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F070-C832-4A4D-A306-0F56A88D4AD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D968-BBCF-4A63-94F4-701C8C2F3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3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3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22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3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5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17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19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2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5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長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B433BDEA-0CB7-4298-9F78-AEF19E346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0"/>
            <a:ext cx="3124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8" y="1460296"/>
            <a:ext cx="9101081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163265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8DCA820D-8D36-4E7D-B95F-857B9F6A0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6" y="5350216"/>
            <a:ext cx="6933998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zh-TW" altLang="en-US"/>
              <a:t>編輯母片文字樣式</a:t>
            </a:r>
          </a:p>
        </p:txBody>
      </p:sp>
      <p:sp>
        <p:nvSpPr>
          <p:cNvPr id="25" name="文字版面配置區 20">
            <a:extLst>
              <a:ext uri="{FF2B5EF4-FFF2-40B4-BE49-F238E27FC236}">
                <a16:creationId xmlns:a16="http://schemas.microsoft.com/office/drawing/2014/main" id="{21972DA5-939A-464D-9D6E-B3823F2C6B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6" name="文字版面配置區 20">
            <a:extLst>
              <a:ext uri="{FF2B5EF4-FFF2-40B4-BE49-F238E27FC236}">
                <a16:creationId xmlns:a16="http://schemas.microsoft.com/office/drawing/2014/main" id="{A31A25B2-7292-44EA-9AC1-10B375CC21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4779" y="4812020"/>
            <a:ext cx="6933999" cy="488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828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51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20AD8-4FCE-4BE4-AC68-49607A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E986B4-2D07-4B21-ABFD-1B32AD2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2020/3/6</a:t>
            </a:r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8EEE4E2-0B0C-4FB0-90B1-07EFC31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13DBB79-96D3-46AD-8782-2DAD36FD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535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FFFE1F74-E9D8-4303-BCAB-8AB96E7211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3242541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71146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短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0" y="831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540299"/>
            <a:ext cx="8474864" cy="841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374653-55EF-46E8-9774-A7358B6CC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5" y="5519407"/>
            <a:ext cx="6933998" cy="562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zh-TW" altLang="en-US"/>
              <a:t>編輯母片文字樣式</a:t>
            </a:r>
          </a:p>
        </p:txBody>
      </p:sp>
      <p:sp>
        <p:nvSpPr>
          <p:cNvPr id="22" name="文字版面配置區 20">
            <a:extLst>
              <a:ext uri="{FF2B5EF4-FFF2-40B4-BE49-F238E27FC236}">
                <a16:creationId xmlns:a16="http://schemas.microsoft.com/office/drawing/2014/main" id="{2C4F0E02-63E3-4EEE-A927-467A31DF55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4" name="文字版面配置區 20">
            <a:extLst>
              <a:ext uri="{FF2B5EF4-FFF2-40B4-BE49-F238E27FC236}">
                <a16:creationId xmlns:a16="http://schemas.microsoft.com/office/drawing/2014/main" id="{DDF7CF6E-B52E-4800-AE0B-05B73A6B88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12"/>
            <a:ext cx="12192000" cy="685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10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2" y="2380431"/>
            <a:ext cx="8294255" cy="7686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09799" y="3545406"/>
            <a:ext cx="7772399" cy="172863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20C3A-733B-420D-8225-529D056EA65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2020/3/6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603A-AE7E-4F8D-8828-E9EC15DD57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3D47E1C-2805-4BC0-822C-EFC0C956A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/>
        </p:nvCxnSpPr>
        <p:spPr>
          <a:xfrm flipH="1">
            <a:off x="1671780" y="3331069"/>
            <a:ext cx="8848436" cy="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 userDrawn="1"/>
        </p:nvCxnSpPr>
        <p:spPr>
          <a:xfrm>
            <a:off x="1158235" y="2543224"/>
            <a:ext cx="0" cy="1260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20AD8-4FCE-4BE4-AC68-49607A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0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E986B4-2D07-4B21-ABFD-1B32AD2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2020/3/6</a:t>
            </a:r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8EEE4E2-0B0C-4FB0-90B1-07EFC31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13DBB79-96D3-46AD-8782-2DAD36FD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4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FFFE1F74-E9D8-4303-BCAB-8AB96E7211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0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長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8" y="1460296"/>
            <a:ext cx="9101081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828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8DCA820D-8D36-4E7D-B95F-857B9F6A0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6" y="5350216"/>
            <a:ext cx="6933998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5" name="文字版面配置區 20">
            <a:extLst>
              <a:ext uri="{FF2B5EF4-FFF2-40B4-BE49-F238E27FC236}">
                <a16:creationId xmlns:a16="http://schemas.microsoft.com/office/drawing/2014/main" id="{21972DA5-939A-464D-9D6E-B3823F2C6B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6" name="文字版面配置區 20">
            <a:extLst>
              <a:ext uri="{FF2B5EF4-FFF2-40B4-BE49-F238E27FC236}">
                <a16:creationId xmlns:a16="http://schemas.microsoft.com/office/drawing/2014/main" id="{A31A25B2-7292-44EA-9AC1-10B375CC21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4779" y="4812020"/>
            <a:ext cx="6933999" cy="488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短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1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540299"/>
            <a:ext cx="8474864" cy="841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374653-55EF-46E8-9774-A7358B6CC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5" y="5519407"/>
            <a:ext cx="6933998" cy="562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2" name="文字版面配置區 20">
            <a:extLst>
              <a:ext uri="{FF2B5EF4-FFF2-40B4-BE49-F238E27FC236}">
                <a16:creationId xmlns:a16="http://schemas.microsoft.com/office/drawing/2014/main" id="{2C4F0E02-63E3-4EEE-A927-467A31DF55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4" name="文字版面配置區 20">
            <a:extLst>
              <a:ext uri="{FF2B5EF4-FFF2-40B4-BE49-F238E27FC236}">
                <a16:creationId xmlns:a16="http://schemas.microsoft.com/office/drawing/2014/main" id="{DDF7CF6E-B52E-4800-AE0B-05B73A6B88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726066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24" y="2788912"/>
            <a:ext cx="9189258" cy="7686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5640" y="2743200"/>
            <a:ext cx="10830556" cy="2136291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20C3A-733B-420D-8225-529D056EA65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2020/3/6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603A-AE7E-4F8D-8828-E9EC15DD57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3D47E1C-2805-4BC0-822C-EFC0C956A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 userDrawn="1"/>
        </p:nvCxnSpPr>
        <p:spPr>
          <a:xfrm>
            <a:off x="1158235" y="2543224"/>
            <a:ext cx="0" cy="1260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9776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4362F70-0130-4548-BA38-7E6E9FF197D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9583"/>
          <a:stretch/>
        </p:blipFill>
        <p:spPr>
          <a:xfrm>
            <a:off x="8483600" y="0"/>
            <a:ext cx="370839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E016E2-0677-4BE5-8876-11DF2E46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72386C-381A-4D10-988A-78BA6B4E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52514" y="6262018"/>
            <a:ext cx="10899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F7C24-4248-4895-B40C-4B6DE5BFBABA}" type="datetime1">
              <a:rPr lang="zh-TW" altLang="en-US" smtClean="0"/>
              <a:pPr/>
              <a:t>2022/5/31</a:t>
            </a:fld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BC2F26-5AC1-4DE0-A153-1CADF46B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362F70-0130-4548-BA38-7E6E9FF1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69583"/>
          <a:stretch/>
        </p:blipFill>
        <p:spPr>
          <a:xfrm>
            <a:off x="8483600" y="0"/>
            <a:ext cx="370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49" r:id="rId7"/>
    <p:sldLayoutId id="2147483655" r:id="rId8"/>
    <p:sldLayoutId id="2147483653" r:id="rId9"/>
    <p:sldLayoutId id="2147483650" r:id="rId10"/>
    <p:sldLayoutId id="2147483654" r:id="rId11"/>
    <p:sldLayoutId id="2147483652" r:id="rId12"/>
    <p:sldLayoutId id="2147483656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alibri" panose="020F0502020204030204" pitchFamily="34" charset="0"/>
        <a:buChar char="●"/>
        <a:defRPr sz="2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○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◌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u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n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tensorflow.org/api_docs/python/tf/kera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aggle.com/datasets/anshulmehtakaggl/wildlife-animals-images?resource=download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F0CADFD1-CBAA-42FF-9B46-0E1DD32A9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86" y="1584583"/>
            <a:ext cx="9101081" cy="815092"/>
          </a:xfrm>
        </p:spPr>
        <p:txBody>
          <a:bodyPr/>
          <a:lstStyle/>
          <a:p>
            <a:r>
              <a:rPr lang="zh-TW" altLang="en-US" sz="4400" dirty="0"/>
              <a:t>機器學習導論</a:t>
            </a:r>
            <a:br>
              <a:rPr lang="en-US" altLang="zh-TW" sz="2000" dirty="0"/>
            </a:br>
            <a:r>
              <a:rPr lang="zh-TW" altLang="en-US" sz="2400" dirty="0"/>
              <a:t>─</a:t>
            </a:r>
            <a:r>
              <a:rPr lang="en-US" altLang="zh-TW" sz="2400" dirty="0"/>
              <a:t> Deep Learning Model Implementation with </a:t>
            </a:r>
            <a:r>
              <a:rPr lang="en-US" altLang="zh-TW" sz="2400" dirty="0" err="1"/>
              <a:t>Keras</a:t>
            </a:r>
            <a:endParaRPr lang="zh-TW" altLang="en-US" sz="3600" dirty="0"/>
          </a:p>
        </p:txBody>
      </p:sp>
      <p:sp>
        <p:nvSpPr>
          <p:cNvPr id="9" name="副標題 6">
            <a:extLst>
              <a:ext uri="{FF2B5EF4-FFF2-40B4-BE49-F238E27FC236}">
                <a16:creationId xmlns:a16="http://schemas.microsoft.com/office/drawing/2014/main" id="{38118EF4-6734-4A38-BF3F-718FD2A456A9}"/>
              </a:ext>
            </a:extLst>
          </p:cNvPr>
          <p:cNvSpPr txBox="1">
            <a:spLocks/>
          </p:cNvSpPr>
          <p:nvPr/>
        </p:nvSpPr>
        <p:spPr>
          <a:xfrm>
            <a:off x="1062420" y="4242447"/>
            <a:ext cx="6936812" cy="5624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吳順吉、李松鴻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6">
            <a:extLst>
              <a:ext uri="{FF2B5EF4-FFF2-40B4-BE49-F238E27FC236}">
                <a16:creationId xmlns:a16="http://schemas.microsoft.com/office/drawing/2014/main" id="{E6ECA324-7655-462B-9226-E331690BAE3C}"/>
              </a:ext>
            </a:extLst>
          </p:cNvPr>
          <p:cNvSpPr txBox="1">
            <a:spLocks/>
          </p:cNvSpPr>
          <p:nvPr/>
        </p:nvSpPr>
        <p:spPr>
          <a:xfrm>
            <a:off x="1031524" y="4794485"/>
            <a:ext cx="6936812" cy="1050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Char char="●"/>
              <a:defRPr sz="22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Data Analysis and Interpretation Lab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Department of </a:t>
            </a:r>
            <a:r>
              <a:rPr lang="en-US" altLang="zh-TW" sz="2000" b="1" dirty="0">
                <a:solidFill>
                  <a:srgbClr val="000000"/>
                </a:solidFill>
                <a:latin typeface="Tw Cen MT" panose="020B0602020104020603" pitchFamily="34" charset="0"/>
                <a:cs typeface="Times New Roman" panose="02020603050405020304" pitchFamily="18" charset="0"/>
                <a:sym typeface="Arial"/>
              </a:rPr>
              <a:t>Engineering</a:t>
            </a:r>
            <a:r>
              <a:rPr lang="en-US" altLang="zh-TW" sz="2000" b="1" dirty="0">
                <a:solidFill>
                  <a:srgbClr val="00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and System Science</a:t>
            </a:r>
            <a:endParaRPr lang="en-US" altLang="zh-TW" sz="2000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6804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EA603D7-AF0C-4AF1-9E15-9A8D5AD5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What is </a:t>
            </a:r>
            <a:r>
              <a:rPr lang="en-US" altLang="zh-TW" sz="2800" b="1" dirty="0" err="1"/>
              <a:t>Keras</a:t>
            </a:r>
            <a:r>
              <a:rPr lang="en-US" altLang="zh-TW" sz="2800" b="1" dirty="0"/>
              <a:t>?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high-level neural networks API</a:t>
            </a:r>
            <a:r>
              <a:rPr lang="en-US" altLang="zh-TW" dirty="0"/>
              <a:t>, written in Python and capable of running on top of TensorFlow, CNTK, or Theano.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800" b="1" dirty="0"/>
              <a:t>Why </a:t>
            </a:r>
            <a:r>
              <a:rPr lang="en-US" altLang="zh-TW" sz="2800" b="1" dirty="0" err="1"/>
              <a:t>Keras</a:t>
            </a:r>
            <a:r>
              <a:rPr lang="en-US" altLang="zh-TW" sz="2800" b="1" dirty="0"/>
              <a:t>?</a:t>
            </a:r>
            <a:endParaRPr lang="zh-TW" altLang="en-US" sz="2800" b="1" dirty="0"/>
          </a:p>
          <a:p>
            <a:r>
              <a:rPr lang="en-US" altLang="zh-TW" dirty="0"/>
              <a:t>Less code</a:t>
            </a:r>
          </a:p>
          <a:p>
            <a:r>
              <a:rPr lang="en-US" altLang="zh-TW" dirty="0"/>
              <a:t>Easy to use/learn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659B6B-B392-4F97-9432-DEFB79D2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F2AEBDC-8CA9-4B33-8A8C-D92B58D3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F07EF40-0058-4606-BFBA-9C673E7D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9" b="89637" l="2919" r="89862">
                        <a14:foregroundMark x1="24578" y1="61140" x2="24578" y2="61140"/>
                        <a14:foregroundMark x1="24578" y1="36269" x2="24578" y2="36269"/>
                        <a14:foregroundMark x1="13671" y1="11399" x2="13671" y2="11399"/>
                        <a14:foregroundMark x1="2919" y1="5699" x2="28111" y2="87047"/>
                        <a14:foregroundMark x1="10753" y1="36269" x2="10753" y2="70466"/>
                        <a14:foregroundMark x1="14132" y1="43005" x2="18433" y2="31606"/>
                        <a14:foregroundMark x1="15975" y1="52850" x2="20737" y2="73575"/>
                        <a14:foregroundMark x1="38095" y1="50259" x2="38095" y2="50259"/>
                        <a14:foregroundMark x1="41475" y1="37824" x2="41475" y2="37824"/>
                        <a14:foregroundMark x1="36866" y1="26943" x2="37327" y2="69430"/>
                        <a14:foregroundMark x1="18433" y1="28497" x2="19508" y2="28497"/>
                        <a14:foregroundMark x1="38402" y1="49223" x2="46083" y2="26943"/>
                        <a14:foregroundMark x1="41167" y1="47668" x2="46697" y2="71503"/>
                        <a14:foregroundMark x1="56365" y1="65803" x2="57143" y2="67876"/>
                        <a14:foregroundMark x1="55976" y1="64767" x2="56365" y2="65803"/>
                        <a14:foregroundMark x1="54030" y1="59585" x2="55976" y2="64767"/>
                        <a14:foregroundMark x1="51306" y1="52332" x2="54030" y2="59585"/>
                        <a14:foregroundMark x1="62058" y1="43523" x2="67435" y2="41451"/>
                        <a14:foregroundMark x1="75465" y1="66321" x2="76498" y2="72021"/>
                        <a14:foregroundMark x1="75184" y1="64767" x2="75465" y2="66321"/>
                        <a14:foregroundMark x1="74527" y1="61140" x2="75184" y2="64767"/>
                        <a14:foregroundMark x1="74245" y1="59585" x2="74527" y2="61140"/>
                        <a14:foregroundMark x1="72086" y1="47668" x2="74245" y2="59585"/>
                        <a14:foregroundMark x1="71992" y1="47150" x2="72086" y2="47668"/>
                        <a14:foregroundMark x1="71429" y1="44041" x2="71992" y2="47150"/>
                        <a14:foregroundMark x1="74941" y1="66321" x2="75422" y2="67876"/>
                        <a14:foregroundMark x1="74460" y1="64767" x2="74941" y2="66321"/>
                        <a14:foregroundMark x1="73338" y1="61140" x2="74460" y2="64767"/>
                        <a14:foregroundMark x1="72857" y1="59585" x2="73338" y2="61140"/>
                        <a14:foregroundMark x1="71736" y1="55959" x2="72857" y2="59585"/>
                        <a14:foregroundMark x1="82399" y1="64767" x2="81260" y2="70984"/>
                        <a14:foregroundMark x1="82494" y1="64249" x2="82399" y2="64767"/>
                        <a14:foregroundMark x1="85532" y1="47668" x2="82494" y2="64249"/>
                        <a14:foregroundMark x1="85817" y1="46114" x2="85532" y2="47668"/>
                        <a14:foregroundMark x1="86482" y1="42487" x2="85817" y2="46114"/>
                        <a14:foregroundMark x1="82015" y1="64767" x2="80799" y2="70466"/>
                        <a14:foregroundMark x1="82126" y1="64249" x2="82015" y2="64767"/>
                        <a14:foregroundMark x1="83564" y1="57513" x2="82126" y2="64249"/>
                        <a14:foregroundMark x1="86022" y1="55440" x2="86022" y2="55440"/>
                        <a14:foregroundMark x1="70353" y1="56995" x2="70353" y2="56995"/>
                        <a14:foregroundMark x1="62366" y1="53886" x2="62366" y2="53886"/>
                        <a14:foregroundMark x1="62058" y1="59067" x2="62058" y2="59067"/>
                        <a14:foregroundMark x1="57296" y1="52850" x2="57296" y2="52850"/>
                        <a14:foregroundMark x1="56528" y1="41969" x2="56528" y2="41969"/>
                        <a14:foregroundMark x1="53610" y1="38342" x2="53610" y2="38342"/>
                        <a14:foregroundMark x1="51613" y1="44041" x2="51613" y2="44041"/>
                        <a14:foregroundMark x1="52227" y1="71503" x2="52227" y2="71503"/>
                        <a14:foregroundMark x1="76344" y1="51295" x2="76344" y2="51295"/>
                        <a14:foregroundMark x1="81720" y1="48187" x2="81720" y2="48187"/>
                        <a14:backgroundMark x1="54531" y1="64767" x2="54531" y2="64767"/>
                        <a14:backgroundMark x1="55760" y1="65803" x2="55760" y2="65803"/>
                        <a14:backgroundMark x1="54685" y1="59585" x2="54685" y2="59585"/>
                        <a14:backgroundMark x1="74040" y1="64767" x2="74040" y2="64767"/>
                        <a14:backgroundMark x1="73272" y1="47150" x2="73272" y2="47150"/>
                        <a14:backgroundMark x1="72043" y1="47668" x2="72043" y2="47668"/>
                        <a14:backgroundMark x1="73733" y1="66321" x2="73733" y2="66321"/>
                        <a14:backgroundMark x1="73118" y1="59585" x2="73118" y2="59585"/>
                        <a14:backgroundMark x1="75883" y1="61140" x2="75883" y2="61140"/>
                        <a14:backgroundMark x1="83871" y1="46114" x2="83871" y2="46114"/>
                        <a14:backgroundMark x1="84332" y1="64249" x2="84332" y2="64249"/>
                        <a14:backgroundMark x1="82796" y1="64767" x2="82796" y2="64767"/>
                        <a14:backgroundMark x1="82181" y1="64767" x2="82181" y2="64767"/>
                        <a14:backgroundMark x1="85561" y1="47668" x2="85561" y2="476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8353" y="3899017"/>
            <a:ext cx="2629134" cy="779451"/>
          </a:xfrm>
          <a:prstGeom prst="rect">
            <a:avLst/>
          </a:prstGeom>
        </p:spPr>
      </p:pic>
      <p:pic>
        <p:nvPicPr>
          <p:cNvPr id="10" name="Picture 2" descr="「Tensorflow」的圖片搜尋結果">
            <a:extLst>
              <a:ext uri="{FF2B5EF4-FFF2-40B4-BE49-F238E27FC236}">
                <a16:creationId xmlns:a16="http://schemas.microsoft.com/office/drawing/2014/main" id="{9E225D8B-4C01-4A11-927A-84B230BC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430" y1="65000" x2="29430" y2="65000"/>
                        <a14:foregroundMark x1="30222" y1="62059" x2="30222" y2="62059"/>
                        <a14:foregroundMark x1="32437" y1="65294" x2="32437" y2="65294"/>
                        <a14:foregroundMark x1="37975" y1="65294" x2="37975" y2="65294"/>
                        <a14:foregroundMark x1="43671" y1="68235" x2="43671" y2="68235"/>
                        <a14:foregroundMark x1="48734" y1="64412" x2="48734" y2="64412"/>
                        <a14:foregroundMark x1="53006" y1="65294" x2="53006" y2="65294"/>
                        <a14:foregroundMark x1="56804" y1="61471" x2="56804" y2="61471"/>
                        <a14:foregroundMark x1="60127" y1="65882" x2="60127" y2="65882"/>
                        <a14:foregroundMark x1="65190" y1="65588" x2="65190" y2="65588"/>
                        <a14:foregroundMark x1="66930" y1="65588" x2="66930" y2="6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59" y="1061509"/>
            <a:ext cx="4113521" cy="221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hlinkClick r:id="rId7"/>
            <a:extLst>
              <a:ext uri="{FF2B5EF4-FFF2-40B4-BE49-F238E27FC236}">
                <a16:creationId xmlns:a16="http://schemas.microsoft.com/office/drawing/2014/main" id="{100357D6-783E-421D-9FD9-D4EB750827BF}"/>
              </a:ext>
            </a:extLst>
          </p:cNvPr>
          <p:cNvSpPr/>
          <p:nvPr/>
        </p:nvSpPr>
        <p:spPr>
          <a:xfrm>
            <a:off x="0" y="6442018"/>
            <a:ext cx="669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Reference: </a:t>
            </a:r>
            <a:r>
              <a:rPr lang="zh-TW" altLang="en-US" dirty="0">
                <a:solidFill>
                  <a:schemeClr val="bg1"/>
                </a:solidFill>
                <a:hlinkClick r:id="rId7"/>
              </a:rPr>
              <a:t>https://www.tensorflow.org/api_docs/python/tf/keras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9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D1780E-EA06-444F-BECD-AC5697BE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438745" cy="4445234"/>
          </a:xfrm>
        </p:spPr>
        <p:txBody>
          <a:bodyPr/>
          <a:lstStyle/>
          <a:p>
            <a:r>
              <a:rPr lang="en-US" altLang="zh-TW" dirty="0"/>
              <a:t>Import packages from </a:t>
            </a:r>
            <a:r>
              <a:rPr lang="en-US" altLang="zh-TW" b="1" dirty="0" err="1"/>
              <a:t>tensorflow.keras</a:t>
            </a:r>
            <a:r>
              <a:rPr lang="en-US" altLang="zh-TW" b="1" dirty="0"/>
              <a:t> </a:t>
            </a:r>
            <a:r>
              <a:rPr lang="en-US" altLang="zh-TW" dirty="0"/>
              <a:t>if you are using </a:t>
            </a:r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br>
              <a:rPr lang="en-US" altLang="zh-TW" dirty="0"/>
            </a:br>
            <a:r>
              <a:rPr lang="en-US" altLang="zh-TW" dirty="0"/>
              <a:t>ex:</a:t>
            </a:r>
          </a:p>
          <a:p>
            <a:endParaRPr lang="en-US" altLang="zh-TW" dirty="0"/>
          </a:p>
          <a:p>
            <a:r>
              <a:rPr lang="en-US" altLang="zh-TW" dirty="0"/>
              <a:t>The following examples are provided with </a:t>
            </a:r>
            <a:r>
              <a:rPr lang="en-US" altLang="zh-TW" dirty="0" err="1"/>
              <a:t>Tensorflow</a:t>
            </a:r>
            <a:r>
              <a:rPr lang="en-US" altLang="zh-TW" dirty="0"/>
              <a:t> 2.3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22035C-F164-4A29-B341-4AE6EEA2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DD5A3B-214E-4ED2-8EDE-B943912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5CA8FE-AB1D-414E-9298-EED7875D009A}"/>
              </a:ext>
            </a:extLst>
          </p:cNvPr>
          <p:cNvSpPr/>
          <p:nvPr/>
        </p:nvSpPr>
        <p:spPr>
          <a:xfrm>
            <a:off x="1430126" y="2194384"/>
            <a:ext cx="7203008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tensorflow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keras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layers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Input</a:t>
            </a:r>
            <a:r>
              <a:rPr lang="en-US" altLang="zh-TW" sz="16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Flatten</a:t>
            </a:r>
            <a:r>
              <a:rPr lang="en-US" altLang="zh-TW" sz="16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Dense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tensorflow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keras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layers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Conv2D</a:t>
            </a:r>
            <a:r>
              <a:rPr lang="en-US" altLang="zh-TW" sz="16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MaxPooling2D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tensorflow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keras</a:t>
            </a:r>
            <a:r>
              <a:rPr lang="en-US" altLang="zh-TW" sz="16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models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TW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Model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hlinkClick r:id="rId3"/>
            <a:extLst>
              <a:ext uri="{FF2B5EF4-FFF2-40B4-BE49-F238E27FC236}">
                <a16:creationId xmlns:a16="http://schemas.microsoft.com/office/drawing/2014/main" id="{A352C28F-5D3F-4FB2-831C-0B74ADF7444C}"/>
              </a:ext>
            </a:extLst>
          </p:cNvPr>
          <p:cNvSpPr/>
          <p:nvPr/>
        </p:nvSpPr>
        <p:spPr>
          <a:xfrm>
            <a:off x="0" y="6442018"/>
            <a:ext cx="669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Reference: </a:t>
            </a:r>
            <a:r>
              <a:rPr lang="zh-TW" altLang="en-US" dirty="0">
                <a:solidFill>
                  <a:schemeClr val="bg1"/>
                </a:solidFill>
                <a:hlinkClick r:id="rId3"/>
              </a:rPr>
              <a:t>https://www.tensorflow.org/api_docs/python/tf/keras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6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3700927-8A4B-4F56-8E48-DF6F5519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96DAC0-72FE-4B20-9189-65821E8D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858433-0848-4FBB-B906-B7FB2B5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 Model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3F83A-7208-493D-8069-C734F22BC894}"/>
              </a:ext>
            </a:extLst>
          </p:cNvPr>
          <p:cNvSpPr/>
          <p:nvPr/>
        </p:nvSpPr>
        <p:spPr>
          <a:xfrm>
            <a:off x="0" y="6342982"/>
            <a:ext cx="381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</a:rPr>
              <a:t>Examples are based on </a:t>
            </a:r>
            <a:r>
              <a:rPr lang="en-US" altLang="zh-TW" i="1" dirty="0" err="1">
                <a:solidFill>
                  <a:schemeClr val="tx1">
                    <a:lumMod val="50000"/>
                  </a:schemeClr>
                </a:solidFill>
              </a:rPr>
              <a:t>Tensorflow</a:t>
            </a:r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</a:rPr>
              <a:t> 2.3</a:t>
            </a:r>
            <a:endParaRPr lang="zh-TW" altLang="en-US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BFB58C-8708-4D99-BE5D-C4CC3174AE1E}"/>
              </a:ext>
            </a:extLst>
          </p:cNvPr>
          <p:cNvSpPr txBox="1"/>
          <p:nvPr/>
        </p:nvSpPr>
        <p:spPr>
          <a:xfrm>
            <a:off x="191128" y="2397269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Activation functions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AD5A5B-3275-4DE7-A5A6-5BBFE4878ABA}"/>
              </a:ext>
            </a:extLst>
          </p:cNvPr>
          <p:cNvSpPr txBox="1"/>
          <p:nvPr/>
        </p:nvSpPr>
        <p:spPr>
          <a:xfrm>
            <a:off x="101527" y="4903453"/>
            <a:ext cx="542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*</a:t>
            </a:r>
            <a:r>
              <a:rPr lang="en-US" altLang="zh-TW" sz="1600" dirty="0" err="1">
                <a:solidFill>
                  <a:schemeClr val="bg1"/>
                </a:solidFill>
              </a:rPr>
              <a:t>softmax</a:t>
            </a:r>
            <a:r>
              <a:rPr lang="en-US" altLang="zh-TW" sz="1600" dirty="0">
                <a:solidFill>
                  <a:schemeClr val="bg1"/>
                </a:solidFill>
              </a:rPr>
              <a:t> used in the output layer of a classification problem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(sum of the output =1 (act as probability))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6BB068-9BB8-45CA-8DE9-2E51520E4B0A}"/>
              </a:ext>
            </a:extLst>
          </p:cNvPr>
          <p:cNvSpPr/>
          <p:nvPr/>
        </p:nvSpPr>
        <p:spPr>
          <a:xfrm>
            <a:off x="4657951" y="309203"/>
            <a:ext cx="7432449" cy="44935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LeNet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Model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input_shape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output_shape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kernel_size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input_layer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Input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shape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input_shape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Conv2D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kernel_size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padding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'same'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activation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relu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input_layer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MaxPooling2D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Conv2D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kernel_size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activation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relu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MaxPooling2D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Flatten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Dense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120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activation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relu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Dense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64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activation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relu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output_layer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Dense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output_shape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activation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softmax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b="1" kern="0" dirty="0">
                <a:solidFill>
                  <a:srgbClr val="88008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super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().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input_layer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output_layer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name 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LeNet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b="1" kern="0" dirty="0" err="1">
                <a:solidFill>
                  <a:srgbClr val="88008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compile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optimizer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adam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loss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sparse_categorical_crossentropy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metrics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=[</a:t>
            </a:r>
            <a:r>
              <a:rPr lang="en-US" altLang="zh-TW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'accuracy'</a:t>
            </a:r>
            <a:r>
              <a:rPr lang="en-US" altLang="zh-TW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B2A3E52-4BE2-4B29-B513-F741819B808F}"/>
              </a:ext>
            </a:extLst>
          </p:cNvPr>
          <p:cNvGrpSpPr/>
          <p:nvPr/>
        </p:nvGrpSpPr>
        <p:grpSpPr>
          <a:xfrm>
            <a:off x="6309360" y="4180823"/>
            <a:ext cx="4683933" cy="758940"/>
            <a:chOff x="6118332" y="4638223"/>
            <a:chExt cx="4683933" cy="75894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83BF55-1F99-45A1-9381-BA315CD91810}"/>
                </a:ext>
              </a:extLst>
            </p:cNvPr>
            <p:cNvSpPr/>
            <p:nvPr/>
          </p:nvSpPr>
          <p:spPr>
            <a:xfrm>
              <a:off x="6759290" y="4638223"/>
              <a:ext cx="4042975" cy="251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C54700A-0738-4FE7-A8AB-4DBAADEAB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8332" y="4890036"/>
              <a:ext cx="640958" cy="5071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深度学习的激活函数：sigmoid、tanh、ReLU 、Leaky Relu、RReLU、softsign 、softplus、GELU -  广告流程自动化">
            <a:extLst>
              <a:ext uri="{FF2B5EF4-FFF2-40B4-BE49-F238E27FC236}">
                <a16:creationId xmlns:a16="http://schemas.microsoft.com/office/drawing/2014/main" id="{7E19F5C8-C0F0-45C7-8238-A858FD7A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4" y="2816957"/>
            <a:ext cx="4439821" cy="19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C8E2A9-F5ED-4E7C-8877-273EB4D90F8E}"/>
              </a:ext>
            </a:extLst>
          </p:cNvPr>
          <p:cNvSpPr txBox="1"/>
          <p:nvPr/>
        </p:nvSpPr>
        <p:spPr>
          <a:xfrm>
            <a:off x="5827197" y="4851273"/>
            <a:ext cx="5594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If you have labels like 0,1,2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-&gt; Use ‘</a:t>
            </a:r>
            <a:r>
              <a:rPr lang="en-US" altLang="zh-TW" dirty="0" err="1">
                <a:solidFill>
                  <a:schemeClr val="bg1"/>
                </a:solidFill>
              </a:rPr>
              <a:t>sparse_categorical_crossentropy</a:t>
            </a:r>
            <a:r>
              <a:rPr lang="en-US" altLang="zh-TW" dirty="0">
                <a:solidFill>
                  <a:schemeClr val="bg1"/>
                </a:solidFill>
              </a:rPr>
              <a:t> ’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If you have one-hot labels such as (1,0,0) (0,1,0) (0,0,1)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-&gt; Use ‘</a:t>
            </a:r>
            <a:r>
              <a:rPr lang="en-US" altLang="zh-TW" dirty="0" err="1">
                <a:solidFill>
                  <a:schemeClr val="bg1"/>
                </a:solidFill>
              </a:rPr>
              <a:t>categorical_crossentropy</a:t>
            </a:r>
            <a:r>
              <a:rPr lang="en-US" altLang="zh-TW" dirty="0">
                <a:solidFill>
                  <a:schemeClr val="bg1"/>
                </a:solidFill>
              </a:rPr>
              <a:t> ’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3F3EEC-7BBE-452A-A062-556D2203E43F}"/>
              </a:ext>
            </a:extLst>
          </p:cNvPr>
          <p:cNvSpPr txBox="1"/>
          <p:nvPr/>
        </p:nvSpPr>
        <p:spPr>
          <a:xfrm>
            <a:off x="5842895" y="6085681"/>
            <a:ext cx="3781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tx1">
                    <a:lumMod val="50000"/>
                  </a:schemeClr>
                </a:solidFill>
              </a:rPr>
              <a:t># If you want to do one-hot encoding, use either:</a:t>
            </a:r>
          </a:p>
          <a:p>
            <a:r>
              <a:rPr lang="en-US" altLang="zh-TW" sz="1400" i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TW" sz="1400" i="1" dirty="0" err="1">
                <a:solidFill>
                  <a:schemeClr val="tx1">
                    <a:lumMod val="50000"/>
                  </a:schemeClr>
                </a:solidFill>
              </a:rPr>
              <a:t>np.eye</a:t>
            </a:r>
            <a:r>
              <a:rPr lang="en-US" altLang="zh-TW" sz="1400" i="1" dirty="0">
                <a:solidFill>
                  <a:schemeClr val="tx1">
                    <a:lumMod val="50000"/>
                  </a:schemeClr>
                </a:solidFill>
              </a:rPr>
              <a:t>(#of labels)[labels]  </a:t>
            </a:r>
          </a:p>
          <a:p>
            <a:r>
              <a:rPr lang="en-US" altLang="zh-TW" sz="1400" i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TW" sz="1400" i="1" dirty="0" err="1">
                <a:solidFill>
                  <a:schemeClr val="tx1">
                    <a:lumMod val="50000"/>
                  </a:schemeClr>
                </a:solidFill>
              </a:rPr>
              <a:t>pd.get_dummies</a:t>
            </a:r>
            <a:r>
              <a:rPr lang="en-US" altLang="zh-TW" sz="1400" i="1" dirty="0">
                <a:solidFill>
                  <a:schemeClr val="tx1">
                    <a:lumMod val="50000"/>
                  </a:schemeClr>
                </a:solidFill>
              </a:rPr>
              <a:t>(labels)</a:t>
            </a:r>
            <a:endParaRPr lang="zh-TW" altLang="en-US" sz="14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4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D047DC13-BEC6-4D24-B7E5-11362381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1A48A-F239-400F-8387-88F9B754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6E6DBC-9220-4983-9F8F-05ACA2E5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6CC11-964A-458B-B941-374D5CF9CA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2850"/>
            <a:ext cx="7772400" cy="365125"/>
          </a:xfrm>
        </p:spPr>
        <p:txBody>
          <a:bodyPr/>
          <a:lstStyle/>
          <a:p>
            <a:r>
              <a:rPr lang="en-US" dirty="0"/>
              <a:t>Data Analysis and Interpretation Lab, NTHU ESS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8FB201-0CAB-45B6-A062-60D90423659C}"/>
              </a:ext>
            </a:extLst>
          </p:cNvPr>
          <p:cNvSpPr/>
          <p:nvPr/>
        </p:nvSpPr>
        <p:spPr>
          <a:xfrm>
            <a:off x="685800" y="1676400"/>
            <a:ext cx="90145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history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model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x_train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y_train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batch_size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128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epochs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validation_split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0.2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A797FA-281C-438D-B10C-169EB5A03810}"/>
              </a:ext>
            </a:extLst>
          </p:cNvPr>
          <p:cNvSpPr/>
          <p:nvPr/>
        </p:nvSpPr>
        <p:spPr>
          <a:xfrm>
            <a:off x="685800" y="2930217"/>
            <a:ext cx="9014597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 another way of training with validation data using </a:t>
            </a:r>
            <a:r>
              <a:rPr lang="en-US" altLang="zh-TW" sz="14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train_test_split</a:t>
            </a:r>
            <a:endParaRPr lang="en-US" altLang="zh-TW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y_test 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train_test_split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test_size 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0.2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history 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fr-F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fr-FR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128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epochs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311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6DB2D6B-8777-4F2D-B0AA-B15BEC50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</p:spPr>
        <p:txBody>
          <a:bodyPr/>
          <a:lstStyle/>
          <a:p>
            <a:r>
              <a:rPr lang="en-US" altLang="zh-TW" dirty="0"/>
              <a:t>Verify the model accuracy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Plot out the training curve</a:t>
            </a:r>
          </a:p>
          <a:p>
            <a:r>
              <a:rPr lang="en-US" altLang="zh-TW" dirty="0"/>
              <a:t>Plot the Confusion Matrix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83DD16-AE93-4EAD-B7C8-85DC8024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210BBC3-C7ED-47CF-BA9B-ECADF78D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AAF74B-6A73-4C47-B831-81CC284C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28" y="4311089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0557271-5DF9-45D5-A760-F4C36BB0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426448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B98019-AB5A-435D-95F7-8727A714DE2A}"/>
              </a:ext>
            </a:extLst>
          </p:cNvPr>
          <p:cNvSpPr/>
          <p:nvPr/>
        </p:nvSpPr>
        <p:spPr>
          <a:xfrm>
            <a:off x="1036320" y="2200371"/>
            <a:ext cx="6298335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model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evaluate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x_train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y_train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model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evaluate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x_test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E17D12-F64F-4E42-865C-68A0BAB482E5}"/>
              </a:ext>
            </a:extLst>
          </p:cNvPr>
          <p:cNvSpPr/>
          <p:nvPr/>
        </p:nvSpPr>
        <p:spPr>
          <a:xfrm>
            <a:off x="1036320" y="2824710"/>
            <a:ext cx="6298335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 you can also can do for same results: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sklearn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metrics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accuracy_score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pred_test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model</a:t>
            </a:r>
            <a:r>
              <a:rPr lang="en-US" altLang="zh-TW" sz="14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x_test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argmax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accuracy_score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pred_test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altLang="zh-TW" sz="1400" b="1" kern="0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'Test Accuracy:'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accuracy_score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pred_test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y_test</a:t>
            </a:r>
            <a:r>
              <a:rPr lang="en-US" altLang="zh-TW" sz="1400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TW" altLang="zh-TW" sz="2000" kern="100" dirty="0">
              <a:highlight>
                <a:srgbClr val="FFFFFF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0AB4504-51C4-4338-B189-4213D32E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46" y="608066"/>
            <a:ext cx="3325154" cy="34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4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C8A792B-F84B-4959-A52E-B4269A66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DF87C6D6-2768-4EEA-B18A-30F861A386D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3F0830-207D-4C39-830E-9FB08F71E7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11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5E72542-87CD-4BDF-A805-9698C9E3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177702"/>
          </a:xfrm>
        </p:spPr>
        <p:txBody>
          <a:bodyPr>
            <a:normAutofit/>
          </a:bodyPr>
          <a:lstStyle/>
          <a:p>
            <a:r>
              <a:rPr lang="en-US" altLang="zh-TW" dirty="0"/>
              <a:t>Kaggle </a:t>
            </a:r>
            <a:r>
              <a:rPr lang="en-US" altLang="zh-TW" dirty="0" err="1"/>
              <a:t>DataSet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Wildlife animals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F26EF-019A-46F6-BB33-6067F393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97DE83B8-5EDB-4565-9C24-3DFFDFB2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</p:spPr>
        <p:txBody>
          <a:bodyPr/>
          <a:lstStyle/>
          <a:p>
            <a:r>
              <a:rPr lang="en-US" altLang="zh-TW" dirty="0"/>
              <a:t>Homework-Dataset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434AD6-07BA-4D84-BE94-741810B8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84" y="1376690"/>
            <a:ext cx="6231755" cy="4242387"/>
          </a:xfrm>
          <a:prstGeom prst="rect">
            <a:avLst/>
          </a:prstGeom>
        </p:spPr>
      </p:pic>
      <p:graphicFrame>
        <p:nvGraphicFramePr>
          <p:cNvPr id="10" name="內容版面配置區 1">
            <a:extLst>
              <a:ext uri="{FF2B5EF4-FFF2-40B4-BE49-F238E27FC236}">
                <a16:creationId xmlns:a16="http://schemas.microsoft.com/office/drawing/2014/main" id="{C4A449D8-7B62-4E1A-92F2-BFF07E691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59550"/>
              </p:ext>
            </p:extLst>
          </p:nvPr>
        </p:nvGraphicFramePr>
        <p:xfrm>
          <a:off x="1036320" y="2133600"/>
          <a:ext cx="1961452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388">
                  <a:extLst>
                    <a:ext uri="{9D8B030D-6E8A-4147-A177-3AD203B41FA5}">
                      <a16:colId xmlns:a16="http://schemas.microsoft.com/office/drawing/2014/main" val="3924724716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1319411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Label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Category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7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cheetah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8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fox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0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hyena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lion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tiger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wolf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5901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9CD8890-A721-46D5-BA52-33843A2E5EE8}"/>
              </a:ext>
            </a:extLst>
          </p:cNvPr>
          <p:cNvSpPr/>
          <p:nvPr/>
        </p:nvSpPr>
        <p:spPr>
          <a:xfrm>
            <a:off x="0" y="6488668"/>
            <a:ext cx="10469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內容版面配置區 7">
            <a:extLst>
              <a:ext uri="{FF2B5EF4-FFF2-40B4-BE49-F238E27FC236}">
                <a16:creationId xmlns:a16="http://schemas.microsoft.com/office/drawing/2014/main" id="{4CEE7CFD-827B-4115-8AD8-175FD3B7ABED}"/>
              </a:ext>
            </a:extLst>
          </p:cNvPr>
          <p:cNvSpPr txBox="1">
            <a:spLocks/>
          </p:cNvSpPr>
          <p:nvPr/>
        </p:nvSpPr>
        <p:spPr>
          <a:xfrm>
            <a:off x="685799" y="5037833"/>
            <a:ext cx="11343639" cy="16937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Char char="●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Image size: 224*224*3</a:t>
            </a:r>
            <a:br>
              <a:rPr lang="en-US" altLang="zh-TW" dirty="0"/>
            </a:br>
            <a:r>
              <a:rPr lang="en-US" altLang="zh-TW" sz="1600" dirty="0"/>
              <a:t>You a free to resize the images if they are too large for you.</a:t>
            </a:r>
          </a:p>
          <a:p>
            <a:r>
              <a:rPr lang="en-US" altLang="zh-TW" dirty="0"/>
              <a:t>The data are split to training and testing data, </a:t>
            </a:r>
            <a:br>
              <a:rPr lang="en-US" altLang="zh-TW" dirty="0"/>
            </a:br>
            <a:r>
              <a:rPr lang="en-US" altLang="zh-TW" dirty="0"/>
              <a:t>please download it from the google drive</a:t>
            </a:r>
          </a:p>
        </p:txBody>
      </p:sp>
    </p:spTree>
    <p:extLst>
      <p:ext uri="{BB962C8B-B14F-4D97-AF65-F5344CB8AC3E}">
        <p14:creationId xmlns:p14="http://schemas.microsoft.com/office/powerpoint/2010/main" val="189590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5E72542-87CD-4BDF-A805-9698C9E3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5948464" cy="495028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Define and train your own CNN model.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Upload a </a:t>
            </a:r>
            <a:r>
              <a:rPr lang="en-US" altLang="zh-TW" b="1" dirty="0">
                <a:solidFill>
                  <a:schemeClr val="bg1"/>
                </a:solidFill>
              </a:rPr>
              <a:t>report</a:t>
            </a:r>
            <a:r>
              <a:rPr lang="en-US" altLang="zh-TW" dirty="0">
                <a:solidFill>
                  <a:schemeClr val="bg1"/>
                </a:solidFill>
              </a:rPr>
              <a:t> with your </a:t>
            </a:r>
            <a:r>
              <a:rPr lang="en-US" altLang="zh-TW" b="1" dirty="0">
                <a:solidFill>
                  <a:schemeClr val="bg1"/>
                </a:solidFill>
              </a:rPr>
              <a:t>model</a:t>
            </a:r>
            <a:r>
              <a:rPr lang="en-US" altLang="zh-TW" dirty="0">
                <a:solidFill>
                  <a:schemeClr val="bg1"/>
                </a:solidFill>
              </a:rPr>
              <a:t> to </a:t>
            </a:r>
            <a:r>
              <a:rPr lang="en-US" altLang="zh-TW" dirty="0" err="1">
                <a:solidFill>
                  <a:schemeClr val="bg1"/>
                </a:solidFill>
              </a:rPr>
              <a:t>eeclass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Feel free to use any code provided today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Content of the report: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Preprocessing steps (including augmentation)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2. Model structure 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3. Training history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(train/validation loss or accuracy)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Optional: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1. How did you optimize the model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2. Results analysis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3. Any problems you met</a:t>
            </a:r>
            <a:b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4. Any thoughts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F26EF-019A-46F6-BB33-6067F393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97DE83B8-5EDB-4565-9C24-3DFFDFB2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</p:spPr>
        <p:txBody>
          <a:bodyPr/>
          <a:lstStyle/>
          <a:p>
            <a:r>
              <a:rPr lang="en-US" altLang="zh-TW" dirty="0"/>
              <a:t>Homework-Dataset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434AD6-07BA-4D84-BE94-741810B8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199" y="1376690"/>
            <a:ext cx="5122801" cy="34874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9CD8890-A721-46D5-BA52-33843A2E5EE8}"/>
              </a:ext>
            </a:extLst>
          </p:cNvPr>
          <p:cNvSpPr/>
          <p:nvPr/>
        </p:nvSpPr>
        <p:spPr>
          <a:xfrm>
            <a:off x="0" y="6488668"/>
            <a:ext cx="10469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F873FA8F-5DEF-4C75-A4BD-5F1D3BDA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5A37EF8-1D4A-4B57-804C-6D41010B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MNIST</a:t>
            </a:r>
            <a:r>
              <a:rPr lang="zh-TW" altLang="en-US" sz="3200" dirty="0"/>
              <a:t> </a:t>
            </a:r>
            <a:r>
              <a:rPr lang="en-US" altLang="zh-TW" sz="3200" dirty="0"/>
              <a:t>with LeNet-5</a:t>
            </a:r>
          </a:p>
          <a:p>
            <a:r>
              <a:rPr lang="en-US" altLang="zh-TW" sz="3200" dirty="0"/>
              <a:t>CNN</a:t>
            </a:r>
          </a:p>
          <a:p>
            <a:r>
              <a:rPr lang="en-US" altLang="zh-TW" sz="3200" dirty="0"/>
              <a:t>Overfitting</a:t>
            </a:r>
          </a:p>
          <a:p>
            <a:r>
              <a:rPr lang="en-US" altLang="zh-TW" sz="3200" dirty="0"/>
              <a:t>Data Augmentation</a:t>
            </a:r>
          </a:p>
          <a:p>
            <a:r>
              <a:rPr lang="en-US" altLang="zh-TW" sz="3200" dirty="0"/>
              <a:t>Normalization</a:t>
            </a:r>
          </a:p>
          <a:p>
            <a:r>
              <a:rPr lang="en-US" altLang="zh-TW" sz="3200" dirty="0"/>
              <a:t>Batch Normalization</a:t>
            </a:r>
          </a:p>
          <a:p>
            <a:r>
              <a:rPr lang="en-US" altLang="zh-TW" sz="3200" dirty="0"/>
              <a:t>LeNet-5 implementation with </a:t>
            </a:r>
            <a:r>
              <a:rPr lang="en-US" altLang="zh-TW" sz="3200" dirty="0" err="1"/>
              <a:t>Keras</a:t>
            </a:r>
            <a:endParaRPr lang="en-US" altLang="zh-TW" sz="3200" dirty="0"/>
          </a:p>
          <a:p>
            <a:r>
              <a:rPr lang="en-US" altLang="zh-TW" sz="3200" dirty="0"/>
              <a:t>Homework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712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5A87A31-4291-497D-BE28-72B561A9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5977"/>
            <a:ext cx="7772400" cy="4445234"/>
          </a:xfrm>
        </p:spPr>
        <p:txBody>
          <a:bodyPr/>
          <a:lstStyle/>
          <a:p>
            <a:pPr marL="463550" lvl="0" indent="-342900">
              <a:spcBef>
                <a:spcPts val="0"/>
              </a:spcBef>
              <a:buClr>
                <a:schemeClr val="dk1"/>
              </a:buClr>
              <a:buSzPts val="1700"/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MNIST: a large database of handwritten digits.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57E01-2DD4-4E23-B38A-1A5D3935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A320B3-1931-4954-9A5E-2997B411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with LeNet-5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80B9C3-B2EB-44AA-AD25-A7AC876D3C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2850"/>
            <a:ext cx="7772400" cy="365125"/>
          </a:xfr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pic>
        <p:nvPicPr>
          <p:cNvPr id="7" name="Google Shape;90;p4">
            <a:extLst>
              <a:ext uri="{FF2B5EF4-FFF2-40B4-BE49-F238E27FC236}">
                <a16:creationId xmlns:a16="http://schemas.microsoft.com/office/drawing/2014/main" id="{E296160A-470C-4B29-A808-E5162F5D56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534" y="2276214"/>
            <a:ext cx="3809231" cy="380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內容版面配置區 12">
            <a:extLst>
              <a:ext uri="{FF2B5EF4-FFF2-40B4-BE49-F238E27FC236}">
                <a16:creationId xmlns:a16="http://schemas.microsoft.com/office/drawing/2014/main" id="{63D153D3-BDDA-4A2C-8842-53573120E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07" b="96107" l="3811" r="98525">
                        <a14:foregroundMark x1="3811" y1="53074" x2="3811" y2="53074"/>
                        <a14:foregroundMark x1="22311" y1="20492" x2="22311" y2="20492"/>
                        <a14:foregroundMark x1="5409" y1="14139" x2="12846" y2="27254"/>
                        <a14:foregroundMark x1="12846" y1="27254" x2="12969" y2="27254"/>
                        <a14:foregroundMark x1="5655" y1="15164" x2="12108" y2="26434"/>
                        <a14:foregroundMark x1="12108" y1="26434" x2="10203" y2="20492"/>
                        <a14:foregroundMark x1="7867" y1="16189" x2="11801" y2="17008"/>
                        <a14:foregroundMark x1="6699" y1="15574" x2="11248" y2="15574"/>
                        <a14:foregroundMark x1="6269" y1="16598" x2="6822" y2="28689"/>
                        <a14:foregroundMark x1="14444" y1="90984" x2="38783" y2="92418"/>
                        <a14:foregroundMark x1="14751" y1="91393" x2="22495" y2="96926"/>
                        <a14:foregroundMark x1="22495" y1="96926" x2="23479" y2="96721"/>
                        <a14:foregroundMark x1="38660" y1="69057" x2="38660" y2="69057"/>
                        <a14:foregroundMark x1="49846" y1="89549" x2="49846" y2="89549"/>
                        <a14:foregroundMark x1="72465" y1="14754" x2="90350" y2="75410"/>
                        <a14:foregroundMark x1="70129" y1="37090" x2="78119" y2="67213"/>
                        <a14:foregroundMark x1="80148" y1="49590" x2="80148" y2="49590"/>
                        <a14:foregroundMark x1="79164" y1="53074" x2="79164" y2="53074"/>
                        <a14:foregroundMark x1="92870" y1="13730" x2="92870" y2="13730"/>
                        <a14:foregroundMark x1="87769" y1="17008" x2="86908" y2="17008"/>
                        <a14:foregroundMark x1="88629" y1="22541" x2="88629" y2="22541"/>
                        <a14:foregroundMark x1="88629" y1="22541" x2="88629" y2="22541"/>
                        <a14:foregroundMark x1="93423" y1="49180" x2="93423" y2="49180"/>
                        <a14:foregroundMark x1="45913" y1="83197" x2="45913" y2="83197"/>
                        <a14:foregroundMark x1="80762" y1="92418" x2="80762" y2="92418"/>
                        <a14:foregroundMark x1="83098" y1="82172" x2="91272" y2="81352"/>
                        <a14:foregroundMark x1="91272" y1="81352" x2="98525" y2="84631"/>
                        <a14:foregroundMark x1="32821" y1="90984" x2="40811" y2="91393"/>
                        <a14:foregroundMark x1="40811" y1="91393" x2="41242" y2="92008"/>
                        <a14:foregroundMark x1="46650" y1="90574" x2="55562" y2="90574"/>
                        <a14:foregroundMark x1="58881" y1="90984" x2="67916" y2="92418"/>
                        <a14:foregroundMark x1="50277" y1="67213" x2="50277" y2="672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787" y="2877246"/>
            <a:ext cx="6743701" cy="20226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6CE8D52-1CC9-4410-82F6-E567AB3BD8D9}"/>
              </a:ext>
            </a:extLst>
          </p:cNvPr>
          <p:cNvSpPr/>
          <p:nvPr/>
        </p:nvSpPr>
        <p:spPr>
          <a:xfrm>
            <a:off x="5597937" y="16868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3550" lvl="0" indent="-342900">
              <a:spcBef>
                <a:spcPts val="1200"/>
              </a:spcBef>
              <a:buClr>
                <a:schemeClr val="dk1"/>
              </a:buClr>
              <a:buSzPts val="1700"/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LeNet-5: A neural network architecture for handwritten and machine-printed character recognition in 1990’s</a:t>
            </a:r>
            <a:endParaRPr lang="en-US" altLang="zh-TW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44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圖片 582">
            <a:extLst>
              <a:ext uri="{FF2B5EF4-FFF2-40B4-BE49-F238E27FC236}">
                <a16:creationId xmlns:a16="http://schemas.microsoft.com/office/drawing/2014/main" id="{F1420689-FE74-40E5-BF0E-1F5CDC5B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36" y="4090139"/>
            <a:ext cx="5464800" cy="2732400"/>
          </a:xfrm>
          <a:prstGeom prst="rect">
            <a:avLst/>
          </a:prstGeom>
        </p:spPr>
      </p:pic>
      <p:pic>
        <p:nvPicPr>
          <p:cNvPr id="2491" name="圖片 2490">
            <a:extLst>
              <a:ext uri="{FF2B5EF4-FFF2-40B4-BE49-F238E27FC236}">
                <a16:creationId xmlns:a16="http://schemas.microsoft.com/office/drawing/2014/main" id="{2425AAB5-4CF4-4267-A465-8C4BDCE1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6" y="4090139"/>
            <a:ext cx="5464800" cy="27324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C7E96-A964-4A0A-9C07-A9418747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EF5DF7-EA1E-4918-8176-B0605932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</p:spPr>
        <p:txBody>
          <a:bodyPr/>
          <a:lstStyle/>
          <a:p>
            <a:r>
              <a:rPr lang="en-US" altLang="zh-TW" dirty="0"/>
              <a:t>CNN (Convolutional Neural Network)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775AF72-CB47-4643-8FA1-143C7FC18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13" y="4699727"/>
            <a:ext cx="3759198" cy="1583177"/>
          </a:xfrm>
          <a:prstGeom prst="rect">
            <a:avLst/>
          </a:prstGeom>
        </p:spPr>
      </p:pic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8C71DBA8-F011-4D69-BC20-E8C664E10D4A}"/>
              </a:ext>
            </a:extLst>
          </p:cNvPr>
          <p:cNvSpPr txBox="1"/>
          <p:nvPr/>
        </p:nvSpPr>
        <p:spPr>
          <a:xfrm>
            <a:off x="8411138" y="6385844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A888C23D-E55E-4977-9570-D8E16AA3D49E}"/>
              </a:ext>
            </a:extLst>
          </p:cNvPr>
          <p:cNvSpPr txBox="1"/>
          <p:nvPr/>
        </p:nvSpPr>
        <p:spPr>
          <a:xfrm>
            <a:off x="3878337" y="628290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31" name="圖片 2630">
            <a:extLst>
              <a:ext uri="{FF2B5EF4-FFF2-40B4-BE49-F238E27FC236}">
                <a16:creationId xmlns:a16="http://schemas.microsoft.com/office/drawing/2014/main" id="{1B968E59-2406-4941-9D1F-238A66154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1" y="1663128"/>
            <a:ext cx="12016740" cy="2772673"/>
          </a:xfrm>
          <a:prstGeom prst="rect">
            <a:avLst/>
          </a:prstGeom>
        </p:spPr>
      </p:pic>
      <p:grpSp>
        <p:nvGrpSpPr>
          <p:cNvPr id="2265" name="群組 2264">
            <a:extLst>
              <a:ext uri="{FF2B5EF4-FFF2-40B4-BE49-F238E27FC236}">
                <a16:creationId xmlns:a16="http://schemas.microsoft.com/office/drawing/2014/main" id="{C5E96A9A-D12A-4641-A474-7F9D46EADCC0}"/>
              </a:ext>
            </a:extLst>
          </p:cNvPr>
          <p:cNvGrpSpPr/>
          <p:nvPr/>
        </p:nvGrpSpPr>
        <p:grpSpPr>
          <a:xfrm>
            <a:off x="3471647" y="1703401"/>
            <a:ext cx="1407758" cy="1643389"/>
            <a:chOff x="3587338" y="1653559"/>
            <a:chExt cx="1407758" cy="1643389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C9ED5B4-2D1E-49B1-8A16-F5F92FA0D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338" y="2004497"/>
              <a:ext cx="651754" cy="129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863DE2-ADF2-4C04-A19B-DCF806443C38}"/>
                </a:ext>
              </a:extLst>
            </p:cNvPr>
            <p:cNvSpPr txBox="1"/>
            <p:nvPr/>
          </p:nvSpPr>
          <p:spPr>
            <a:xfrm>
              <a:off x="3587338" y="1653559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size : 5*5</a:t>
              </a:r>
              <a:endPara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F134ACD-C747-4503-AA4D-C7E4B99AB253}"/>
              </a:ext>
            </a:extLst>
          </p:cNvPr>
          <p:cNvSpPr/>
          <p:nvPr/>
        </p:nvSpPr>
        <p:spPr>
          <a:xfrm>
            <a:off x="1125653" y="1192611"/>
            <a:ext cx="8627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Conv2D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6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kernel_size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padding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'same'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activation</a:t>
            </a:r>
            <a:r>
              <a:rPr lang="en-US" altLang="zh-TW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TW" sz="16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relu</a:t>
            </a:r>
            <a:r>
              <a:rPr lang="en-US" altLang="zh-TW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’)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7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6E6708-7A0F-4B86-A5ED-785F648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lang="zh-TW" altLang="en-US" dirty="0"/>
          </a:p>
        </p:txBody>
      </p:sp>
      <p:pic>
        <p:nvPicPr>
          <p:cNvPr id="2050" name="Picture 2" descr="What is Overfitting? | IBM">
            <a:extLst>
              <a:ext uri="{FF2B5EF4-FFF2-40B4-BE49-F238E27FC236}">
                <a16:creationId xmlns:a16="http://schemas.microsoft.com/office/drawing/2014/main" id="{43D172A0-7AB5-4906-B17D-1E6DB894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" y="1550991"/>
            <a:ext cx="5982511" cy="52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NN入門-Overfitting - Cinnamon AI Taiwan - Medium">
            <a:extLst>
              <a:ext uri="{FF2B5EF4-FFF2-40B4-BE49-F238E27FC236}">
                <a16:creationId xmlns:a16="http://schemas.microsoft.com/office/drawing/2014/main" id="{2C47B123-B076-481B-97F8-309D5323B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0" t="2407" r="1429" b="20076"/>
          <a:stretch/>
        </p:blipFill>
        <p:spPr bwMode="auto">
          <a:xfrm>
            <a:off x="9728395" y="4489074"/>
            <a:ext cx="2104789" cy="21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NN入門-Overfitting - Cinnamon AI Taiwan - Medium">
            <a:extLst>
              <a:ext uri="{FF2B5EF4-FFF2-40B4-BE49-F238E27FC236}">
                <a16:creationId xmlns:a16="http://schemas.microsoft.com/office/drawing/2014/main" id="{E2B0FCAD-BBD2-4E2F-B298-5AAFA1FD2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2407" r="35803" b="20076"/>
          <a:stretch/>
        </p:blipFill>
        <p:spPr bwMode="auto">
          <a:xfrm>
            <a:off x="9728394" y="2336737"/>
            <a:ext cx="2104789" cy="21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NN入門-Overfitting - Cinnamon AI Taiwan - Medium">
            <a:extLst>
              <a:ext uri="{FF2B5EF4-FFF2-40B4-BE49-F238E27FC236}">
                <a16:creationId xmlns:a16="http://schemas.microsoft.com/office/drawing/2014/main" id="{66127177-81CB-4B7F-BCB3-328DB66BB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407" r="68133" b="20076"/>
          <a:stretch/>
        </p:blipFill>
        <p:spPr bwMode="auto">
          <a:xfrm>
            <a:off x="9728393" y="184400"/>
            <a:ext cx="2104789" cy="21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B64D558-1B55-45AD-9CA4-1860517C477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217763" y="4645632"/>
            <a:ext cx="2967788" cy="379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F50279F-FDBB-4235-9A74-60672386BC5D}"/>
              </a:ext>
            </a:extLst>
          </p:cNvPr>
          <p:cNvGrpSpPr/>
          <p:nvPr/>
        </p:nvGrpSpPr>
        <p:grpSpPr>
          <a:xfrm>
            <a:off x="6185550" y="4460966"/>
            <a:ext cx="2705293" cy="1788968"/>
            <a:chOff x="5664687" y="3141547"/>
            <a:chExt cx="2705293" cy="1788968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163E6FC-89D4-4F7D-A625-8F70CF17D076}"/>
                </a:ext>
              </a:extLst>
            </p:cNvPr>
            <p:cNvSpPr txBox="1"/>
            <p:nvPr/>
          </p:nvSpPr>
          <p:spPr>
            <a:xfrm>
              <a:off x="5664688" y="3141547"/>
              <a:ext cx="270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1. Find the “sweet spot” 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50D2D66-33AC-4892-946D-9A5D9622D002}"/>
                </a:ext>
              </a:extLst>
            </p:cNvPr>
            <p:cNvCxnSpPr/>
            <p:nvPr/>
          </p:nvCxnSpPr>
          <p:spPr>
            <a:xfrm>
              <a:off x="5798916" y="3669175"/>
              <a:ext cx="29708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8ECB497-7E11-4511-8289-8F028CCAD74B}"/>
                </a:ext>
              </a:extLst>
            </p:cNvPr>
            <p:cNvSpPr txBox="1"/>
            <p:nvPr/>
          </p:nvSpPr>
          <p:spPr>
            <a:xfrm>
              <a:off x="6039593" y="3455939"/>
              <a:ext cx="172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</a:rPr>
                <a:t>Early Stopping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EC3BE0D-FD69-4DA0-A6B4-51E9B94F5B45}"/>
                </a:ext>
              </a:extLst>
            </p:cNvPr>
            <p:cNvSpPr txBox="1"/>
            <p:nvPr/>
          </p:nvSpPr>
          <p:spPr>
            <a:xfrm>
              <a:off x="5664688" y="386427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2. Simplify the model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ACCB374-C454-4980-B997-D4132A62C34F}"/>
                </a:ext>
              </a:extLst>
            </p:cNvPr>
            <p:cNvSpPr txBox="1"/>
            <p:nvPr/>
          </p:nvSpPr>
          <p:spPr>
            <a:xfrm>
              <a:off x="5664687" y="4284184"/>
              <a:ext cx="2634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3. Increase Training Data</a:t>
              </a:r>
            </a:p>
            <a:p>
              <a:r>
                <a:rPr lang="en-US" altLang="zh-TW" dirty="0">
                  <a:solidFill>
                    <a:srgbClr val="0070C0"/>
                  </a:solidFill>
                </a:rPr>
                <a:t>    (</a:t>
              </a:r>
              <a:r>
                <a:rPr lang="en-US" altLang="zh-TW" b="1" dirty="0">
                  <a:solidFill>
                    <a:srgbClr val="0070C0"/>
                  </a:solidFill>
                </a:rPr>
                <a:t>data augmentation</a:t>
              </a:r>
              <a:r>
                <a:rPr lang="en-US" altLang="zh-TW" dirty="0">
                  <a:solidFill>
                    <a:srgbClr val="0070C0"/>
                  </a:solidFill>
                </a:rPr>
                <a:t>)</a:t>
              </a: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5E93284-FA69-4402-89DD-2E8A2D4738A5}"/>
              </a:ext>
            </a:extLst>
          </p:cNvPr>
          <p:cNvSpPr txBox="1"/>
          <p:nvPr/>
        </p:nvSpPr>
        <p:spPr>
          <a:xfrm>
            <a:off x="6216457" y="4075027"/>
            <a:ext cx="2547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How do we prevent?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2056" name="Picture 8" descr="Overfitting - Wikipedia">
            <a:extLst>
              <a:ext uri="{FF2B5EF4-FFF2-40B4-BE49-F238E27FC236}">
                <a16:creationId xmlns:a16="http://schemas.microsoft.com/office/drawing/2014/main" id="{6334DC50-E222-41FB-A4E0-8552D0E4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12" y="1444082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A0940C4F-81C2-4B32-9DA0-C2FAE401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6390"/>
            <a:ext cx="34831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</a:rPr>
              <a:t>tensorflow.k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</a:rPr>
              <a:t>eras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</a:rPr>
              <a:t>callbacks.EarlyStopping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8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BDE400F-4D8A-48A6-82A6-88A0EB4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Not Enough Data? -&gt; Why not try make some fake data yourself?</a:t>
            </a:r>
          </a:p>
          <a:p>
            <a:endParaRPr lang="en-US" altLang="zh-TW" b="1" dirty="0"/>
          </a:p>
          <a:p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D69149-237C-4BB9-8652-714E6F3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C316FFB-4D0B-4696-9EA6-5F7A111B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p:pic>
        <p:nvPicPr>
          <p:cNvPr id="5" name="Google Shape;215;p14">
            <a:extLst>
              <a:ext uri="{FF2B5EF4-FFF2-40B4-BE49-F238E27FC236}">
                <a16:creationId xmlns:a16="http://schemas.microsoft.com/office/drawing/2014/main" id="{1A461FAA-A6FD-415A-A31C-63AD7DC57F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174" y="2518555"/>
            <a:ext cx="7101194" cy="4108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6;p14">
            <a:extLst>
              <a:ext uri="{FF2B5EF4-FFF2-40B4-BE49-F238E27FC236}">
                <a16:creationId xmlns:a16="http://schemas.microsoft.com/office/drawing/2014/main" id="{985321A1-E164-4D3B-987C-5D980E3FA0E6}"/>
              </a:ext>
            </a:extLst>
          </p:cNvPr>
          <p:cNvSpPr txBox="1"/>
          <p:nvPr/>
        </p:nvSpPr>
        <p:spPr>
          <a:xfrm>
            <a:off x="5708546" y="2327219"/>
            <a:ext cx="4588200" cy="18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0070C0"/>
                </a:solidFill>
              </a:rPr>
              <a:t>EX :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dirty="0">
                <a:solidFill>
                  <a:srgbClr val="0070C0"/>
                </a:solidFill>
              </a:rPr>
              <a:t>Flip horizontally/vertically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dirty="0">
                <a:solidFill>
                  <a:srgbClr val="0070C0"/>
                </a:solidFill>
              </a:rPr>
              <a:t>Zoom in/ Zoom out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dirty="0">
                <a:solidFill>
                  <a:srgbClr val="0070C0"/>
                </a:solidFill>
              </a:rPr>
              <a:t>Rotation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2100" dirty="0">
                <a:solidFill>
                  <a:srgbClr val="0070C0"/>
                </a:solidFill>
              </a:rPr>
              <a:t>Shift</a:t>
            </a:r>
            <a:endParaRPr sz="21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3D880B-3D12-4162-9B00-CAB63A880FA1}"/>
              </a:ext>
            </a:extLst>
          </p:cNvPr>
          <p:cNvSpPr txBox="1"/>
          <p:nvPr/>
        </p:nvSpPr>
        <p:spPr>
          <a:xfrm>
            <a:off x="5708546" y="4513660"/>
            <a:ext cx="59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Use this package </a:t>
            </a:r>
            <a:r>
              <a:rPr lang="zh-TW" altLang="en-US" dirty="0">
                <a:solidFill>
                  <a:schemeClr val="bg1"/>
                </a:solidFill>
              </a:rPr>
              <a:t>↓ </a:t>
            </a:r>
            <a:r>
              <a:rPr lang="en-US" altLang="zh-TW" dirty="0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or implement it with your own code.</a:t>
            </a:r>
          </a:p>
          <a:p>
            <a:pPr lvl="0"/>
            <a:r>
              <a:rPr lang="en-US" altLang="zh-TW" i="1" dirty="0" err="1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t</a:t>
            </a:r>
            <a:r>
              <a:rPr lang="en-US" altLang="zh-TW" sz="1800" i="1" dirty="0" err="1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ensorflow</a:t>
            </a:r>
            <a:r>
              <a:rPr lang="en-US" altLang="zh-TW" i="1" dirty="0" err="1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.</a:t>
            </a:r>
            <a:r>
              <a:rPr lang="en-US" altLang="zh-TW" sz="1800" i="1" dirty="0" err="1">
                <a:solidFill>
                  <a:schemeClr val="bg1"/>
                </a:solidFill>
                <a:ea typeface="Courier New"/>
                <a:cs typeface="Courier New"/>
                <a:sym typeface="Courier New"/>
              </a:rPr>
              <a:t>keras.preprocessing.image.ImageDataGenerator</a:t>
            </a:r>
            <a:endParaRPr lang="en-US" altLang="zh-TW" sz="1800" i="1" dirty="0">
              <a:solidFill>
                <a:schemeClr val="bg1"/>
              </a:solidFill>
              <a:ea typeface="Courier New"/>
              <a:cs typeface="Courier New"/>
              <a:sym typeface="Courier New"/>
            </a:endParaRPr>
          </a:p>
          <a:p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8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7A796196-90DA-4DF7-88EB-F27B7C843181}"/>
              </a:ext>
            </a:extLst>
          </p:cNvPr>
          <p:cNvGrpSpPr/>
          <p:nvPr/>
        </p:nvGrpSpPr>
        <p:grpSpPr>
          <a:xfrm>
            <a:off x="5005574" y="2639562"/>
            <a:ext cx="2036726" cy="1543659"/>
            <a:chOff x="1236012" y="2640065"/>
            <a:chExt cx="2036726" cy="1543659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C8D9831-F7A3-4AE1-9B53-9E6936A48C97}"/>
                </a:ext>
              </a:extLst>
            </p:cNvPr>
            <p:cNvGrpSpPr/>
            <p:nvPr/>
          </p:nvGrpSpPr>
          <p:grpSpPr>
            <a:xfrm>
              <a:off x="1236012" y="2640065"/>
              <a:ext cx="465430" cy="393825"/>
              <a:chOff x="3364355" y="2688421"/>
              <a:chExt cx="465430" cy="393825"/>
            </a:xfrm>
          </p:grpSpPr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AC5ED909-723E-48B3-A548-602ABC5E05C2}"/>
                  </a:ext>
                </a:extLst>
              </p:cNvPr>
              <p:cNvSpPr txBox="1"/>
              <p:nvPr/>
            </p:nvSpPr>
            <p:spPr>
              <a:xfrm>
                <a:off x="3364355" y="2688421"/>
                <a:ext cx="40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chemeClr val="bg1"/>
                    </a:solidFill>
                  </a:rPr>
                  <a:t>W</a:t>
                </a:r>
                <a:endParaRPr lang="zh-TW" alt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B4DA142-8786-4C47-A223-C052E4218434}"/>
                  </a:ext>
                </a:extLst>
              </p:cNvPr>
              <p:cNvSpPr/>
              <p:nvPr/>
            </p:nvSpPr>
            <p:spPr>
              <a:xfrm>
                <a:off x="3566571" y="2820636"/>
                <a:ext cx="26321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100" dirty="0">
                    <a:solidFill>
                      <a:schemeClr val="bg1"/>
                    </a:solidFill>
                  </a:rPr>
                  <a:t>2</a:t>
                </a:r>
                <a:endParaRPr lang="zh-TW" altLang="en-US" sz="1100" dirty="0"/>
              </a:p>
            </p:txBody>
          </p:sp>
        </p:grp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D5C3A0B-B067-401F-824C-04B1E6A0E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2110" y="2749296"/>
              <a:ext cx="0" cy="12862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16FF82FC-0597-4891-814A-7C59B181AFA7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3816096"/>
              <a:ext cx="18714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518E540D-93F8-4473-99BB-897AC34D0365}"/>
                </a:ext>
              </a:extLst>
            </p:cNvPr>
            <p:cNvGrpSpPr/>
            <p:nvPr/>
          </p:nvGrpSpPr>
          <p:grpSpPr>
            <a:xfrm>
              <a:off x="2807308" y="3789899"/>
              <a:ext cx="465430" cy="393825"/>
              <a:chOff x="3364355" y="2688421"/>
              <a:chExt cx="465430" cy="393825"/>
            </a:xfrm>
          </p:grpSpPr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C085B97-6B01-455D-AB91-2F8D390DCCEA}"/>
                  </a:ext>
                </a:extLst>
              </p:cNvPr>
              <p:cNvSpPr txBox="1"/>
              <p:nvPr/>
            </p:nvSpPr>
            <p:spPr>
              <a:xfrm>
                <a:off x="3364355" y="2688421"/>
                <a:ext cx="40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chemeClr val="bg1"/>
                    </a:solidFill>
                  </a:rPr>
                  <a:t>W</a:t>
                </a:r>
                <a:endParaRPr lang="zh-TW" alt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C617782-4B4A-4989-9B5E-705FAA099360}"/>
                  </a:ext>
                </a:extLst>
              </p:cNvPr>
              <p:cNvSpPr/>
              <p:nvPr/>
            </p:nvSpPr>
            <p:spPr>
              <a:xfrm>
                <a:off x="3566571" y="2820636"/>
                <a:ext cx="26321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100" dirty="0">
                    <a:solidFill>
                      <a:schemeClr val="bg1"/>
                    </a:solidFill>
                  </a:rPr>
                  <a:t>1</a:t>
                </a:r>
                <a:endParaRPr lang="zh-TW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375AA8-3D7D-4B55-BA05-7892CA41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215009" cy="4445234"/>
          </a:xfrm>
        </p:spPr>
        <p:txBody>
          <a:bodyPr/>
          <a:lstStyle/>
          <a:p>
            <a:r>
              <a:rPr lang="en-US" altLang="zh-TW" dirty="0"/>
              <a:t>How does Normalization and Standardization help the model training?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7570F7-9694-4FC5-9BC8-D18A13A8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F970C48-7079-41A4-A1D0-445B6B06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Normalization</a:t>
            </a: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5A213F7-116D-47CC-B41C-E71E6D5D9C3D}"/>
              </a:ext>
            </a:extLst>
          </p:cNvPr>
          <p:cNvGrpSpPr/>
          <p:nvPr/>
        </p:nvGrpSpPr>
        <p:grpSpPr>
          <a:xfrm>
            <a:off x="1954037" y="3057250"/>
            <a:ext cx="1956243" cy="651051"/>
            <a:chOff x="1216437" y="3057753"/>
            <a:chExt cx="1956243" cy="65105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378AA30-7EA6-48F6-A87F-1BCE74046750}"/>
                </a:ext>
              </a:extLst>
            </p:cNvPr>
            <p:cNvSpPr/>
            <p:nvPr/>
          </p:nvSpPr>
          <p:spPr>
            <a:xfrm>
              <a:off x="1661160" y="3139440"/>
              <a:ext cx="1066800" cy="487680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A8F28AF-4DF5-4092-B1B0-6E5AD64AEF6E}"/>
                </a:ext>
              </a:extLst>
            </p:cNvPr>
            <p:cNvSpPr/>
            <p:nvPr/>
          </p:nvSpPr>
          <p:spPr>
            <a:xfrm>
              <a:off x="1483375" y="3091715"/>
              <a:ext cx="1472946" cy="583126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D2806AA-8884-4926-A89B-0C4FE32EA912}"/>
                </a:ext>
              </a:extLst>
            </p:cNvPr>
            <p:cNvSpPr/>
            <p:nvPr/>
          </p:nvSpPr>
          <p:spPr>
            <a:xfrm>
              <a:off x="1216437" y="3057753"/>
              <a:ext cx="1956243" cy="651051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0FF96F6-5B8B-4744-8748-219F2B05E82F}"/>
                </a:ext>
              </a:extLst>
            </p:cNvPr>
            <p:cNvSpPr/>
            <p:nvPr/>
          </p:nvSpPr>
          <p:spPr>
            <a:xfrm>
              <a:off x="1904953" y="3201161"/>
              <a:ext cx="620791" cy="36423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00F67B7-29C2-4F4A-94BA-DB0F74133416}"/>
              </a:ext>
            </a:extLst>
          </p:cNvPr>
          <p:cNvGrpSpPr/>
          <p:nvPr/>
        </p:nvGrpSpPr>
        <p:grpSpPr>
          <a:xfrm>
            <a:off x="1973612" y="2639562"/>
            <a:ext cx="2036726" cy="1543659"/>
            <a:chOff x="1236012" y="2640065"/>
            <a:chExt cx="2036726" cy="154365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013154A-01B9-4E42-B8DE-82C9F1D693E0}"/>
                </a:ext>
              </a:extLst>
            </p:cNvPr>
            <p:cNvGrpSpPr/>
            <p:nvPr/>
          </p:nvGrpSpPr>
          <p:grpSpPr>
            <a:xfrm>
              <a:off x="1236012" y="2640065"/>
              <a:ext cx="465430" cy="393825"/>
              <a:chOff x="3364355" y="2688421"/>
              <a:chExt cx="465430" cy="393825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F470F84-92C4-4239-8E76-F07CD6DED92C}"/>
                  </a:ext>
                </a:extLst>
              </p:cNvPr>
              <p:cNvSpPr txBox="1"/>
              <p:nvPr/>
            </p:nvSpPr>
            <p:spPr>
              <a:xfrm>
                <a:off x="3364355" y="2688421"/>
                <a:ext cx="40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chemeClr val="bg1"/>
                    </a:solidFill>
                  </a:rPr>
                  <a:t>W</a:t>
                </a:r>
                <a:endParaRPr lang="zh-TW" alt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49DE88F-7A8D-458B-A8EB-99682617700F}"/>
                  </a:ext>
                </a:extLst>
              </p:cNvPr>
              <p:cNvSpPr/>
              <p:nvPr/>
            </p:nvSpPr>
            <p:spPr>
              <a:xfrm>
                <a:off x="3566571" y="2820636"/>
                <a:ext cx="26321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100" dirty="0">
                    <a:solidFill>
                      <a:schemeClr val="bg1"/>
                    </a:solidFill>
                  </a:rPr>
                  <a:t>2</a:t>
                </a:r>
                <a:endParaRPr lang="zh-TW" altLang="en-US" sz="1100" dirty="0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E8CD0155-678D-45A2-BCEF-41AD3C4E3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2110" y="2749296"/>
              <a:ext cx="0" cy="12862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8B7B362C-F25A-49A1-9069-ABFD6365D9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3816096"/>
              <a:ext cx="18714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65AB553-A840-4F15-8EBD-469376E31498}"/>
                </a:ext>
              </a:extLst>
            </p:cNvPr>
            <p:cNvGrpSpPr/>
            <p:nvPr/>
          </p:nvGrpSpPr>
          <p:grpSpPr>
            <a:xfrm>
              <a:off x="2807308" y="3789899"/>
              <a:ext cx="465430" cy="393825"/>
              <a:chOff x="3364355" y="2688421"/>
              <a:chExt cx="465430" cy="39382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7305C3-887E-4A16-921A-4585FC231754}"/>
                  </a:ext>
                </a:extLst>
              </p:cNvPr>
              <p:cNvSpPr txBox="1"/>
              <p:nvPr/>
            </p:nvSpPr>
            <p:spPr>
              <a:xfrm>
                <a:off x="3364355" y="2688421"/>
                <a:ext cx="40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chemeClr val="bg1"/>
                    </a:solidFill>
                  </a:rPr>
                  <a:t>W</a:t>
                </a:r>
                <a:endParaRPr lang="zh-TW" alt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E06FFD6-DE89-43F6-B7CD-071979AD4356}"/>
                  </a:ext>
                </a:extLst>
              </p:cNvPr>
              <p:cNvSpPr/>
              <p:nvPr/>
            </p:nvSpPr>
            <p:spPr>
              <a:xfrm>
                <a:off x="3566571" y="2820636"/>
                <a:ext cx="26321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100" dirty="0">
                    <a:solidFill>
                      <a:schemeClr val="bg1"/>
                    </a:solidFill>
                  </a:rPr>
                  <a:t>1</a:t>
                </a:r>
                <a:endParaRPr lang="zh-TW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E3E0761-05FA-4A8B-94FA-8D39B48954E7}"/>
              </a:ext>
            </a:extLst>
          </p:cNvPr>
          <p:cNvGrpSpPr/>
          <p:nvPr/>
        </p:nvGrpSpPr>
        <p:grpSpPr>
          <a:xfrm>
            <a:off x="5505267" y="2790065"/>
            <a:ext cx="1252363" cy="1252363"/>
            <a:chOff x="4436983" y="2790568"/>
            <a:chExt cx="1252363" cy="1252363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7D5D0F20-E27D-4E38-A883-DA085F048406}"/>
                </a:ext>
              </a:extLst>
            </p:cNvPr>
            <p:cNvSpPr/>
            <p:nvPr/>
          </p:nvSpPr>
          <p:spPr>
            <a:xfrm>
              <a:off x="4835469" y="3204315"/>
              <a:ext cx="464363" cy="464363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769DBC4-EDCA-410C-A946-293DDBD1ECD1}"/>
                </a:ext>
              </a:extLst>
            </p:cNvPr>
            <p:cNvSpPr/>
            <p:nvPr/>
          </p:nvSpPr>
          <p:spPr>
            <a:xfrm>
              <a:off x="4715093" y="3086015"/>
              <a:ext cx="705117" cy="705117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4A18710-4A7E-4F6B-AF11-75FD4A9CCCAD}"/>
                </a:ext>
              </a:extLst>
            </p:cNvPr>
            <p:cNvSpPr/>
            <p:nvPr/>
          </p:nvSpPr>
          <p:spPr>
            <a:xfrm>
              <a:off x="4558304" y="2912125"/>
              <a:ext cx="1009250" cy="100925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5D0890FA-02ED-431B-BFE7-CCE37CBE5AB5}"/>
                </a:ext>
              </a:extLst>
            </p:cNvPr>
            <p:cNvSpPr/>
            <p:nvPr/>
          </p:nvSpPr>
          <p:spPr>
            <a:xfrm>
              <a:off x="4436983" y="2790568"/>
              <a:ext cx="1252363" cy="1252363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88C2CE6F-6551-413C-9B68-EF6CC7E4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397522"/>
            <a:ext cx="6326382" cy="1581596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0AE46C-90C5-4119-B234-DEBFB0F306F4}"/>
              </a:ext>
            </a:extLst>
          </p:cNvPr>
          <p:cNvSpPr txBox="1"/>
          <p:nvPr/>
        </p:nvSpPr>
        <p:spPr>
          <a:xfrm>
            <a:off x="2619872" y="268838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Loss L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D68EF8B-B6FE-4118-B291-4C672E23F79E}"/>
              </a:ext>
            </a:extLst>
          </p:cNvPr>
          <p:cNvSpPr txBox="1"/>
          <p:nvPr/>
        </p:nvSpPr>
        <p:spPr>
          <a:xfrm>
            <a:off x="5798429" y="249235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Loss L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63B1986-6CD1-4D6F-A98C-D2B3EAB72B46}"/>
              </a:ext>
            </a:extLst>
          </p:cNvPr>
          <p:cNvSpPr txBox="1"/>
          <p:nvPr/>
        </p:nvSpPr>
        <p:spPr>
          <a:xfrm>
            <a:off x="3014504" y="429826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l-GR" altLang="zh-TW" dirty="0">
                <a:solidFill>
                  <a:schemeClr val="accent6"/>
                </a:solidFill>
              </a:rPr>
              <a:t>Δ</a:t>
            </a:r>
            <a:r>
              <a:rPr lang="en-US" altLang="zh-TW" dirty="0">
                <a:solidFill>
                  <a:schemeClr val="accent6"/>
                </a:solidFill>
              </a:rPr>
              <a:t>w1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8793479-F62D-4C1D-83BD-A9D9C26C86B2}"/>
              </a:ext>
            </a:extLst>
          </p:cNvPr>
          <p:cNvSpPr txBox="1"/>
          <p:nvPr/>
        </p:nvSpPr>
        <p:spPr>
          <a:xfrm>
            <a:off x="3948306" y="432014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l-GR" altLang="zh-TW" dirty="0">
                <a:solidFill>
                  <a:schemeClr val="accent6"/>
                </a:solidFill>
              </a:rPr>
              <a:t>Δ</a:t>
            </a:r>
            <a:r>
              <a:rPr lang="en-US" altLang="zh-TW" dirty="0">
                <a:solidFill>
                  <a:schemeClr val="accent6"/>
                </a:solidFill>
              </a:rPr>
              <a:t>a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C91C074-6BC6-426E-B1EF-96CC6D9E21F1}"/>
              </a:ext>
            </a:extLst>
          </p:cNvPr>
          <p:cNvSpPr txBox="1"/>
          <p:nvPr/>
        </p:nvSpPr>
        <p:spPr>
          <a:xfrm>
            <a:off x="2900107" y="512580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l-GR" altLang="zh-TW" dirty="0">
                <a:solidFill>
                  <a:srgbClr val="FF0000"/>
                </a:solidFill>
              </a:rPr>
              <a:t>Δ</a:t>
            </a:r>
            <a:r>
              <a:rPr lang="en-US" altLang="zh-TW" dirty="0">
                <a:solidFill>
                  <a:srgbClr val="FF0000"/>
                </a:solidFill>
              </a:rPr>
              <a:t>w2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1A9C748-94B4-4366-8C1E-EE4200F605C2}"/>
              </a:ext>
            </a:extLst>
          </p:cNvPr>
          <p:cNvSpPr txBox="1"/>
          <p:nvPr/>
        </p:nvSpPr>
        <p:spPr>
          <a:xfrm>
            <a:off x="3948306" y="478030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l-GR" altLang="zh-TW" dirty="0">
                <a:solidFill>
                  <a:srgbClr val="FF0000"/>
                </a:solidFill>
              </a:rPr>
              <a:t>Δ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EF3BBAB-BB78-4F81-94A2-8B8F76BB44A9}"/>
              </a:ext>
            </a:extLst>
          </p:cNvPr>
          <p:cNvSpPr txBox="1"/>
          <p:nvPr/>
        </p:nvSpPr>
        <p:spPr>
          <a:xfrm>
            <a:off x="4256950" y="41354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small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FB059D0-8E40-4C69-A8B3-26ADED485683}"/>
              </a:ext>
            </a:extLst>
          </p:cNvPr>
          <p:cNvSpPr txBox="1"/>
          <p:nvPr/>
        </p:nvSpPr>
        <p:spPr>
          <a:xfrm>
            <a:off x="4168972" y="499460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67A9DFF2-6C5C-4E8E-A7B7-4A9725CA5516}"/>
              </a:ext>
            </a:extLst>
          </p:cNvPr>
          <p:cNvSpPr/>
          <p:nvPr/>
        </p:nvSpPr>
        <p:spPr>
          <a:xfrm>
            <a:off x="8427438" y="2439014"/>
            <a:ext cx="573416" cy="1294691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7570F7-9694-4FC5-9BC8-D18A13A8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F970C48-7079-41A4-A1D0-445B6B06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74067C-C6D2-42E4-A82D-A5E3FB74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7" y="1753148"/>
            <a:ext cx="6135567" cy="4508411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F6913590-A4EC-4869-A25C-3A569BF06AF2}"/>
              </a:ext>
            </a:extLst>
          </p:cNvPr>
          <p:cNvGrpSpPr/>
          <p:nvPr/>
        </p:nvGrpSpPr>
        <p:grpSpPr>
          <a:xfrm>
            <a:off x="7609113" y="2597986"/>
            <a:ext cx="4013502" cy="736309"/>
            <a:chOff x="7355538" y="2573976"/>
            <a:chExt cx="4013502" cy="7363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814457-614E-4550-A901-49B3AD1B841A}"/>
                </a:ext>
              </a:extLst>
            </p:cNvPr>
            <p:cNvSpPr/>
            <p:nvPr/>
          </p:nvSpPr>
          <p:spPr>
            <a:xfrm>
              <a:off x="7355538" y="2596069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x</a:t>
              </a:r>
              <a:r>
                <a:rPr lang="en-US" altLang="zh-TW" sz="800" dirty="0"/>
                <a:t>1</a:t>
              </a:r>
              <a:endParaRPr lang="zh-TW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994CAF-377E-4A2F-8D12-3F239514A9E2}"/>
                </a:ext>
              </a:extLst>
            </p:cNvPr>
            <p:cNvSpPr/>
            <p:nvPr/>
          </p:nvSpPr>
          <p:spPr>
            <a:xfrm>
              <a:off x="8278792" y="2596069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y</a:t>
              </a:r>
              <a:r>
                <a:rPr lang="en-US" altLang="zh-TW" sz="800" dirty="0"/>
                <a:t>1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963967-0E0E-4513-9B06-5792805D29AB}"/>
                </a:ext>
              </a:extLst>
            </p:cNvPr>
            <p:cNvSpPr/>
            <p:nvPr/>
          </p:nvSpPr>
          <p:spPr>
            <a:xfrm>
              <a:off x="9202046" y="2596067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z</a:t>
              </a:r>
              <a:r>
                <a:rPr lang="en-US" altLang="zh-TW" sz="800" dirty="0"/>
                <a:t>1</a:t>
              </a:r>
              <a:endParaRPr lang="zh-TW" altLang="en-US" sz="1600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1481D94C-0F05-477C-8827-5019D2F345C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714353" y="2769690"/>
              <a:ext cx="564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C6DDFE9-EB10-44D3-B114-9FFC1886C4D1}"/>
                </a:ext>
              </a:extLst>
            </p:cNvPr>
            <p:cNvCxnSpPr/>
            <p:nvPr/>
          </p:nvCxnSpPr>
          <p:spPr>
            <a:xfrm>
              <a:off x="8637607" y="2769688"/>
              <a:ext cx="564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4616B-8BFC-4BD7-ADB1-E4604E720F55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 flipV="1">
              <a:off x="9560861" y="2769691"/>
              <a:ext cx="568399" cy="540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829DB1-8E28-4178-A046-91F8A4EB8A4D}"/>
                </a:ext>
              </a:extLst>
            </p:cNvPr>
            <p:cNvSpPr txBox="1"/>
            <p:nvPr/>
          </p:nvSpPr>
          <p:spPr>
            <a:xfrm>
              <a:off x="10131254" y="2573976"/>
              <a:ext cx="123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>
                  <a:solidFill>
                    <a:schemeClr val="bg1"/>
                  </a:solidFill>
                </a:rPr>
                <a:t>output1</a:t>
              </a:r>
              <a:endParaRPr lang="zh-TW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6952DA-1B6E-4833-933F-4D8E173AC7A3}"/>
              </a:ext>
            </a:extLst>
          </p:cNvPr>
          <p:cNvSpPr txBox="1"/>
          <p:nvPr/>
        </p:nvSpPr>
        <p:spPr>
          <a:xfrm>
            <a:off x="8227254" y="1714685"/>
            <a:ext cx="27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How about Hidden Layer?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igmoid 函數- 維基百科，自由嘅百科全書">
            <a:extLst>
              <a:ext uri="{FF2B5EF4-FFF2-40B4-BE49-F238E27FC236}">
                <a16:creationId xmlns:a16="http://schemas.microsoft.com/office/drawing/2014/main" id="{B500F20C-C536-4A51-84F1-88F8FAA1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13" y="4508108"/>
            <a:ext cx="3002280" cy="20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861AD7-9707-4B0F-87D8-2FFDD24E0DB5}"/>
              </a:ext>
            </a:extLst>
          </p:cNvPr>
          <p:cNvSpPr txBox="1"/>
          <p:nvPr/>
        </p:nvSpPr>
        <p:spPr>
          <a:xfrm>
            <a:off x="8625985" y="62914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sigmoid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9E7293C-531F-48CF-90C0-688017ED33C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41620" y="4622785"/>
            <a:ext cx="580578" cy="652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F8C065-F8CC-40C6-AA6F-DBA4BAB1373E}"/>
              </a:ext>
            </a:extLst>
          </p:cNvPr>
          <p:cNvSpPr txBox="1"/>
          <p:nvPr/>
        </p:nvSpPr>
        <p:spPr>
          <a:xfrm>
            <a:off x="10622198" y="5091064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small gradient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15BEBC8-7F69-47B0-9703-9E666C5F473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382652" y="5275730"/>
            <a:ext cx="2239546" cy="911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261CF3-C2E9-415B-8564-CAEA8A49E7C9}"/>
              </a:ext>
            </a:extLst>
          </p:cNvPr>
          <p:cNvSpPr txBox="1"/>
          <p:nvPr/>
        </p:nvSpPr>
        <p:spPr>
          <a:xfrm>
            <a:off x="7733998" y="3712891"/>
            <a:ext cx="3177665" cy="101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Benefits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Reduce training time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Prevent gradient vanishing</a:t>
            </a:r>
            <a:endParaRPr lang="zh-TW" alt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48F2046-8D47-47DC-A9AB-05B175B6C5D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958947" y="2793700"/>
            <a:ext cx="573420" cy="55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A42C698-3921-4DD3-955F-D9EC59608881}"/>
              </a:ext>
            </a:extLst>
          </p:cNvPr>
          <p:cNvCxnSpPr>
            <a:cxnSpLocks/>
          </p:cNvCxnSpPr>
          <p:nvPr/>
        </p:nvCxnSpPr>
        <p:spPr>
          <a:xfrm flipV="1">
            <a:off x="8881169" y="2801278"/>
            <a:ext cx="573420" cy="55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805920D-4EA4-4A96-87B1-68DBD6B6C9E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67928" y="2793700"/>
            <a:ext cx="564439" cy="55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272267BC-265A-4500-A712-88BAF56E4436}"/>
              </a:ext>
            </a:extLst>
          </p:cNvPr>
          <p:cNvGrpSpPr/>
          <p:nvPr/>
        </p:nvGrpSpPr>
        <p:grpSpPr>
          <a:xfrm>
            <a:off x="7609113" y="3138583"/>
            <a:ext cx="4013502" cy="369334"/>
            <a:chOff x="7355538" y="2573976"/>
            <a:chExt cx="4013502" cy="36933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1B95227-E4BD-45FA-9D0F-11B3FB603EF8}"/>
                </a:ext>
              </a:extLst>
            </p:cNvPr>
            <p:cNvSpPr/>
            <p:nvPr/>
          </p:nvSpPr>
          <p:spPr>
            <a:xfrm>
              <a:off x="7355538" y="2596069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x</a:t>
              </a:r>
              <a:r>
                <a:rPr lang="en-US" altLang="zh-TW" sz="800" dirty="0"/>
                <a:t>2</a:t>
              </a:r>
              <a:endParaRPr lang="zh-TW" altLang="en-US" sz="16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1A5D492-7DD3-4527-A42A-8606A4369BEC}"/>
                </a:ext>
              </a:extLst>
            </p:cNvPr>
            <p:cNvSpPr/>
            <p:nvPr/>
          </p:nvSpPr>
          <p:spPr>
            <a:xfrm>
              <a:off x="8278792" y="2596069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y</a:t>
              </a:r>
              <a:r>
                <a:rPr lang="en-US" altLang="zh-TW" sz="800" dirty="0"/>
                <a:t>2</a:t>
              </a:r>
              <a:endParaRPr lang="zh-TW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AC44F5-31FE-42A4-85FB-CC86573F56DF}"/>
                </a:ext>
              </a:extLst>
            </p:cNvPr>
            <p:cNvSpPr/>
            <p:nvPr/>
          </p:nvSpPr>
          <p:spPr>
            <a:xfrm>
              <a:off x="9202046" y="2596067"/>
              <a:ext cx="358815" cy="3472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z</a:t>
              </a:r>
              <a:r>
                <a:rPr lang="en-US" altLang="zh-TW" sz="800" dirty="0"/>
                <a:t>2</a:t>
              </a:r>
              <a:endParaRPr lang="zh-TW" altLang="en-US" sz="1600" dirty="0"/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91F88CEC-F315-4E1A-8D10-59EA65D43BBA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7714353" y="2769690"/>
              <a:ext cx="564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B4F54FD0-0D1D-4C45-97A0-CB2787E690E8}"/>
                </a:ext>
              </a:extLst>
            </p:cNvPr>
            <p:cNvCxnSpPr/>
            <p:nvPr/>
          </p:nvCxnSpPr>
          <p:spPr>
            <a:xfrm>
              <a:off x="8637607" y="2769688"/>
              <a:ext cx="564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08704932-C308-4209-BA18-A7DF99E4F8E6}"/>
                </a:ext>
              </a:extLst>
            </p:cNvPr>
            <p:cNvCxnSpPr/>
            <p:nvPr/>
          </p:nvCxnSpPr>
          <p:spPr>
            <a:xfrm>
              <a:off x="9564821" y="2769690"/>
              <a:ext cx="564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8AB4653-E7EF-4EA8-8D8A-8B8EA9ED70B4}"/>
                </a:ext>
              </a:extLst>
            </p:cNvPr>
            <p:cNvSpPr txBox="1"/>
            <p:nvPr/>
          </p:nvSpPr>
          <p:spPr>
            <a:xfrm>
              <a:off x="10131254" y="2573976"/>
              <a:ext cx="123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>
                  <a:solidFill>
                    <a:schemeClr val="bg1"/>
                  </a:solidFill>
                </a:rPr>
                <a:t>output2</a:t>
              </a:r>
              <a:endParaRPr lang="zh-TW" altLang="en-US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598839E2-46B6-4E1D-BDE9-CF515F8F540F}"/>
              </a:ext>
            </a:extLst>
          </p:cNvPr>
          <p:cNvCxnSpPr>
            <a:cxnSpLocks/>
          </p:cNvCxnSpPr>
          <p:nvPr/>
        </p:nvCxnSpPr>
        <p:spPr>
          <a:xfrm>
            <a:off x="8884977" y="2785863"/>
            <a:ext cx="564439" cy="55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F6C2C59D-4D5F-432B-8C48-5F40C50C3676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9814436" y="2782652"/>
            <a:ext cx="570393" cy="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7E3DF72-A737-4006-899E-C25F07035408}"/>
              </a:ext>
            </a:extLst>
          </p:cNvPr>
          <p:cNvCxnSpPr>
            <a:cxnSpLocks/>
            <a:stCxn id="10" idx="3"/>
            <a:endCxn id="100" idx="1"/>
          </p:cNvCxnSpPr>
          <p:nvPr/>
        </p:nvCxnSpPr>
        <p:spPr>
          <a:xfrm>
            <a:off x="9814436" y="2793698"/>
            <a:ext cx="570393" cy="52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69CCC96-E7DC-4E27-9686-B09DABD855C7}"/>
              </a:ext>
            </a:extLst>
          </p:cNvPr>
          <p:cNvCxnSpPr/>
          <p:nvPr/>
        </p:nvCxnSpPr>
        <p:spPr>
          <a:xfrm>
            <a:off x="9652692" y="2084017"/>
            <a:ext cx="0" cy="339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A8C4CF2-94F7-4E69-8F50-BBF0F380940E}"/>
              </a:ext>
            </a:extLst>
          </p:cNvPr>
          <p:cNvCxnSpPr/>
          <p:nvPr/>
        </p:nvCxnSpPr>
        <p:spPr>
          <a:xfrm>
            <a:off x="8720584" y="2084017"/>
            <a:ext cx="0" cy="339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B280BC46-09B5-4EDC-A958-0881AB3C38D5}"/>
              </a:ext>
            </a:extLst>
          </p:cNvPr>
          <p:cNvSpPr/>
          <p:nvPr/>
        </p:nvSpPr>
        <p:spPr>
          <a:xfrm>
            <a:off x="9342116" y="2439014"/>
            <a:ext cx="573416" cy="1294691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EB721017-115B-4285-86B6-0203BF85C777}"/>
              </a:ext>
            </a:extLst>
          </p:cNvPr>
          <p:cNvCxnSpPr>
            <a:cxnSpLocks/>
          </p:cNvCxnSpPr>
          <p:nvPr/>
        </p:nvCxnSpPr>
        <p:spPr>
          <a:xfrm>
            <a:off x="6987372" y="2194529"/>
            <a:ext cx="559167" cy="57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CC87EE4A-909A-41A1-95BE-4988A419B2FC}"/>
              </a:ext>
            </a:extLst>
          </p:cNvPr>
          <p:cNvCxnSpPr>
            <a:cxnSpLocks/>
          </p:cNvCxnSpPr>
          <p:nvPr/>
        </p:nvCxnSpPr>
        <p:spPr>
          <a:xfrm>
            <a:off x="6856398" y="2184064"/>
            <a:ext cx="667597" cy="113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8871D98-C26C-4458-968F-850D675667F7}"/>
              </a:ext>
            </a:extLst>
          </p:cNvPr>
          <p:cNvSpPr txBox="1"/>
          <p:nvPr/>
        </p:nvSpPr>
        <p:spPr>
          <a:xfrm>
            <a:off x="6096000" y="1837444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Input with same scale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6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AFF07C9-7243-404A-8993-90E2AE9D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Building </a:t>
            </a:r>
            <a:r>
              <a:rPr lang="en-US" altLang="zh-TW" dirty="0" err="1"/>
              <a:t>LeNet</a:t>
            </a:r>
            <a:r>
              <a:rPr lang="en-US" altLang="zh-TW" dirty="0"/>
              <a:t> with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D221667-1581-41C5-A6E1-B8236570EEE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E31FC1-05C7-4C14-BBD1-98AACECA2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99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THU">
  <a:themeElements>
    <a:clrScheme name="自訂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755DD9"/>
      </a:accent1>
      <a:accent2>
        <a:srgbClr val="9B57D3"/>
      </a:accent2>
      <a:accent3>
        <a:srgbClr val="92278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HU" id="{CC71F01A-EBCD-417F-83BC-29D0F45A30EB}" vid="{D57A7D28-8A33-42ED-9702-A17174E664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20383</TotalTime>
  <Words>1156</Words>
  <Application>Microsoft Office PowerPoint</Application>
  <PresentationFormat>寬螢幕</PresentationFormat>
  <Paragraphs>201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Cambria</vt:lpstr>
      <vt:lpstr>Courier New</vt:lpstr>
      <vt:lpstr>Tempus Sans ITC</vt:lpstr>
      <vt:lpstr>Times New Roman</vt:lpstr>
      <vt:lpstr>Tw Cen MT</vt:lpstr>
      <vt:lpstr>Wingdings</vt:lpstr>
      <vt:lpstr>NTHU</vt:lpstr>
      <vt:lpstr>機器學習導論 ─ Deep Learning Model Implementation with Keras</vt:lpstr>
      <vt:lpstr>Outline</vt:lpstr>
      <vt:lpstr>MNIST with LeNet-5</vt:lpstr>
      <vt:lpstr>CNN (Convolutional Neural Network)</vt:lpstr>
      <vt:lpstr>Overfitting</vt:lpstr>
      <vt:lpstr>Data Augmentation</vt:lpstr>
      <vt:lpstr>Normalization</vt:lpstr>
      <vt:lpstr>Batch Normalization</vt:lpstr>
      <vt:lpstr>Building LeNet with Keras</vt:lpstr>
      <vt:lpstr>Keras</vt:lpstr>
      <vt:lpstr>Keras </vt:lpstr>
      <vt:lpstr>Build Model</vt:lpstr>
      <vt:lpstr>Model Training</vt:lpstr>
      <vt:lpstr>Model Evaluation</vt:lpstr>
      <vt:lpstr>Homework</vt:lpstr>
      <vt:lpstr>Homework-Dataset</vt:lpstr>
      <vt:lpstr>Homework-Dataset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松鴻 李</dc:creator>
  <cp:lastModifiedBy>松鴻 李</cp:lastModifiedBy>
  <cp:revision>398</cp:revision>
  <dcterms:created xsi:type="dcterms:W3CDTF">2020-01-17T08:58:37Z</dcterms:created>
  <dcterms:modified xsi:type="dcterms:W3CDTF">2022-05-31T06:28:23Z</dcterms:modified>
</cp:coreProperties>
</file>