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57" r:id="rId4"/>
    <p:sldId id="264" r:id="rId5"/>
    <p:sldId id="262"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53D16D-2D3E-1D4A-A097-3D23A7695F04}" type="datetimeFigureOut">
              <a:rPr lang="en-US" smtClean="0"/>
              <a:t>8/9/23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1B729-46C8-1246-88E0-A8477CA0B139}" type="slidenum">
              <a:rPr lang="en-US" smtClean="0"/>
              <a:t>‹#›</a:t>
            </a:fld>
            <a:endParaRPr lang="en-US"/>
          </a:p>
        </p:txBody>
      </p:sp>
    </p:spTree>
    <p:extLst>
      <p:ext uri="{BB962C8B-B14F-4D97-AF65-F5344CB8AC3E}">
        <p14:creationId xmlns:p14="http://schemas.microsoft.com/office/powerpoint/2010/main" val="107002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1B729-46C8-1246-88E0-A8477CA0B139}" type="slidenum">
              <a:rPr lang="en-US" smtClean="0"/>
              <a:t>5</a:t>
            </a:fld>
            <a:endParaRPr lang="en-US"/>
          </a:p>
        </p:txBody>
      </p:sp>
    </p:spTree>
    <p:extLst>
      <p:ext uri="{BB962C8B-B14F-4D97-AF65-F5344CB8AC3E}">
        <p14:creationId xmlns:p14="http://schemas.microsoft.com/office/powerpoint/2010/main" val="152801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4DF9-2D3C-1199-F2EA-DEEE90BD5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506FA-17B6-7015-7CCA-8D917F737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0641C-DF4D-3559-FF7B-361CD85679D2}"/>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BC5D6094-120E-AEFA-899A-DFFF90843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7D3BE-7DE7-757F-683E-0876C308CC4F}"/>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148857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174C-0713-52EF-954E-215E4465AA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75B0F4-DB94-3FAB-DD73-88C5A4346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0515-33B2-5114-7556-A27D04171730}"/>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2CB90234-A599-4E84-6080-EA7EF5CE8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5AF40-BEDD-143C-25CB-D72C78F43EC6}"/>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319073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91989-F9BA-0BC6-EFC8-AF0DB3A70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A256DF-6102-2B12-DCE7-A88F079AD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97788-3611-00C4-B5B3-F28D38A06C54}"/>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B4962389-9255-1808-C77A-A0A0674C0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7849C-ACCB-1757-394B-E1CDD14CD2A9}"/>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26214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9EC9-8A81-8BB3-F411-35142BDD5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6D09F-6801-73C2-B1FB-31BAE40F6D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0434B-798E-F672-49A9-DA21DB0BE549}"/>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414ADFF0-6B90-BA8B-3170-FD05EB0A7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1BCB0-0215-EAD6-8E60-63B92BC04048}"/>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145491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3E12-20B9-129C-B958-6828BA52D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868D2F-07E7-0A57-F322-2EB7AB9FF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5BB3D-BA0F-1140-04FD-4AD5DAEF6C89}"/>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19713FD3-A3F0-1EBA-84BA-1F5D98CCE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5E97B-25C3-786B-66E3-A83E5352F721}"/>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49709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B106-76EE-510D-A817-C382DDB39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4D5CD-C402-1292-FC8D-C680B582AE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AAAED7-CB5A-86B5-A193-E800539AE0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54CBC-36BF-4F21-4275-3B3B15123FD0}"/>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6" name="Footer Placeholder 5">
            <a:extLst>
              <a:ext uri="{FF2B5EF4-FFF2-40B4-BE49-F238E27FC236}">
                <a16:creationId xmlns:a16="http://schemas.microsoft.com/office/drawing/2014/main" id="{AA3D90BD-9387-DAD2-FB66-EFE0F69EA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64F65-AB13-4E10-37E2-89847F390053}"/>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27860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4DC4-A3DD-DB8A-E4A9-C96ADADD3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73EE70-F4F8-9615-8B69-A5E48E7A5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A3B56-8A99-1E4C-7BDF-47F5848AB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1734A-835B-0D4E-A018-8955BC0E4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CA3133-50B7-1CFB-7E3B-3F11C167A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455F4-26BB-2F38-C718-93B64B4051BA}"/>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8" name="Footer Placeholder 7">
            <a:extLst>
              <a:ext uri="{FF2B5EF4-FFF2-40B4-BE49-F238E27FC236}">
                <a16:creationId xmlns:a16="http://schemas.microsoft.com/office/drawing/2014/main" id="{1200B1A7-6766-467B-37CD-26C879DC28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D2DF4-8857-A342-F5A3-3B0A3488866B}"/>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193642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AF3B-4684-A9E4-FB84-1618D6361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9FEE0-B01C-165D-8DAB-77D994FD3542}"/>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4" name="Footer Placeholder 3">
            <a:extLst>
              <a:ext uri="{FF2B5EF4-FFF2-40B4-BE49-F238E27FC236}">
                <a16:creationId xmlns:a16="http://schemas.microsoft.com/office/drawing/2014/main" id="{6D3DAEBD-DC21-7B9C-7505-C059849D9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7811B-6D3D-3CD8-34D0-40903475998D}"/>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82068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73330-5BBA-E173-CADE-99B9C7056B85}"/>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3" name="Footer Placeholder 2">
            <a:extLst>
              <a:ext uri="{FF2B5EF4-FFF2-40B4-BE49-F238E27FC236}">
                <a16:creationId xmlns:a16="http://schemas.microsoft.com/office/drawing/2014/main" id="{4C383CFF-F248-5E0B-92F6-FC5B0F173D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8EA2A8-7BC0-C862-4271-601896986FFE}"/>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411538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2256A-E951-8A5E-22A0-2B014E21A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9F346-C136-27A7-7606-AFBA183F1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A4838-6F78-0B17-6B66-DA23C7ED2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D3CB2-A8A7-72ED-52C9-433FDCC6C900}"/>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6" name="Footer Placeholder 5">
            <a:extLst>
              <a:ext uri="{FF2B5EF4-FFF2-40B4-BE49-F238E27FC236}">
                <a16:creationId xmlns:a16="http://schemas.microsoft.com/office/drawing/2014/main" id="{5504A50E-F055-6D47-00ED-381878D7D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15B30-AE03-37A1-D51C-AC99BF30E3A7}"/>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37852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9C2-8414-DB9E-E628-9A1723686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C3B00-64F7-B3F0-661E-F28484E58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6A499-EDE9-5B74-FB8F-8B0FC5232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68BF7-5655-E341-0E4E-9CC201A01B86}"/>
              </a:ext>
            </a:extLst>
          </p:cNvPr>
          <p:cNvSpPr>
            <a:spLocks noGrp="1"/>
          </p:cNvSpPr>
          <p:nvPr>
            <p:ph type="dt" sz="half" idx="10"/>
          </p:nvPr>
        </p:nvSpPr>
        <p:spPr/>
        <p:txBody>
          <a:bodyPr/>
          <a:lstStyle/>
          <a:p>
            <a:fld id="{9DDD043D-1BD3-2F49-BDA4-AF244C419B94}" type="datetimeFigureOut">
              <a:rPr lang="en-US" smtClean="0"/>
              <a:t>8/9/23</a:t>
            </a:fld>
            <a:endParaRPr lang="en-US"/>
          </a:p>
        </p:txBody>
      </p:sp>
      <p:sp>
        <p:nvSpPr>
          <p:cNvPr id="6" name="Footer Placeholder 5">
            <a:extLst>
              <a:ext uri="{FF2B5EF4-FFF2-40B4-BE49-F238E27FC236}">
                <a16:creationId xmlns:a16="http://schemas.microsoft.com/office/drawing/2014/main" id="{5FF92DEF-E4E9-3DEF-A400-04CE73432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3F694-3EB2-AE78-F826-01614A0B93D5}"/>
              </a:ext>
            </a:extLst>
          </p:cNvPr>
          <p:cNvSpPr>
            <a:spLocks noGrp="1"/>
          </p:cNvSpPr>
          <p:nvPr>
            <p:ph type="sldNum" sz="quarter" idx="12"/>
          </p:nvPr>
        </p:nvSpPr>
        <p:spPr/>
        <p:txBody>
          <a:bodyPr/>
          <a:lstStyle/>
          <a:p>
            <a:fld id="{23585998-79EF-A04B-871C-7F765046B5C0}" type="slidenum">
              <a:rPr lang="en-US" smtClean="0"/>
              <a:t>‹#›</a:t>
            </a:fld>
            <a:endParaRPr lang="en-US"/>
          </a:p>
        </p:txBody>
      </p:sp>
    </p:spTree>
    <p:extLst>
      <p:ext uri="{BB962C8B-B14F-4D97-AF65-F5344CB8AC3E}">
        <p14:creationId xmlns:p14="http://schemas.microsoft.com/office/powerpoint/2010/main" val="233268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27095-BFC5-6E24-EEAF-4D827A4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B4615-DE4C-9B30-C39C-F70268A3F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68FDD-75B9-DF3B-1468-B55811F3E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043D-1BD3-2F49-BDA4-AF244C419B94}" type="datetimeFigureOut">
              <a:rPr lang="en-US" smtClean="0"/>
              <a:t>8/9/23</a:t>
            </a:fld>
            <a:endParaRPr lang="en-US"/>
          </a:p>
        </p:txBody>
      </p:sp>
      <p:sp>
        <p:nvSpPr>
          <p:cNvPr id="5" name="Footer Placeholder 4">
            <a:extLst>
              <a:ext uri="{FF2B5EF4-FFF2-40B4-BE49-F238E27FC236}">
                <a16:creationId xmlns:a16="http://schemas.microsoft.com/office/drawing/2014/main" id="{9A193E26-B6F2-8C49-5B7D-1D1D42D4E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626DC8-3AD7-84B0-D401-7A84A9971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85998-79EF-A04B-871C-7F765046B5C0}" type="slidenum">
              <a:rPr lang="en-US" smtClean="0"/>
              <a:t>‹#›</a:t>
            </a:fld>
            <a:endParaRPr lang="en-US"/>
          </a:p>
        </p:txBody>
      </p:sp>
    </p:spTree>
    <p:extLst>
      <p:ext uri="{BB962C8B-B14F-4D97-AF65-F5344CB8AC3E}">
        <p14:creationId xmlns:p14="http://schemas.microsoft.com/office/powerpoint/2010/main" val="271940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90F6-8DB4-85D6-A2F2-29829FECB6B4}"/>
              </a:ext>
            </a:extLst>
          </p:cNvPr>
          <p:cNvSpPr>
            <a:spLocks noGrp="1"/>
          </p:cNvSpPr>
          <p:nvPr>
            <p:ph type="ctrTitle"/>
          </p:nvPr>
        </p:nvSpPr>
        <p:spPr/>
        <p:txBody>
          <a:bodyPr/>
          <a:lstStyle/>
          <a:p>
            <a:r>
              <a:rPr lang="en-US" dirty="0"/>
              <a:t>C971 - Low Fidelity Wireframe</a:t>
            </a:r>
          </a:p>
        </p:txBody>
      </p:sp>
      <p:sp>
        <p:nvSpPr>
          <p:cNvPr id="3" name="Subtitle 2">
            <a:extLst>
              <a:ext uri="{FF2B5EF4-FFF2-40B4-BE49-F238E27FC236}">
                <a16:creationId xmlns:a16="http://schemas.microsoft.com/office/drawing/2014/main" id="{08D9E5D6-B179-70B2-E88E-DE912AC7777E}"/>
              </a:ext>
            </a:extLst>
          </p:cNvPr>
          <p:cNvSpPr>
            <a:spLocks noGrp="1"/>
          </p:cNvSpPr>
          <p:nvPr>
            <p:ph type="subTitle" idx="1"/>
          </p:nvPr>
        </p:nvSpPr>
        <p:spPr/>
        <p:txBody>
          <a:bodyPr/>
          <a:lstStyle/>
          <a:p>
            <a:r>
              <a:rPr lang="en-US" dirty="0"/>
              <a:t>William Lee III</a:t>
            </a:r>
          </a:p>
        </p:txBody>
      </p:sp>
    </p:spTree>
    <p:extLst>
      <p:ext uri="{BB962C8B-B14F-4D97-AF65-F5344CB8AC3E}">
        <p14:creationId xmlns:p14="http://schemas.microsoft.com/office/powerpoint/2010/main" val="401181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EEDC0B-4BBA-1DC2-C370-89A6D16B3812}"/>
              </a:ext>
            </a:extLst>
          </p:cNvPr>
          <p:cNvSpPr/>
          <p:nvPr/>
        </p:nvSpPr>
        <p:spPr>
          <a:xfrm>
            <a:off x="8306839" y="58454"/>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50F76D-09E5-830B-B6C5-B5BED23832FD}"/>
              </a:ext>
            </a:extLst>
          </p:cNvPr>
          <p:cNvSpPr/>
          <p:nvPr/>
        </p:nvSpPr>
        <p:spPr>
          <a:xfrm>
            <a:off x="9569881" y="911268"/>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Term 1</a:t>
            </a:r>
          </a:p>
        </p:txBody>
      </p:sp>
      <p:sp>
        <p:nvSpPr>
          <p:cNvPr id="10" name="Rectangle 9">
            <a:extLst>
              <a:ext uri="{FF2B5EF4-FFF2-40B4-BE49-F238E27FC236}">
                <a16:creationId xmlns:a16="http://schemas.microsoft.com/office/drawing/2014/main" id="{5F3B9446-D464-DBAB-37D9-706C1E39A5D8}"/>
              </a:ext>
            </a:extLst>
          </p:cNvPr>
          <p:cNvSpPr/>
          <p:nvPr/>
        </p:nvSpPr>
        <p:spPr>
          <a:xfrm>
            <a:off x="9569881" y="153026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1/1/1990</a:t>
            </a:r>
          </a:p>
        </p:txBody>
      </p:sp>
      <p:sp>
        <p:nvSpPr>
          <p:cNvPr id="11" name="Rectangle 10">
            <a:extLst>
              <a:ext uri="{FF2B5EF4-FFF2-40B4-BE49-F238E27FC236}">
                <a16:creationId xmlns:a16="http://schemas.microsoft.com/office/drawing/2014/main" id="{0B7436B8-6DF8-6527-2636-B1594B5C18C3}"/>
              </a:ext>
            </a:extLst>
          </p:cNvPr>
          <p:cNvSpPr/>
          <p:nvPr/>
        </p:nvSpPr>
        <p:spPr>
          <a:xfrm>
            <a:off x="9569881" y="222963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6/25/2023</a:t>
            </a:r>
          </a:p>
        </p:txBody>
      </p:sp>
      <p:sp>
        <p:nvSpPr>
          <p:cNvPr id="12" name="TextBox 11">
            <a:extLst>
              <a:ext uri="{FF2B5EF4-FFF2-40B4-BE49-F238E27FC236}">
                <a16:creationId xmlns:a16="http://schemas.microsoft.com/office/drawing/2014/main" id="{B2B693E9-D41D-8D90-06B3-45D536852705}"/>
              </a:ext>
            </a:extLst>
          </p:cNvPr>
          <p:cNvSpPr txBox="1"/>
          <p:nvPr/>
        </p:nvSpPr>
        <p:spPr>
          <a:xfrm>
            <a:off x="8455064" y="911268"/>
            <a:ext cx="977030" cy="369332"/>
          </a:xfrm>
          <a:prstGeom prst="rect">
            <a:avLst/>
          </a:prstGeom>
          <a:noFill/>
        </p:spPr>
        <p:txBody>
          <a:bodyPr wrap="square" rtlCol="0">
            <a:spAutoFit/>
          </a:bodyPr>
          <a:lstStyle/>
          <a:p>
            <a:r>
              <a:rPr lang="en-US" dirty="0"/>
              <a:t>Term</a:t>
            </a:r>
          </a:p>
        </p:txBody>
      </p:sp>
      <p:sp>
        <p:nvSpPr>
          <p:cNvPr id="13" name="TextBox 12">
            <a:extLst>
              <a:ext uri="{FF2B5EF4-FFF2-40B4-BE49-F238E27FC236}">
                <a16:creationId xmlns:a16="http://schemas.microsoft.com/office/drawing/2014/main" id="{8FB8B2EF-B6B5-5D77-9A6F-C173D6E85498}"/>
              </a:ext>
            </a:extLst>
          </p:cNvPr>
          <p:cNvSpPr txBox="1"/>
          <p:nvPr/>
        </p:nvSpPr>
        <p:spPr>
          <a:xfrm>
            <a:off x="8455064" y="1450309"/>
            <a:ext cx="977030" cy="646331"/>
          </a:xfrm>
          <a:prstGeom prst="rect">
            <a:avLst/>
          </a:prstGeom>
          <a:noFill/>
        </p:spPr>
        <p:txBody>
          <a:bodyPr wrap="square" rtlCol="0">
            <a:spAutoFit/>
          </a:bodyPr>
          <a:lstStyle/>
          <a:p>
            <a:r>
              <a:rPr lang="en-US" dirty="0"/>
              <a:t>Start Date</a:t>
            </a:r>
          </a:p>
        </p:txBody>
      </p:sp>
      <p:sp>
        <p:nvSpPr>
          <p:cNvPr id="14" name="TextBox 13">
            <a:extLst>
              <a:ext uri="{FF2B5EF4-FFF2-40B4-BE49-F238E27FC236}">
                <a16:creationId xmlns:a16="http://schemas.microsoft.com/office/drawing/2014/main" id="{AEFFB49A-1CCB-02C5-9C53-AB2350B64760}"/>
              </a:ext>
            </a:extLst>
          </p:cNvPr>
          <p:cNvSpPr txBox="1"/>
          <p:nvPr/>
        </p:nvSpPr>
        <p:spPr>
          <a:xfrm>
            <a:off x="8455064" y="2149679"/>
            <a:ext cx="977030" cy="646331"/>
          </a:xfrm>
          <a:prstGeom prst="rect">
            <a:avLst/>
          </a:prstGeom>
          <a:noFill/>
        </p:spPr>
        <p:txBody>
          <a:bodyPr wrap="square" rtlCol="0">
            <a:spAutoFit/>
          </a:bodyPr>
          <a:lstStyle/>
          <a:p>
            <a:r>
              <a:rPr lang="en-US" dirty="0"/>
              <a:t>End Date</a:t>
            </a:r>
          </a:p>
        </p:txBody>
      </p:sp>
      <p:sp>
        <p:nvSpPr>
          <p:cNvPr id="15" name="Rectangle 14">
            <a:extLst>
              <a:ext uri="{FF2B5EF4-FFF2-40B4-BE49-F238E27FC236}">
                <a16:creationId xmlns:a16="http://schemas.microsoft.com/office/drawing/2014/main" id="{A56CE19C-E405-DE7C-6C5E-49C0919B3080}"/>
              </a:ext>
            </a:extLst>
          </p:cNvPr>
          <p:cNvSpPr/>
          <p:nvPr/>
        </p:nvSpPr>
        <p:spPr>
          <a:xfrm>
            <a:off x="8306839" y="58454"/>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TERM DETAILS</a:t>
            </a:r>
          </a:p>
        </p:txBody>
      </p:sp>
      <p:graphicFrame>
        <p:nvGraphicFramePr>
          <p:cNvPr id="18" name="Table 18">
            <a:extLst>
              <a:ext uri="{FF2B5EF4-FFF2-40B4-BE49-F238E27FC236}">
                <a16:creationId xmlns:a16="http://schemas.microsoft.com/office/drawing/2014/main" id="{776EE261-3898-D56C-7C82-192AEC9C479E}"/>
              </a:ext>
            </a:extLst>
          </p:cNvPr>
          <p:cNvGraphicFramePr>
            <a:graphicFrameLocks noGrp="1"/>
          </p:cNvGraphicFramePr>
          <p:nvPr>
            <p:extLst>
              <p:ext uri="{D42A27DB-BD31-4B8C-83A1-F6EECF244321}">
                <p14:modId xmlns:p14="http://schemas.microsoft.com/office/powerpoint/2010/main" val="3616896261"/>
              </p:ext>
            </p:extLst>
          </p:nvPr>
        </p:nvGraphicFramePr>
        <p:xfrm>
          <a:off x="8588674" y="2950116"/>
          <a:ext cx="3269293" cy="2564856"/>
        </p:xfrm>
        <a:graphic>
          <a:graphicData uri="http://schemas.openxmlformats.org/drawingml/2006/table">
            <a:tbl>
              <a:tblPr firstRow="1" bandRow="1">
                <a:tableStyleId>{073A0DAA-6AF3-43AB-8588-CEC1D06C72B9}</a:tableStyleId>
              </a:tblPr>
              <a:tblGrid>
                <a:gridCol w="3269293">
                  <a:extLst>
                    <a:ext uri="{9D8B030D-6E8A-4147-A177-3AD203B41FA5}">
                      <a16:colId xmlns:a16="http://schemas.microsoft.com/office/drawing/2014/main" val="1904486193"/>
                    </a:ext>
                  </a:extLst>
                </a:gridCol>
              </a:tblGrid>
              <a:tr h="366408">
                <a:tc>
                  <a:txBody>
                    <a:bodyPr/>
                    <a:lstStyle/>
                    <a:p>
                      <a:r>
                        <a:rPr lang="en-US" dirty="0"/>
                        <a:t>COURSES IN TERM</a:t>
                      </a:r>
                    </a:p>
                  </a:txBody>
                  <a:tcPr/>
                </a:tc>
                <a:extLst>
                  <a:ext uri="{0D108BD9-81ED-4DB2-BD59-A6C34878D82A}">
                    <a16:rowId xmlns:a16="http://schemas.microsoft.com/office/drawing/2014/main" val="480314597"/>
                  </a:ext>
                </a:extLst>
              </a:tr>
              <a:tr h="366408">
                <a:tc>
                  <a:txBody>
                    <a:bodyPr/>
                    <a:lstStyle/>
                    <a:p>
                      <a:r>
                        <a:rPr lang="en-US" dirty="0"/>
                        <a:t>Course 1</a:t>
                      </a:r>
                    </a:p>
                  </a:txBody>
                  <a:tcPr/>
                </a:tc>
                <a:extLst>
                  <a:ext uri="{0D108BD9-81ED-4DB2-BD59-A6C34878D82A}">
                    <a16:rowId xmlns:a16="http://schemas.microsoft.com/office/drawing/2014/main" val="3592090782"/>
                  </a:ext>
                </a:extLst>
              </a:tr>
              <a:tr h="366408">
                <a:tc>
                  <a:txBody>
                    <a:bodyPr/>
                    <a:lstStyle/>
                    <a:p>
                      <a:r>
                        <a:rPr lang="en-US" dirty="0"/>
                        <a:t>Course 2</a:t>
                      </a:r>
                    </a:p>
                  </a:txBody>
                  <a:tcPr/>
                </a:tc>
                <a:extLst>
                  <a:ext uri="{0D108BD9-81ED-4DB2-BD59-A6C34878D82A}">
                    <a16:rowId xmlns:a16="http://schemas.microsoft.com/office/drawing/2014/main" val="92559049"/>
                  </a:ext>
                </a:extLst>
              </a:tr>
              <a:tr h="366408">
                <a:tc>
                  <a:txBody>
                    <a:bodyPr/>
                    <a:lstStyle/>
                    <a:p>
                      <a:r>
                        <a:rPr lang="en-US" dirty="0"/>
                        <a:t>Course 3</a:t>
                      </a:r>
                    </a:p>
                  </a:txBody>
                  <a:tcPr/>
                </a:tc>
                <a:extLst>
                  <a:ext uri="{0D108BD9-81ED-4DB2-BD59-A6C34878D82A}">
                    <a16:rowId xmlns:a16="http://schemas.microsoft.com/office/drawing/2014/main" val="1916281498"/>
                  </a:ext>
                </a:extLst>
              </a:tr>
              <a:tr h="366408">
                <a:tc>
                  <a:txBody>
                    <a:bodyPr/>
                    <a:lstStyle/>
                    <a:p>
                      <a:r>
                        <a:rPr lang="en-US" dirty="0"/>
                        <a:t>Course 4</a:t>
                      </a:r>
                    </a:p>
                  </a:txBody>
                  <a:tcPr/>
                </a:tc>
                <a:extLst>
                  <a:ext uri="{0D108BD9-81ED-4DB2-BD59-A6C34878D82A}">
                    <a16:rowId xmlns:a16="http://schemas.microsoft.com/office/drawing/2014/main" val="717724918"/>
                  </a:ext>
                </a:extLst>
              </a:tr>
              <a:tr h="366408">
                <a:tc>
                  <a:txBody>
                    <a:bodyPr/>
                    <a:lstStyle/>
                    <a:p>
                      <a:r>
                        <a:rPr lang="en-US" dirty="0"/>
                        <a:t>Course 5</a:t>
                      </a:r>
                    </a:p>
                  </a:txBody>
                  <a:tcPr/>
                </a:tc>
                <a:extLst>
                  <a:ext uri="{0D108BD9-81ED-4DB2-BD59-A6C34878D82A}">
                    <a16:rowId xmlns:a16="http://schemas.microsoft.com/office/drawing/2014/main" val="1843569052"/>
                  </a:ext>
                </a:extLst>
              </a:tr>
              <a:tr h="366408">
                <a:tc>
                  <a:txBody>
                    <a:bodyPr/>
                    <a:lstStyle/>
                    <a:p>
                      <a:r>
                        <a:rPr lang="en-US" dirty="0"/>
                        <a:t>Course 6</a:t>
                      </a:r>
                    </a:p>
                  </a:txBody>
                  <a:tcPr/>
                </a:tc>
                <a:extLst>
                  <a:ext uri="{0D108BD9-81ED-4DB2-BD59-A6C34878D82A}">
                    <a16:rowId xmlns:a16="http://schemas.microsoft.com/office/drawing/2014/main" val="487878851"/>
                  </a:ext>
                </a:extLst>
              </a:tr>
            </a:tbl>
          </a:graphicData>
        </a:graphic>
      </p:graphicFrame>
      <p:sp>
        <p:nvSpPr>
          <p:cNvPr id="19" name="Rectangle 18">
            <a:extLst>
              <a:ext uri="{FF2B5EF4-FFF2-40B4-BE49-F238E27FC236}">
                <a16:creationId xmlns:a16="http://schemas.microsoft.com/office/drawing/2014/main" id="{7F508390-7A27-F9B3-C0D8-B0641755D662}"/>
              </a:ext>
            </a:extLst>
          </p:cNvPr>
          <p:cNvSpPr/>
          <p:nvPr/>
        </p:nvSpPr>
        <p:spPr>
          <a:xfrm>
            <a:off x="4273454" y="89770"/>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A08D6B-C943-3F52-1B71-FA573D8A4F17}"/>
              </a:ext>
            </a:extLst>
          </p:cNvPr>
          <p:cNvSpPr/>
          <p:nvPr/>
        </p:nvSpPr>
        <p:spPr>
          <a:xfrm>
            <a:off x="4273454" y="89770"/>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t>HOME</a:t>
            </a:r>
          </a:p>
        </p:txBody>
      </p:sp>
      <p:graphicFrame>
        <p:nvGraphicFramePr>
          <p:cNvPr id="25" name="Table 18">
            <a:extLst>
              <a:ext uri="{FF2B5EF4-FFF2-40B4-BE49-F238E27FC236}">
                <a16:creationId xmlns:a16="http://schemas.microsoft.com/office/drawing/2014/main" id="{805BEDF8-FA15-5874-6CCF-00C50B0C80C8}"/>
              </a:ext>
            </a:extLst>
          </p:cNvPr>
          <p:cNvGraphicFramePr>
            <a:graphicFrameLocks noGrp="1"/>
          </p:cNvGraphicFramePr>
          <p:nvPr>
            <p:extLst>
              <p:ext uri="{D42A27DB-BD31-4B8C-83A1-F6EECF244321}">
                <p14:modId xmlns:p14="http://schemas.microsoft.com/office/powerpoint/2010/main" val="1920797205"/>
              </p:ext>
            </p:extLst>
          </p:nvPr>
        </p:nvGraphicFramePr>
        <p:xfrm>
          <a:off x="4406025" y="930190"/>
          <a:ext cx="3618977" cy="2314052"/>
        </p:xfrm>
        <a:graphic>
          <a:graphicData uri="http://schemas.openxmlformats.org/drawingml/2006/table">
            <a:tbl>
              <a:tblPr firstRow="1" bandRow="1">
                <a:tableStyleId>{073A0DAA-6AF3-43AB-8588-CEC1D06C72B9}</a:tableStyleId>
              </a:tblPr>
              <a:tblGrid>
                <a:gridCol w="3618977">
                  <a:extLst>
                    <a:ext uri="{9D8B030D-6E8A-4147-A177-3AD203B41FA5}">
                      <a16:colId xmlns:a16="http://schemas.microsoft.com/office/drawing/2014/main" val="1904486193"/>
                    </a:ext>
                  </a:extLst>
                </a:gridCol>
              </a:tblGrid>
              <a:tr h="578513">
                <a:tc>
                  <a:txBody>
                    <a:bodyPr/>
                    <a:lstStyle/>
                    <a:p>
                      <a:r>
                        <a:rPr lang="en-US" b="0" dirty="0">
                          <a:solidFill>
                            <a:schemeClr val="tx1"/>
                          </a:solidFill>
                        </a:rPr>
                        <a:t>TERM 1</a:t>
                      </a:r>
                    </a:p>
                  </a:txBody>
                  <a:tcPr>
                    <a:solidFill>
                      <a:schemeClr val="bg1">
                        <a:lumMod val="95000"/>
                      </a:schemeClr>
                    </a:solidFill>
                  </a:tcPr>
                </a:tc>
                <a:extLst>
                  <a:ext uri="{0D108BD9-81ED-4DB2-BD59-A6C34878D82A}">
                    <a16:rowId xmlns:a16="http://schemas.microsoft.com/office/drawing/2014/main" val="3592090782"/>
                  </a:ext>
                </a:extLst>
              </a:tr>
              <a:tr h="578513">
                <a:tc>
                  <a:txBody>
                    <a:bodyPr/>
                    <a:lstStyle/>
                    <a:p>
                      <a:r>
                        <a:rPr lang="en-US" dirty="0"/>
                        <a:t>TERM 2</a:t>
                      </a:r>
                    </a:p>
                  </a:txBody>
                  <a:tcPr/>
                </a:tc>
                <a:extLst>
                  <a:ext uri="{0D108BD9-81ED-4DB2-BD59-A6C34878D82A}">
                    <a16:rowId xmlns:a16="http://schemas.microsoft.com/office/drawing/2014/main" val="92559049"/>
                  </a:ext>
                </a:extLst>
              </a:tr>
              <a:tr h="578513">
                <a:tc>
                  <a:txBody>
                    <a:bodyPr/>
                    <a:lstStyle/>
                    <a:p>
                      <a:r>
                        <a:rPr lang="en-US" dirty="0"/>
                        <a:t>TERM 3</a:t>
                      </a:r>
                    </a:p>
                  </a:txBody>
                  <a:tcPr/>
                </a:tc>
                <a:extLst>
                  <a:ext uri="{0D108BD9-81ED-4DB2-BD59-A6C34878D82A}">
                    <a16:rowId xmlns:a16="http://schemas.microsoft.com/office/drawing/2014/main" val="1916281498"/>
                  </a:ext>
                </a:extLst>
              </a:tr>
              <a:tr h="578513">
                <a:tc>
                  <a:txBody>
                    <a:bodyPr/>
                    <a:lstStyle/>
                    <a:p>
                      <a:r>
                        <a:rPr lang="en-US" dirty="0"/>
                        <a:t>TERM 4</a:t>
                      </a:r>
                    </a:p>
                  </a:txBody>
                  <a:tcPr/>
                </a:tc>
                <a:extLst>
                  <a:ext uri="{0D108BD9-81ED-4DB2-BD59-A6C34878D82A}">
                    <a16:rowId xmlns:a16="http://schemas.microsoft.com/office/drawing/2014/main" val="717724918"/>
                  </a:ext>
                </a:extLst>
              </a:tr>
            </a:tbl>
          </a:graphicData>
        </a:graphic>
      </p:graphicFrame>
      <p:cxnSp>
        <p:nvCxnSpPr>
          <p:cNvPr id="28" name="Straight Arrow Connector 27">
            <a:extLst>
              <a:ext uri="{FF2B5EF4-FFF2-40B4-BE49-F238E27FC236}">
                <a16:creationId xmlns:a16="http://schemas.microsoft.com/office/drawing/2014/main" id="{8873360C-9258-1164-5FB4-ABE98F2FD356}"/>
              </a:ext>
            </a:extLst>
          </p:cNvPr>
          <p:cNvCxnSpPr/>
          <p:nvPr/>
        </p:nvCxnSpPr>
        <p:spPr>
          <a:xfrm flipV="1">
            <a:off x="7910450" y="485447"/>
            <a:ext cx="444404" cy="65963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C34931-DC9A-0BB5-C6FE-0425EC233ABE}"/>
              </a:ext>
            </a:extLst>
          </p:cNvPr>
          <p:cNvSpPr/>
          <p:nvPr/>
        </p:nvSpPr>
        <p:spPr>
          <a:xfrm>
            <a:off x="4373665" y="6105984"/>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TERM</a:t>
            </a:r>
          </a:p>
        </p:txBody>
      </p:sp>
      <p:sp>
        <p:nvSpPr>
          <p:cNvPr id="30" name="Rectangle 29">
            <a:extLst>
              <a:ext uri="{FF2B5EF4-FFF2-40B4-BE49-F238E27FC236}">
                <a16:creationId xmlns:a16="http://schemas.microsoft.com/office/drawing/2014/main" id="{0C7B92FA-DEA7-095C-00B4-E8051AE1FE04}"/>
              </a:ext>
            </a:extLst>
          </p:cNvPr>
          <p:cNvSpPr/>
          <p:nvPr/>
        </p:nvSpPr>
        <p:spPr>
          <a:xfrm>
            <a:off x="8413831" y="5638472"/>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UPDATE TERM</a:t>
            </a:r>
          </a:p>
        </p:txBody>
      </p:sp>
      <p:sp>
        <p:nvSpPr>
          <p:cNvPr id="31" name="Rectangle 30">
            <a:extLst>
              <a:ext uri="{FF2B5EF4-FFF2-40B4-BE49-F238E27FC236}">
                <a16:creationId xmlns:a16="http://schemas.microsoft.com/office/drawing/2014/main" id="{E16746D4-44BA-9C5D-5392-B1EB8CBA56BB}"/>
              </a:ext>
            </a:extLst>
          </p:cNvPr>
          <p:cNvSpPr/>
          <p:nvPr/>
        </p:nvSpPr>
        <p:spPr>
          <a:xfrm>
            <a:off x="8413831" y="6186649"/>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TERM</a:t>
            </a:r>
          </a:p>
        </p:txBody>
      </p:sp>
      <p:cxnSp>
        <p:nvCxnSpPr>
          <p:cNvPr id="33" name="Straight Connector 32">
            <a:extLst>
              <a:ext uri="{FF2B5EF4-FFF2-40B4-BE49-F238E27FC236}">
                <a16:creationId xmlns:a16="http://schemas.microsoft.com/office/drawing/2014/main" id="{71C8234D-84D8-C333-10FB-D75F8B85DB70}"/>
              </a:ext>
            </a:extLst>
          </p:cNvPr>
          <p:cNvCxnSpPr/>
          <p:nvPr/>
        </p:nvCxnSpPr>
        <p:spPr>
          <a:xfrm>
            <a:off x="11715750" y="3429000"/>
            <a:ext cx="47625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62C33E8-6379-8C4D-404C-903AC285ED3C}"/>
              </a:ext>
            </a:extLst>
          </p:cNvPr>
          <p:cNvSpPr txBox="1"/>
          <p:nvPr/>
        </p:nvSpPr>
        <p:spPr>
          <a:xfrm>
            <a:off x="291223" y="1872679"/>
            <a:ext cx="3832965" cy="1200329"/>
          </a:xfrm>
          <a:prstGeom prst="rect">
            <a:avLst/>
          </a:prstGeom>
          <a:noFill/>
        </p:spPr>
        <p:txBody>
          <a:bodyPr wrap="square" rtlCol="0">
            <a:spAutoFit/>
          </a:bodyPr>
          <a:lstStyle/>
          <a:p>
            <a:r>
              <a:rPr lang="en-US" dirty="0"/>
              <a:t>Term Details page is the same as the add term page but it is already filled in and the add instructor page does not have the list of courses. </a:t>
            </a:r>
          </a:p>
        </p:txBody>
      </p:sp>
      <p:sp>
        <p:nvSpPr>
          <p:cNvPr id="17" name="Rectangle 16">
            <a:extLst>
              <a:ext uri="{FF2B5EF4-FFF2-40B4-BE49-F238E27FC236}">
                <a16:creationId xmlns:a16="http://schemas.microsoft.com/office/drawing/2014/main" id="{A4125C73-86C5-233D-BD46-0B06D9825B52}"/>
              </a:ext>
            </a:extLst>
          </p:cNvPr>
          <p:cNvSpPr/>
          <p:nvPr/>
        </p:nvSpPr>
        <p:spPr>
          <a:xfrm>
            <a:off x="4373665" y="5052815"/>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COURSES</a:t>
            </a:r>
          </a:p>
        </p:txBody>
      </p:sp>
      <p:sp>
        <p:nvSpPr>
          <p:cNvPr id="21" name="Rectangle 20">
            <a:extLst>
              <a:ext uri="{FF2B5EF4-FFF2-40B4-BE49-F238E27FC236}">
                <a16:creationId xmlns:a16="http://schemas.microsoft.com/office/drawing/2014/main" id="{3DFA1984-416C-C9B9-F396-9BA30208AB80}"/>
              </a:ext>
            </a:extLst>
          </p:cNvPr>
          <p:cNvSpPr/>
          <p:nvPr/>
        </p:nvSpPr>
        <p:spPr>
          <a:xfrm>
            <a:off x="4380447" y="5596982"/>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ASSESSMENTS</a:t>
            </a:r>
          </a:p>
        </p:txBody>
      </p:sp>
      <p:sp>
        <p:nvSpPr>
          <p:cNvPr id="22" name="Rectangle 21">
            <a:extLst>
              <a:ext uri="{FF2B5EF4-FFF2-40B4-BE49-F238E27FC236}">
                <a16:creationId xmlns:a16="http://schemas.microsoft.com/office/drawing/2014/main" id="{BDEBBA4C-3583-CC31-0AAA-42E9DE7569EA}"/>
              </a:ext>
            </a:extLst>
          </p:cNvPr>
          <p:cNvSpPr/>
          <p:nvPr/>
        </p:nvSpPr>
        <p:spPr>
          <a:xfrm>
            <a:off x="4328251" y="4960307"/>
            <a:ext cx="3696751" cy="113438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E1B5C98-EF34-281C-6B4A-62B7B8D5AF79}"/>
              </a:ext>
            </a:extLst>
          </p:cNvPr>
          <p:cNvCxnSpPr>
            <a:cxnSpLocks/>
            <a:endCxn id="22" idx="1"/>
          </p:cNvCxnSpPr>
          <p:nvPr/>
        </p:nvCxnSpPr>
        <p:spPr>
          <a:xfrm>
            <a:off x="2868460" y="5514972"/>
            <a:ext cx="1459791" cy="1253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7B1056A-BE57-25A7-08C4-EC796D5A014D}"/>
              </a:ext>
            </a:extLst>
          </p:cNvPr>
          <p:cNvSpPr txBox="1"/>
          <p:nvPr/>
        </p:nvSpPr>
        <p:spPr>
          <a:xfrm>
            <a:off x="158653" y="4695863"/>
            <a:ext cx="2709808" cy="1200329"/>
          </a:xfrm>
          <a:prstGeom prst="rect">
            <a:avLst/>
          </a:prstGeom>
          <a:noFill/>
        </p:spPr>
        <p:txBody>
          <a:bodyPr wrap="square" rtlCol="0">
            <a:spAutoFit/>
          </a:bodyPr>
          <a:lstStyle/>
          <a:p>
            <a:r>
              <a:rPr lang="en-US" dirty="0"/>
              <a:t>Added these buttons after part A for debugging purposes and a catalog of courses and assessments. </a:t>
            </a:r>
          </a:p>
        </p:txBody>
      </p:sp>
    </p:spTree>
    <p:extLst>
      <p:ext uri="{BB962C8B-B14F-4D97-AF65-F5344CB8AC3E}">
        <p14:creationId xmlns:p14="http://schemas.microsoft.com/office/powerpoint/2010/main" val="251042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83B293F-5156-58D1-3D21-4DADEEE6F8AA}"/>
              </a:ext>
            </a:extLst>
          </p:cNvPr>
          <p:cNvGrpSpPr/>
          <p:nvPr/>
        </p:nvGrpSpPr>
        <p:grpSpPr>
          <a:xfrm>
            <a:off x="55959" y="114234"/>
            <a:ext cx="3832965" cy="6676373"/>
            <a:chOff x="4179300" y="99748"/>
            <a:chExt cx="3832965" cy="6676373"/>
          </a:xfrm>
        </p:grpSpPr>
        <p:sp>
          <p:nvSpPr>
            <p:cNvPr id="5" name="Rectangle 4">
              <a:extLst>
                <a:ext uri="{FF2B5EF4-FFF2-40B4-BE49-F238E27FC236}">
                  <a16:creationId xmlns:a16="http://schemas.microsoft.com/office/drawing/2014/main" id="{67B50D0C-87B1-7C60-2074-8E7370EC8D4B}"/>
                </a:ext>
              </a:extLst>
            </p:cNvPr>
            <p:cNvSpPr/>
            <p:nvPr/>
          </p:nvSpPr>
          <p:spPr>
            <a:xfrm>
              <a:off x="4179300" y="99748"/>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84D08B-4CD4-8631-8877-69CBBC4CEB9B}"/>
                </a:ext>
              </a:extLst>
            </p:cNvPr>
            <p:cNvSpPr/>
            <p:nvPr/>
          </p:nvSpPr>
          <p:spPr>
            <a:xfrm>
              <a:off x="5442342" y="95256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UI Design</a:t>
              </a:r>
            </a:p>
          </p:txBody>
        </p:sp>
        <p:sp>
          <p:nvSpPr>
            <p:cNvPr id="7" name="Rectangle 6">
              <a:extLst>
                <a:ext uri="{FF2B5EF4-FFF2-40B4-BE49-F238E27FC236}">
                  <a16:creationId xmlns:a16="http://schemas.microsoft.com/office/drawing/2014/main" id="{7171CAA9-E6CE-5F4E-70F5-B184E2CE5605}"/>
                </a:ext>
              </a:extLst>
            </p:cNvPr>
            <p:cNvSpPr/>
            <p:nvPr/>
          </p:nvSpPr>
          <p:spPr>
            <a:xfrm>
              <a:off x="5442342" y="1571556"/>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1/1/1990</a:t>
              </a:r>
            </a:p>
          </p:txBody>
        </p:sp>
        <p:sp>
          <p:nvSpPr>
            <p:cNvPr id="8" name="Rectangle 7">
              <a:extLst>
                <a:ext uri="{FF2B5EF4-FFF2-40B4-BE49-F238E27FC236}">
                  <a16:creationId xmlns:a16="http://schemas.microsoft.com/office/drawing/2014/main" id="{5F8F9F4B-C84D-4134-94E3-706F8320DFDD}"/>
                </a:ext>
              </a:extLst>
            </p:cNvPr>
            <p:cNvSpPr/>
            <p:nvPr/>
          </p:nvSpPr>
          <p:spPr>
            <a:xfrm>
              <a:off x="5442342" y="2270926"/>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6/25/2023</a:t>
              </a:r>
            </a:p>
          </p:txBody>
        </p:sp>
        <p:sp>
          <p:nvSpPr>
            <p:cNvPr id="9" name="TextBox 8">
              <a:extLst>
                <a:ext uri="{FF2B5EF4-FFF2-40B4-BE49-F238E27FC236}">
                  <a16:creationId xmlns:a16="http://schemas.microsoft.com/office/drawing/2014/main" id="{E8905C8D-E092-743E-B966-94113F875A08}"/>
                </a:ext>
              </a:extLst>
            </p:cNvPr>
            <p:cNvSpPr txBox="1"/>
            <p:nvPr/>
          </p:nvSpPr>
          <p:spPr>
            <a:xfrm>
              <a:off x="4327525" y="952562"/>
              <a:ext cx="977030" cy="369332"/>
            </a:xfrm>
            <a:prstGeom prst="rect">
              <a:avLst/>
            </a:prstGeom>
            <a:noFill/>
          </p:spPr>
          <p:txBody>
            <a:bodyPr wrap="square" rtlCol="0">
              <a:spAutoFit/>
            </a:bodyPr>
            <a:lstStyle/>
            <a:p>
              <a:r>
                <a:rPr lang="en-US" dirty="0"/>
                <a:t>Name</a:t>
              </a:r>
            </a:p>
          </p:txBody>
        </p:sp>
        <p:sp>
          <p:nvSpPr>
            <p:cNvPr id="10" name="TextBox 9">
              <a:extLst>
                <a:ext uri="{FF2B5EF4-FFF2-40B4-BE49-F238E27FC236}">
                  <a16:creationId xmlns:a16="http://schemas.microsoft.com/office/drawing/2014/main" id="{14C4F319-D392-8346-04F8-080F432F0AA2}"/>
                </a:ext>
              </a:extLst>
            </p:cNvPr>
            <p:cNvSpPr txBox="1"/>
            <p:nvPr/>
          </p:nvSpPr>
          <p:spPr>
            <a:xfrm>
              <a:off x="4327525" y="1491603"/>
              <a:ext cx="977030" cy="646331"/>
            </a:xfrm>
            <a:prstGeom prst="rect">
              <a:avLst/>
            </a:prstGeom>
            <a:noFill/>
          </p:spPr>
          <p:txBody>
            <a:bodyPr wrap="square" rtlCol="0">
              <a:spAutoFit/>
            </a:bodyPr>
            <a:lstStyle/>
            <a:p>
              <a:r>
                <a:rPr lang="en-US" dirty="0"/>
                <a:t>Start Date</a:t>
              </a:r>
            </a:p>
          </p:txBody>
        </p:sp>
        <p:sp>
          <p:nvSpPr>
            <p:cNvPr id="11" name="TextBox 10">
              <a:extLst>
                <a:ext uri="{FF2B5EF4-FFF2-40B4-BE49-F238E27FC236}">
                  <a16:creationId xmlns:a16="http://schemas.microsoft.com/office/drawing/2014/main" id="{42AA369B-A85E-92BA-9475-463EFEE425BC}"/>
                </a:ext>
              </a:extLst>
            </p:cNvPr>
            <p:cNvSpPr txBox="1"/>
            <p:nvPr/>
          </p:nvSpPr>
          <p:spPr>
            <a:xfrm>
              <a:off x="4327525" y="2190973"/>
              <a:ext cx="977030" cy="646331"/>
            </a:xfrm>
            <a:prstGeom prst="rect">
              <a:avLst/>
            </a:prstGeom>
            <a:noFill/>
          </p:spPr>
          <p:txBody>
            <a:bodyPr wrap="square" rtlCol="0">
              <a:spAutoFit/>
            </a:bodyPr>
            <a:lstStyle/>
            <a:p>
              <a:r>
                <a:rPr lang="en-US" dirty="0"/>
                <a:t>End Date</a:t>
              </a:r>
            </a:p>
          </p:txBody>
        </p:sp>
        <p:sp>
          <p:nvSpPr>
            <p:cNvPr id="12" name="Rectangle 11">
              <a:extLst>
                <a:ext uri="{FF2B5EF4-FFF2-40B4-BE49-F238E27FC236}">
                  <a16:creationId xmlns:a16="http://schemas.microsoft.com/office/drawing/2014/main" id="{E86D430B-9B7C-7E18-752B-7EDF3F0122AE}"/>
                </a:ext>
              </a:extLst>
            </p:cNvPr>
            <p:cNvSpPr/>
            <p:nvPr/>
          </p:nvSpPr>
          <p:spPr>
            <a:xfrm>
              <a:off x="4179300" y="99748"/>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Course Information</a:t>
              </a:r>
            </a:p>
          </p:txBody>
        </p:sp>
        <p:sp>
          <p:nvSpPr>
            <p:cNvPr id="14" name="TextBox 13">
              <a:extLst>
                <a:ext uri="{FF2B5EF4-FFF2-40B4-BE49-F238E27FC236}">
                  <a16:creationId xmlns:a16="http://schemas.microsoft.com/office/drawing/2014/main" id="{194872B1-CA95-19FF-8483-07A9E09C71DD}"/>
                </a:ext>
              </a:extLst>
            </p:cNvPr>
            <p:cNvSpPr txBox="1"/>
            <p:nvPr/>
          </p:nvSpPr>
          <p:spPr>
            <a:xfrm>
              <a:off x="4327525" y="2839545"/>
              <a:ext cx="977030" cy="646331"/>
            </a:xfrm>
            <a:prstGeom prst="rect">
              <a:avLst/>
            </a:prstGeom>
            <a:noFill/>
          </p:spPr>
          <p:txBody>
            <a:bodyPr wrap="square" rtlCol="0">
              <a:spAutoFit/>
            </a:bodyPr>
            <a:lstStyle/>
            <a:p>
              <a:r>
                <a:rPr lang="en-US" dirty="0"/>
                <a:t>Course Status</a:t>
              </a:r>
            </a:p>
          </p:txBody>
        </p:sp>
        <p:sp>
          <p:nvSpPr>
            <p:cNvPr id="15" name="Rectangle 14">
              <a:extLst>
                <a:ext uri="{FF2B5EF4-FFF2-40B4-BE49-F238E27FC236}">
                  <a16:creationId xmlns:a16="http://schemas.microsoft.com/office/drawing/2014/main" id="{A6496BF9-3B74-56A6-CDB8-43C4F1194DBA}"/>
                </a:ext>
              </a:extLst>
            </p:cNvPr>
            <p:cNvSpPr/>
            <p:nvPr/>
          </p:nvSpPr>
          <p:spPr>
            <a:xfrm>
              <a:off x="5442342" y="2890923"/>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Complete</a:t>
              </a:r>
            </a:p>
          </p:txBody>
        </p:sp>
        <p:sp>
          <p:nvSpPr>
            <p:cNvPr id="16" name="TextBox 15">
              <a:extLst>
                <a:ext uri="{FF2B5EF4-FFF2-40B4-BE49-F238E27FC236}">
                  <a16:creationId xmlns:a16="http://schemas.microsoft.com/office/drawing/2014/main" id="{42708982-9785-71E2-46F0-F2848B919CBB}"/>
                </a:ext>
              </a:extLst>
            </p:cNvPr>
            <p:cNvSpPr txBox="1"/>
            <p:nvPr/>
          </p:nvSpPr>
          <p:spPr>
            <a:xfrm>
              <a:off x="4327525" y="3397488"/>
              <a:ext cx="977030" cy="369332"/>
            </a:xfrm>
            <a:prstGeom prst="rect">
              <a:avLst/>
            </a:prstGeom>
            <a:noFill/>
          </p:spPr>
          <p:txBody>
            <a:bodyPr wrap="square" rtlCol="0">
              <a:spAutoFit/>
            </a:bodyPr>
            <a:lstStyle/>
            <a:p>
              <a:r>
                <a:rPr lang="en-US" dirty="0"/>
                <a:t>Details</a:t>
              </a:r>
            </a:p>
          </p:txBody>
        </p:sp>
        <p:sp>
          <p:nvSpPr>
            <p:cNvPr id="17" name="Rectangle 16">
              <a:extLst>
                <a:ext uri="{FF2B5EF4-FFF2-40B4-BE49-F238E27FC236}">
                  <a16:creationId xmlns:a16="http://schemas.microsoft.com/office/drawing/2014/main" id="{D2D31AA1-793B-BAAF-09AE-983E075C8C09}"/>
                </a:ext>
              </a:extLst>
            </p:cNvPr>
            <p:cNvSpPr/>
            <p:nvPr/>
          </p:nvSpPr>
          <p:spPr>
            <a:xfrm>
              <a:off x="4327524" y="3709804"/>
              <a:ext cx="3684739" cy="87647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Course about UI</a:t>
              </a:r>
            </a:p>
          </p:txBody>
        </p:sp>
        <p:sp>
          <p:nvSpPr>
            <p:cNvPr id="18" name="TextBox 17">
              <a:extLst>
                <a:ext uri="{FF2B5EF4-FFF2-40B4-BE49-F238E27FC236}">
                  <a16:creationId xmlns:a16="http://schemas.microsoft.com/office/drawing/2014/main" id="{C1C2FC22-B5C0-8EAD-43AC-94986C742023}"/>
                </a:ext>
              </a:extLst>
            </p:cNvPr>
            <p:cNvSpPr txBox="1"/>
            <p:nvPr/>
          </p:nvSpPr>
          <p:spPr>
            <a:xfrm>
              <a:off x="4327524" y="4575027"/>
              <a:ext cx="977030" cy="369332"/>
            </a:xfrm>
            <a:prstGeom prst="rect">
              <a:avLst/>
            </a:prstGeom>
            <a:noFill/>
          </p:spPr>
          <p:txBody>
            <a:bodyPr wrap="square" rtlCol="0">
              <a:spAutoFit/>
            </a:bodyPr>
            <a:lstStyle/>
            <a:p>
              <a:r>
                <a:rPr lang="en-US" dirty="0"/>
                <a:t>Notes</a:t>
              </a:r>
            </a:p>
          </p:txBody>
        </p:sp>
        <p:sp>
          <p:nvSpPr>
            <p:cNvPr id="19" name="Rectangle 18">
              <a:extLst>
                <a:ext uri="{FF2B5EF4-FFF2-40B4-BE49-F238E27FC236}">
                  <a16:creationId xmlns:a16="http://schemas.microsoft.com/office/drawing/2014/main" id="{C670A5FF-5F4B-AC24-1B43-738DD7535FC2}"/>
                </a:ext>
              </a:extLst>
            </p:cNvPr>
            <p:cNvSpPr/>
            <p:nvPr/>
          </p:nvSpPr>
          <p:spPr>
            <a:xfrm>
              <a:off x="4327524" y="4898135"/>
              <a:ext cx="3684739" cy="369332"/>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Course about UI</a:t>
              </a:r>
            </a:p>
          </p:txBody>
        </p:sp>
        <p:sp>
          <p:nvSpPr>
            <p:cNvPr id="20" name="TextBox 19">
              <a:extLst>
                <a:ext uri="{FF2B5EF4-FFF2-40B4-BE49-F238E27FC236}">
                  <a16:creationId xmlns:a16="http://schemas.microsoft.com/office/drawing/2014/main" id="{B65F677E-1F98-F41C-1FDF-63CBD82BD26A}"/>
                </a:ext>
              </a:extLst>
            </p:cNvPr>
            <p:cNvSpPr txBox="1"/>
            <p:nvPr/>
          </p:nvSpPr>
          <p:spPr>
            <a:xfrm>
              <a:off x="4327524" y="5366397"/>
              <a:ext cx="977030" cy="369332"/>
            </a:xfrm>
            <a:prstGeom prst="rect">
              <a:avLst/>
            </a:prstGeom>
            <a:noFill/>
          </p:spPr>
          <p:txBody>
            <a:bodyPr wrap="square" rtlCol="0">
              <a:spAutoFit/>
            </a:bodyPr>
            <a:lstStyle/>
            <a:p>
              <a:r>
                <a:rPr lang="en-US" dirty="0"/>
                <a:t>Term</a:t>
              </a:r>
            </a:p>
          </p:txBody>
        </p:sp>
        <p:sp>
          <p:nvSpPr>
            <p:cNvPr id="21" name="Rectangle 20">
              <a:extLst>
                <a:ext uri="{FF2B5EF4-FFF2-40B4-BE49-F238E27FC236}">
                  <a16:creationId xmlns:a16="http://schemas.microsoft.com/office/drawing/2014/main" id="{62520284-AE19-2F9C-39B0-BBDDBFFF894F}"/>
                </a:ext>
              </a:extLst>
            </p:cNvPr>
            <p:cNvSpPr/>
            <p:nvPr/>
          </p:nvSpPr>
          <p:spPr>
            <a:xfrm>
              <a:off x="5304553" y="5295518"/>
              <a:ext cx="2707709"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Term 1</a:t>
              </a:r>
            </a:p>
          </p:txBody>
        </p:sp>
        <p:sp>
          <p:nvSpPr>
            <p:cNvPr id="22" name="Rectangle 21">
              <a:extLst>
                <a:ext uri="{FF2B5EF4-FFF2-40B4-BE49-F238E27FC236}">
                  <a16:creationId xmlns:a16="http://schemas.microsoft.com/office/drawing/2014/main" id="{B74D6452-8BA8-BC22-1663-6E9AEA50CEFC}"/>
                </a:ext>
              </a:extLst>
            </p:cNvPr>
            <p:cNvSpPr/>
            <p:nvPr/>
          </p:nvSpPr>
          <p:spPr>
            <a:xfrm>
              <a:off x="4299016" y="5976877"/>
              <a:ext cx="3618978" cy="29090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UPDATE COURSE</a:t>
              </a:r>
            </a:p>
          </p:txBody>
        </p:sp>
        <p:sp>
          <p:nvSpPr>
            <p:cNvPr id="23" name="Rectangle 22">
              <a:extLst>
                <a:ext uri="{FF2B5EF4-FFF2-40B4-BE49-F238E27FC236}">
                  <a16:creationId xmlns:a16="http://schemas.microsoft.com/office/drawing/2014/main" id="{FDA30EDA-A4F8-5D1B-ED61-896D13DA50D5}"/>
                </a:ext>
              </a:extLst>
            </p:cNvPr>
            <p:cNvSpPr/>
            <p:nvPr/>
          </p:nvSpPr>
          <p:spPr>
            <a:xfrm>
              <a:off x="4299016" y="6353599"/>
              <a:ext cx="3618978" cy="290901"/>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COURSE</a:t>
              </a:r>
            </a:p>
          </p:txBody>
        </p:sp>
      </p:grpSp>
      <p:sp>
        <p:nvSpPr>
          <p:cNvPr id="24" name="Rectangle 23">
            <a:extLst>
              <a:ext uri="{FF2B5EF4-FFF2-40B4-BE49-F238E27FC236}">
                <a16:creationId xmlns:a16="http://schemas.microsoft.com/office/drawing/2014/main" id="{321A97A1-B8F3-C1AF-A075-12E611B35B05}"/>
              </a:ext>
            </a:extLst>
          </p:cNvPr>
          <p:cNvSpPr/>
          <p:nvPr/>
        </p:nvSpPr>
        <p:spPr>
          <a:xfrm>
            <a:off x="4259165" y="89770"/>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CEC2856-FF93-F281-E228-0226E60B82F1}"/>
              </a:ext>
            </a:extLst>
          </p:cNvPr>
          <p:cNvSpPr/>
          <p:nvPr/>
        </p:nvSpPr>
        <p:spPr>
          <a:xfrm>
            <a:off x="4259165" y="89770"/>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t>ALL COURSES</a:t>
            </a:r>
          </a:p>
        </p:txBody>
      </p:sp>
      <p:graphicFrame>
        <p:nvGraphicFramePr>
          <p:cNvPr id="26" name="Table 18">
            <a:extLst>
              <a:ext uri="{FF2B5EF4-FFF2-40B4-BE49-F238E27FC236}">
                <a16:creationId xmlns:a16="http://schemas.microsoft.com/office/drawing/2014/main" id="{ABEE0680-D448-F253-8A2E-D640892FBB11}"/>
              </a:ext>
            </a:extLst>
          </p:cNvPr>
          <p:cNvGraphicFramePr>
            <a:graphicFrameLocks noGrp="1"/>
          </p:cNvGraphicFramePr>
          <p:nvPr>
            <p:extLst>
              <p:ext uri="{D42A27DB-BD31-4B8C-83A1-F6EECF244321}">
                <p14:modId xmlns:p14="http://schemas.microsoft.com/office/powerpoint/2010/main" val="1964514241"/>
              </p:ext>
            </p:extLst>
          </p:nvPr>
        </p:nvGraphicFramePr>
        <p:xfrm>
          <a:off x="4391736" y="930190"/>
          <a:ext cx="3618977" cy="3471078"/>
        </p:xfrm>
        <a:graphic>
          <a:graphicData uri="http://schemas.openxmlformats.org/drawingml/2006/table">
            <a:tbl>
              <a:tblPr firstRow="1" bandRow="1">
                <a:tableStyleId>{073A0DAA-6AF3-43AB-8588-CEC1D06C72B9}</a:tableStyleId>
              </a:tblPr>
              <a:tblGrid>
                <a:gridCol w="3618977">
                  <a:extLst>
                    <a:ext uri="{9D8B030D-6E8A-4147-A177-3AD203B41FA5}">
                      <a16:colId xmlns:a16="http://schemas.microsoft.com/office/drawing/2014/main" val="1904486193"/>
                    </a:ext>
                  </a:extLst>
                </a:gridCol>
              </a:tblGrid>
              <a:tr h="578513">
                <a:tc>
                  <a:txBody>
                    <a:bodyPr/>
                    <a:lstStyle/>
                    <a:p>
                      <a:r>
                        <a:rPr lang="en-US" b="0" dirty="0">
                          <a:solidFill>
                            <a:schemeClr val="tx1"/>
                          </a:solidFill>
                        </a:rPr>
                        <a:t>COURSE 1</a:t>
                      </a:r>
                    </a:p>
                  </a:txBody>
                  <a:tcPr>
                    <a:solidFill>
                      <a:schemeClr val="bg1">
                        <a:lumMod val="95000"/>
                      </a:schemeClr>
                    </a:solidFill>
                  </a:tcPr>
                </a:tc>
                <a:extLst>
                  <a:ext uri="{0D108BD9-81ED-4DB2-BD59-A6C34878D82A}">
                    <a16:rowId xmlns:a16="http://schemas.microsoft.com/office/drawing/2014/main" val="3592090782"/>
                  </a:ext>
                </a:extLst>
              </a:tr>
              <a:tr h="578513">
                <a:tc>
                  <a:txBody>
                    <a:bodyPr/>
                    <a:lstStyle/>
                    <a:p>
                      <a:r>
                        <a:rPr lang="en-US" dirty="0"/>
                        <a:t>COURSE 2</a:t>
                      </a:r>
                    </a:p>
                  </a:txBody>
                  <a:tcPr/>
                </a:tc>
                <a:extLst>
                  <a:ext uri="{0D108BD9-81ED-4DB2-BD59-A6C34878D82A}">
                    <a16:rowId xmlns:a16="http://schemas.microsoft.com/office/drawing/2014/main" val="92559049"/>
                  </a:ext>
                </a:extLst>
              </a:tr>
              <a:tr h="578513">
                <a:tc>
                  <a:txBody>
                    <a:bodyPr/>
                    <a:lstStyle/>
                    <a:p>
                      <a:r>
                        <a:rPr lang="en-US" dirty="0"/>
                        <a:t>COURSE 3</a:t>
                      </a:r>
                    </a:p>
                  </a:txBody>
                  <a:tcPr/>
                </a:tc>
                <a:extLst>
                  <a:ext uri="{0D108BD9-81ED-4DB2-BD59-A6C34878D82A}">
                    <a16:rowId xmlns:a16="http://schemas.microsoft.com/office/drawing/2014/main" val="1916281498"/>
                  </a:ext>
                </a:extLst>
              </a:tr>
              <a:tr h="578513">
                <a:tc>
                  <a:txBody>
                    <a:bodyPr/>
                    <a:lstStyle/>
                    <a:p>
                      <a:r>
                        <a:rPr lang="en-US" dirty="0"/>
                        <a:t>COURSE 4</a:t>
                      </a:r>
                    </a:p>
                  </a:txBody>
                  <a:tcPr/>
                </a:tc>
                <a:extLst>
                  <a:ext uri="{0D108BD9-81ED-4DB2-BD59-A6C34878D82A}">
                    <a16:rowId xmlns:a16="http://schemas.microsoft.com/office/drawing/2014/main" val="717724918"/>
                  </a:ext>
                </a:extLst>
              </a:tr>
              <a:tr h="578513">
                <a:tc>
                  <a:txBody>
                    <a:bodyPr/>
                    <a:lstStyle/>
                    <a:p>
                      <a:r>
                        <a:rPr lang="en-US" dirty="0"/>
                        <a:t>COURSE 5</a:t>
                      </a:r>
                    </a:p>
                  </a:txBody>
                  <a:tcPr/>
                </a:tc>
                <a:extLst>
                  <a:ext uri="{0D108BD9-81ED-4DB2-BD59-A6C34878D82A}">
                    <a16:rowId xmlns:a16="http://schemas.microsoft.com/office/drawing/2014/main" val="640814086"/>
                  </a:ext>
                </a:extLst>
              </a:tr>
              <a:tr h="578513">
                <a:tc>
                  <a:txBody>
                    <a:bodyPr/>
                    <a:lstStyle/>
                    <a:p>
                      <a:r>
                        <a:rPr lang="en-US" dirty="0"/>
                        <a:t>COURSE 6</a:t>
                      </a:r>
                    </a:p>
                  </a:txBody>
                  <a:tcPr/>
                </a:tc>
                <a:extLst>
                  <a:ext uri="{0D108BD9-81ED-4DB2-BD59-A6C34878D82A}">
                    <a16:rowId xmlns:a16="http://schemas.microsoft.com/office/drawing/2014/main" val="9674036"/>
                  </a:ext>
                </a:extLst>
              </a:tr>
            </a:tbl>
          </a:graphicData>
        </a:graphic>
      </p:graphicFrame>
      <p:sp>
        <p:nvSpPr>
          <p:cNvPr id="27" name="Rectangle 26">
            <a:extLst>
              <a:ext uri="{FF2B5EF4-FFF2-40B4-BE49-F238E27FC236}">
                <a16:creationId xmlns:a16="http://schemas.microsoft.com/office/drawing/2014/main" id="{910B46BB-0D89-CD07-A023-B16B085EA93C}"/>
              </a:ext>
            </a:extLst>
          </p:cNvPr>
          <p:cNvSpPr/>
          <p:nvPr/>
        </p:nvSpPr>
        <p:spPr>
          <a:xfrm>
            <a:off x="4359376" y="6105984"/>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COURSE</a:t>
            </a:r>
          </a:p>
        </p:txBody>
      </p:sp>
      <p:cxnSp>
        <p:nvCxnSpPr>
          <p:cNvPr id="35" name="Straight Arrow Connector 34">
            <a:extLst>
              <a:ext uri="{FF2B5EF4-FFF2-40B4-BE49-F238E27FC236}">
                <a16:creationId xmlns:a16="http://schemas.microsoft.com/office/drawing/2014/main" id="{6DDC9535-57B9-E957-63DD-B1013AF484E0}"/>
              </a:ext>
            </a:extLst>
          </p:cNvPr>
          <p:cNvCxnSpPr>
            <a:cxnSpLocks/>
          </p:cNvCxnSpPr>
          <p:nvPr/>
        </p:nvCxnSpPr>
        <p:spPr>
          <a:xfrm flipH="1" flipV="1">
            <a:off x="3666722" y="530890"/>
            <a:ext cx="742029" cy="648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63820C7-67FE-5472-19B3-CEED15F97C38}"/>
              </a:ext>
            </a:extLst>
          </p:cNvPr>
          <p:cNvCxnSpPr>
            <a:cxnSpLocks/>
          </p:cNvCxnSpPr>
          <p:nvPr/>
        </p:nvCxnSpPr>
        <p:spPr>
          <a:xfrm flipV="1">
            <a:off x="-13833" y="1158343"/>
            <a:ext cx="303740" cy="2834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E4200F6-A6FF-5B72-21DF-9DD51A8E8A8E}"/>
              </a:ext>
            </a:extLst>
          </p:cNvPr>
          <p:cNvSpPr txBox="1"/>
          <p:nvPr/>
        </p:nvSpPr>
        <p:spPr>
          <a:xfrm>
            <a:off x="8303076" y="629708"/>
            <a:ext cx="3832965" cy="2031325"/>
          </a:xfrm>
          <a:prstGeom prst="rect">
            <a:avLst/>
          </a:prstGeom>
          <a:noFill/>
        </p:spPr>
        <p:txBody>
          <a:bodyPr wrap="square" rtlCol="0">
            <a:spAutoFit/>
          </a:bodyPr>
          <a:lstStyle/>
          <a:p>
            <a:r>
              <a:rPr lang="en-US" dirty="0"/>
              <a:t>Course Details Page and Add Course page are the same apart from the buttons at the bottom on the Add Course page it becomes an add button. Additionally, all instructor information was added to the add course page during development. </a:t>
            </a:r>
          </a:p>
        </p:txBody>
      </p:sp>
      <p:sp>
        <p:nvSpPr>
          <p:cNvPr id="3" name="Rectangle 2">
            <a:extLst>
              <a:ext uri="{FF2B5EF4-FFF2-40B4-BE49-F238E27FC236}">
                <a16:creationId xmlns:a16="http://schemas.microsoft.com/office/drawing/2014/main" id="{5703128B-62D9-6869-7A61-82F47ECC9BD3}"/>
              </a:ext>
            </a:extLst>
          </p:cNvPr>
          <p:cNvSpPr/>
          <p:nvPr/>
        </p:nvSpPr>
        <p:spPr>
          <a:xfrm>
            <a:off x="4359375" y="6050937"/>
            <a:ext cx="3651337" cy="648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1B7E16-F095-D94B-2A69-84B5234E0959}"/>
              </a:ext>
            </a:extLst>
          </p:cNvPr>
          <p:cNvCxnSpPr>
            <a:stCxn id="3" idx="3"/>
          </p:cNvCxnSpPr>
          <p:nvPr/>
        </p:nvCxnSpPr>
        <p:spPr>
          <a:xfrm flipV="1">
            <a:off x="8010712" y="6368085"/>
            <a:ext cx="1183392" cy="719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5DB4542-B20A-3406-022F-D93D80C928A2}"/>
              </a:ext>
            </a:extLst>
          </p:cNvPr>
          <p:cNvSpPr txBox="1"/>
          <p:nvPr/>
        </p:nvSpPr>
        <p:spPr>
          <a:xfrm>
            <a:off x="9226462" y="5395292"/>
            <a:ext cx="2929001" cy="1477328"/>
          </a:xfrm>
          <a:prstGeom prst="rect">
            <a:avLst/>
          </a:prstGeom>
          <a:noFill/>
        </p:spPr>
        <p:txBody>
          <a:bodyPr wrap="square" rtlCol="0">
            <a:spAutoFit/>
          </a:bodyPr>
          <a:lstStyle/>
          <a:p>
            <a:r>
              <a:rPr lang="en-US" dirty="0"/>
              <a:t>Removed add course button because the flow of the app goes through the add term page. This is just a catalog for updating. </a:t>
            </a:r>
          </a:p>
        </p:txBody>
      </p:sp>
      <p:sp>
        <p:nvSpPr>
          <p:cNvPr id="38" name="Rectangle 37">
            <a:extLst>
              <a:ext uri="{FF2B5EF4-FFF2-40B4-BE49-F238E27FC236}">
                <a16:creationId xmlns:a16="http://schemas.microsoft.com/office/drawing/2014/main" id="{61A710C5-462E-A49C-E791-E5523BE2EED8}"/>
              </a:ext>
            </a:extLst>
          </p:cNvPr>
          <p:cNvSpPr/>
          <p:nvPr/>
        </p:nvSpPr>
        <p:spPr>
          <a:xfrm>
            <a:off x="220883" y="5297367"/>
            <a:ext cx="3651337" cy="648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91CA2D1-B6CE-63E1-BAC5-AF8C2168E302}"/>
              </a:ext>
            </a:extLst>
          </p:cNvPr>
          <p:cNvSpPr txBox="1"/>
          <p:nvPr/>
        </p:nvSpPr>
        <p:spPr>
          <a:xfrm>
            <a:off x="8303076" y="3427521"/>
            <a:ext cx="3043237" cy="1200329"/>
          </a:xfrm>
          <a:prstGeom prst="rect">
            <a:avLst/>
          </a:prstGeom>
          <a:noFill/>
        </p:spPr>
        <p:txBody>
          <a:bodyPr wrap="square" rtlCol="0">
            <a:spAutoFit/>
          </a:bodyPr>
          <a:lstStyle/>
          <a:p>
            <a:r>
              <a:rPr lang="en-US" dirty="0"/>
              <a:t>Removed Term Name section during development because it is being added programmatically. </a:t>
            </a:r>
          </a:p>
        </p:txBody>
      </p:sp>
    </p:spTree>
    <p:extLst>
      <p:ext uri="{BB962C8B-B14F-4D97-AF65-F5344CB8AC3E}">
        <p14:creationId xmlns:p14="http://schemas.microsoft.com/office/powerpoint/2010/main" val="190673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83B293F-5156-58D1-3D21-4DADEEE6F8AA}"/>
              </a:ext>
            </a:extLst>
          </p:cNvPr>
          <p:cNvGrpSpPr/>
          <p:nvPr/>
        </p:nvGrpSpPr>
        <p:grpSpPr>
          <a:xfrm>
            <a:off x="898922" y="181627"/>
            <a:ext cx="3832965" cy="6676373"/>
            <a:chOff x="4179300" y="99748"/>
            <a:chExt cx="3832965" cy="6676373"/>
          </a:xfrm>
        </p:grpSpPr>
        <p:sp>
          <p:nvSpPr>
            <p:cNvPr id="5" name="Rectangle 4">
              <a:extLst>
                <a:ext uri="{FF2B5EF4-FFF2-40B4-BE49-F238E27FC236}">
                  <a16:creationId xmlns:a16="http://schemas.microsoft.com/office/drawing/2014/main" id="{67B50D0C-87B1-7C60-2074-8E7370EC8D4B}"/>
                </a:ext>
              </a:extLst>
            </p:cNvPr>
            <p:cNvSpPr/>
            <p:nvPr/>
          </p:nvSpPr>
          <p:spPr>
            <a:xfrm>
              <a:off x="4179300" y="99748"/>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84D08B-4CD4-8631-8877-69CBBC4CEB9B}"/>
                </a:ext>
              </a:extLst>
            </p:cNvPr>
            <p:cNvSpPr/>
            <p:nvPr/>
          </p:nvSpPr>
          <p:spPr>
            <a:xfrm>
              <a:off x="5442342" y="1295458"/>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UI Design</a:t>
              </a:r>
            </a:p>
          </p:txBody>
        </p:sp>
        <p:sp>
          <p:nvSpPr>
            <p:cNvPr id="7" name="Rectangle 6">
              <a:extLst>
                <a:ext uri="{FF2B5EF4-FFF2-40B4-BE49-F238E27FC236}">
                  <a16:creationId xmlns:a16="http://schemas.microsoft.com/office/drawing/2014/main" id="{7171CAA9-E6CE-5F4E-70F5-B184E2CE5605}"/>
                </a:ext>
              </a:extLst>
            </p:cNvPr>
            <p:cNvSpPr/>
            <p:nvPr/>
          </p:nvSpPr>
          <p:spPr>
            <a:xfrm>
              <a:off x="5442342" y="191445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1/1/1990</a:t>
              </a:r>
            </a:p>
          </p:txBody>
        </p:sp>
        <p:sp>
          <p:nvSpPr>
            <p:cNvPr id="8" name="Rectangle 7">
              <a:extLst>
                <a:ext uri="{FF2B5EF4-FFF2-40B4-BE49-F238E27FC236}">
                  <a16:creationId xmlns:a16="http://schemas.microsoft.com/office/drawing/2014/main" id="{5F8F9F4B-C84D-4134-94E3-706F8320DFDD}"/>
                </a:ext>
              </a:extLst>
            </p:cNvPr>
            <p:cNvSpPr/>
            <p:nvPr/>
          </p:nvSpPr>
          <p:spPr>
            <a:xfrm>
              <a:off x="5442342" y="261382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6/25/2023</a:t>
              </a:r>
            </a:p>
          </p:txBody>
        </p:sp>
        <p:sp>
          <p:nvSpPr>
            <p:cNvPr id="9" name="TextBox 8">
              <a:extLst>
                <a:ext uri="{FF2B5EF4-FFF2-40B4-BE49-F238E27FC236}">
                  <a16:creationId xmlns:a16="http://schemas.microsoft.com/office/drawing/2014/main" id="{E8905C8D-E092-743E-B966-94113F875A08}"/>
                </a:ext>
              </a:extLst>
            </p:cNvPr>
            <p:cNvSpPr txBox="1"/>
            <p:nvPr/>
          </p:nvSpPr>
          <p:spPr>
            <a:xfrm>
              <a:off x="4327525" y="1295458"/>
              <a:ext cx="977030" cy="369332"/>
            </a:xfrm>
            <a:prstGeom prst="rect">
              <a:avLst/>
            </a:prstGeom>
            <a:noFill/>
          </p:spPr>
          <p:txBody>
            <a:bodyPr wrap="square" rtlCol="0">
              <a:spAutoFit/>
            </a:bodyPr>
            <a:lstStyle/>
            <a:p>
              <a:r>
                <a:rPr lang="en-US" dirty="0"/>
                <a:t>Name</a:t>
              </a:r>
            </a:p>
          </p:txBody>
        </p:sp>
        <p:sp>
          <p:nvSpPr>
            <p:cNvPr id="10" name="TextBox 9">
              <a:extLst>
                <a:ext uri="{FF2B5EF4-FFF2-40B4-BE49-F238E27FC236}">
                  <a16:creationId xmlns:a16="http://schemas.microsoft.com/office/drawing/2014/main" id="{14C4F319-D392-8346-04F8-080F432F0AA2}"/>
                </a:ext>
              </a:extLst>
            </p:cNvPr>
            <p:cNvSpPr txBox="1"/>
            <p:nvPr/>
          </p:nvSpPr>
          <p:spPr>
            <a:xfrm>
              <a:off x="4327525" y="1834499"/>
              <a:ext cx="977030" cy="646331"/>
            </a:xfrm>
            <a:prstGeom prst="rect">
              <a:avLst/>
            </a:prstGeom>
            <a:noFill/>
          </p:spPr>
          <p:txBody>
            <a:bodyPr wrap="square" rtlCol="0">
              <a:spAutoFit/>
            </a:bodyPr>
            <a:lstStyle/>
            <a:p>
              <a:r>
                <a:rPr lang="en-US" dirty="0"/>
                <a:t>Start Date</a:t>
              </a:r>
            </a:p>
          </p:txBody>
        </p:sp>
        <p:sp>
          <p:nvSpPr>
            <p:cNvPr id="11" name="TextBox 10">
              <a:extLst>
                <a:ext uri="{FF2B5EF4-FFF2-40B4-BE49-F238E27FC236}">
                  <a16:creationId xmlns:a16="http://schemas.microsoft.com/office/drawing/2014/main" id="{42AA369B-A85E-92BA-9475-463EFEE425BC}"/>
                </a:ext>
              </a:extLst>
            </p:cNvPr>
            <p:cNvSpPr txBox="1"/>
            <p:nvPr/>
          </p:nvSpPr>
          <p:spPr>
            <a:xfrm>
              <a:off x="4327525" y="2533869"/>
              <a:ext cx="977030" cy="646331"/>
            </a:xfrm>
            <a:prstGeom prst="rect">
              <a:avLst/>
            </a:prstGeom>
            <a:noFill/>
          </p:spPr>
          <p:txBody>
            <a:bodyPr wrap="square" rtlCol="0">
              <a:spAutoFit/>
            </a:bodyPr>
            <a:lstStyle/>
            <a:p>
              <a:r>
                <a:rPr lang="en-US" dirty="0"/>
                <a:t>End Date</a:t>
              </a:r>
            </a:p>
          </p:txBody>
        </p:sp>
        <p:sp>
          <p:nvSpPr>
            <p:cNvPr id="12" name="Rectangle 11">
              <a:extLst>
                <a:ext uri="{FF2B5EF4-FFF2-40B4-BE49-F238E27FC236}">
                  <a16:creationId xmlns:a16="http://schemas.microsoft.com/office/drawing/2014/main" id="{E86D430B-9B7C-7E18-752B-7EDF3F0122AE}"/>
                </a:ext>
              </a:extLst>
            </p:cNvPr>
            <p:cNvSpPr/>
            <p:nvPr/>
          </p:nvSpPr>
          <p:spPr>
            <a:xfrm>
              <a:off x="4179300" y="99748"/>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ADD COURSE Scrollable pg. 1</a:t>
              </a:r>
            </a:p>
          </p:txBody>
        </p:sp>
        <p:sp>
          <p:nvSpPr>
            <p:cNvPr id="14" name="TextBox 13">
              <a:extLst>
                <a:ext uri="{FF2B5EF4-FFF2-40B4-BE49-F238E27FC236}">
                  <a16:creationId xmlns:a16="http://schemas.microsoft.com/office/drawing/2014/main" id="{194872B1-CA95-19FF-8483-07A9E09C71DD}"/>
                </a:ext>
              </a:extLst>
            </p:cNvPr>
            <p:cNvSpPr txBox="1"/>
            <p:nvPr/>
          </p:nvSpPr>
          <p:spPr>
            <a:xfrm>
              <a:off x="4327525" y="3182441"/>
              <a:ext cx="977030" cy="646331"/>
            </a:xfrm>
            <a:prstGeom prst="rect">
              <a:avLst/>
            </a:prstGeom>
            <a:noFill/>
          </p:spPr>
          <p:txBody>
            <a:bodyPr wrap="square" rtlCol="0">
              <a:spAutoFit/>
            </a:bodyPr>
            <a:lstStyle/>
            <a:p>
              <a:r>
                <a:rPr lang="en-US" dirty="0"/>
                <a:t>Course Status</a:t>
              </a:r>
            </a:p>
          </p:txBody>
        </p:sp>
        <p:sp>
          <p:nvSpPr>
            <p:cNvPr id="15" name="Rectangle 14">
              <a:extLst>
                <a:ext uri="{FF2B5EF4-FFF2-40B4-BE49-F238E27FC236}">
                  <a16:creationId xmlns:a16="http://schemas.microsoft.com/office/drawing/2014/main" id="{A6496BF9-3B74-56A6-CDB8-43C4F1194DBA}"/>
                </a:ext>
              </a:extLst>
            </p:cNvPr>
            <p:cNvSpPr/>
            <p:nvPr/>
          </p:nvSpPr>
          <p:spPr>
            <a:xfrm>
              <a:off x="5442342" y="3233819"/>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Complete</a:t>
              </a:r>
            </a:p>
          </p:txBody>
        </p:sp>
        <p:sp>
          <p:nvSpPr>
            <p:cNvPr id="16" name="TextBox 15">
              <a:extLst>
                <a:ext uri="{FF2B5EF4-FFF2-40B4-BE49-F238E27FC236}">
                  <a16:creationId xmlns:a16="http://schemas.microsoft.com/office/drawing/2014/main" id="{42708982-9785-71E2-46F0-F2848B919CBB}"/>
                </a:ext>
              </a:extLst>
            </p:cNvPr>
            <p:cNvSpPr txBox="1"/>
            <p:nvPr/>
          </p:nvSpPr>
          <p:spPr>
            <a:xfrm>
              <a:off x="4327525" y="3740384"/>
              <a:ext cx="977030" cy="369332"/>
            </a:xfrm>
            <a:prstGeom prst="rect">
              <a:avLst/>
            </a:prstGeom>
            <a:noFill/>
          </p:spPr>
          <p:txBody>
            <a:bodyPr wrap="square" rtlCol="0">
              <a:spAutoFit/>
            </a:bodyPr>
            <a:lstStyle/>
            <a:p>
              <a:r>
                <a:rPr lang="en-US" dirty="0"/>
                <a:t>Details</a:t>
              </a:r>
            </a:p>
          </p:txBody>
        </p:sp>
        <p:sp>
          <p:nvSpPr>
            <p:cNvPr id="17" name="Rectangle 16">
              <a:extLst>
                <a:ext uri="{FF2B5EF4-FFF2-40B4-BE49-F238E27FC236}">
                  <a16:creationId xmlns:a16="http://schemas.microsoft.com/office/drawing/2014/main" id="{D2D31AA1-793B-BAAF-09AE-983E075C8C09}"/>
                </a:ext>
              </a:extLst>
            </p:cNvPr>
            <p:cNvSpPr/>
            <p:nvPr/>
          </p:nvSpPr>
          <p:spPr>
            <a:xfrm>
              <a:off x="4327524" y="4052700"/>
              <a:ext cx="3684739" cy="87647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Course about UI</a:t>
              </a:r>
            </a:p>
          </p:txBody>
        </p:sp>
        <p:sp>
          <p:nvSpPr>
            <p:cNvPr id="18" name="TextBox 17">
              <a:extLst>
                <a:ext uri="{FF2B5EF4-FFF2-40B4-BE49-F238E27FC236}">
                  <a16:creationId xmlns:a16="http://schemas.microsoft.com/office/drawing/2014/main" id="{C1C2FC22-B5C0-8EAD-43AC-94986C742023}"/>
                </a:ext>
              </a:extLst>
            </p:cNvPr>
            <p:cNvSpPr txBox="1"/>
            <p:nvPr/>
          </p:nvSpPr>
          <p:spPr>
            <a:xfrm>
              <a:off x="4327524" y="4917923"/>
              <a:ext cx="977030" cy="369332"/>
            </a:xfrm>
            <a:prstGeom prst="rect">
              <a:avLst/>
            </a:prstGeom>
            <a:noFill/>
          </p:spPr>
          <p:txBody>
            <a:bodyPr wrap="square" rtlCol="0">
              <a:spAutoFit/>
            </a:bodyPr>
            <a:lstStyle/>
            <a:p>
              <a:r>
                <a:rPr lang="en-US" dirty="0"/>
                <a:t>Notes</a:t>
              </a:r>
            </a:p>
          </p:txBody>
        </p:sp>
        <p:sp>
          <p:nvSpPr>
            <p:cNvPr id="19" name="Rectangle 18">
              <a:extLst>
                <a:ext uri="{FF2B5EF4-FFF2-40B4-BE49-F238E27FC236}">
                  <a16:creationId xmlns:a16="http://schemas.microsoft.com/office/drawing/2014/main" id="{C670A5FF-5F4B-AC24-1B43-738DD7535FC2}"/>
                </a:ext>
              </a:extLst>
            </p:cNvPr>
            <p:cNvSpPr/>
            <p:nvPr/>
          </p:nvSpPr>
          <p:spPr>
            <a:xfrm>
              <a:off x="4327524" y="5241031"/>
              <a:ext cx="3684739" cy="369332"/>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Course about UI</a:t>
              </a:r>
            </a:p>
          </p:txBody>
        </p:sp>
        <p:sp>
          <p:nvSpPr>
            <p:cNvPr id="20" name="TextBox 19">
              <a:extLst>
                <a:ext uri="{FF2B5EF4-FFF2-40B4-BE49-F238E27FC236}">
                  <a16:creationId xmlns:a16="http://schemas.microsoft.com/office/drawing/2014/main" id="{B65F677E-1F98-F41C-1FDF-63CBD82BD26A}"/>
                </a:ext>
              </a:extLst>
            </p:cNvPr>
            <p:cNvSpPr txBox="1"/>
            <p:nvPr/>
          </p:nvSpPr>
          <p:spPr>
            <a:xfrm>
              <a:off x="4327524" y="5709293"/>
              <a:ext cx="977030" cy="369332"/>
            </a:xfrm>
            <a:prstGeom prst="rect">
              <a:avLst/>
            </a:prstGeom>
            <a:noFill/>
          </p:spPr>
          <p:txBody>
            <a:bodyPr wrap="square" rtlCol="0">
              <a:spAutoFit/>
            </a:bodyPr>
            <a:lstStyle/>
            <a:p>
              <a:r>
                <a:rPr lang="en-US" dirty="0"/>
                <a:t>Term</a:t>
              </a:r>
            </a:p>
          </p:txBody>
        </p:sp>
        <p:sp>
          <p:nvSpPr>
            <p:cNvPr id="21" name="Rectangle 20">
              <a:extLst>
                <a:ext uri="{FF2B5EF4-FFF2-40B4-BE49-F238E27FC236}">
                  <a16:creationId xmlns:a16="http://schemas.microsoft.com/office/drawing/2014/main" id="{62520284-AE19-2F9C-39B0-BBDDBFFF894F}"/>
                </a:ext>
              </a:extLst>
            </p:cNvPr>
            <p:cNvSpPr/>
            <p:nvPr/>
          </p:nvSpPr>
          <p:spPr>
            <a:xfrm>
              <a:off x="5304553" y="5638414"/>
              <a:ext cx="2707709"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Term 1</a:t>
              </a:r>
            </a:p>
          </p:txBody>
        </p:sp>
      </p:grpSp>
      <p:sp>
        <p:nvSpPr>
          <p:cNvPr id="2" name="TextBox 1">
            <a:extLst>
              <a:ext uri="{FF2B5EF4-FFF2-40B4-BE49-F238E27FC236}">
                <a16:creationId xmlns:a16="http://schemas.microsoft.com/office/drawing/2014/main" id="{7094C327-E3FF-C1EA-DF6E-5085C50FA7CA}"/>
              </a:ext>
            </a:extLst>
          </p:cNvPr>
          <p:cNvSpPr txBox="1"/>
          <p:nvPr/>
        </p:nvSpPr>
        <p:spPr>
          <a:xfrm>
            <a:off x="1047145" y="945545"/>
            <a:ext cx="2253267" cy="369332"/>
          </a:xfrm>
          <a:prstGeom prst="rect">
            <a:avLst/>
          </a:prstGeom>
          <a:noFill/>
        </p:spPr>
        <p:txBody>
          <a:bodyPr wrap="square" rtlCol="0">
            <a:spAutoFit/>
          </a:bodyPr>
          <a:lstStyle/>
          <a:p>
            <a:r>
              <a:rPr lang="en-US" dirty="0">
                <a:solidFill>
                  <a:schemeClr val="accent1"/>
                </a:solidFill>
              </a:rPr>
              <a:t>Course Information</a:t>
            </a:r>
          </a:p>
        </p:txBody>
      </p:sp>
      <p:grpSp>
        <p:nvGrpSpPr>
          <p:cNvPr id="3" name="Group 2">
            <a:extLst>
              <a:ext uri="{FF2B5EF4-FFF2-40B4-BE49-F238E27FC236}">
                <a16:creationId xmlns:a16="http://schemas.microsoft.com/office/drawing/2014/main" id="{DD5DB42B-C785-AE07-3FD1-8C51C317C6D4}"/>
              </a:ext>
            </a:extLst>
          </p:cNvPr>
          <p:cNvGrpSpPr/>
          <p:nvPr/>
        </p:nvGrpSpPr>
        <p:grpSpPr>
          <a:xfrm>
            <a:off x="5019127" y="172553"/>
            <a:ext cx="3832965" cy="6453716"/>
            <a:chOff x="4179300" y="99748"/>
            <a:chExt cx="3832965" cy="6676373"/>
          </a:xfrm>
        </p:grpSpPr>
        <p:sp>
          <p:nvSpPr>
            <p:cNvPr id="4" name="Rectangle 3">
              <a:extLst>
                <a:ext uri="{FF2B5EF4-FFF2-40B4-BE49-F238E27FC236}">
                  <a16:creationId xmlns:a16="http://schemas.microsoft.com/office/drawing/2014/main" id="{CFAD6761-7C49-F8E3-E8F4-A4E397B6B778}"/>
                </a:ext>
              </a:extLst>
            </p:cNvPr>
            <p:cNvSpPr/>
            <p:nvPr/>
          </p:nvSpPr>
          <p:spPr>
            <a:xfrm>
              <a:off x="4179300" y="99748"/>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D61F53-8DAF-0862-AAA0-20D323023F2D}"/>
                </a:ext>
              </a:extLst>
            </p:cNvPr>
            <p:cNvSpPr/>
            <p:nvPr/>
          </p:nvSpPr>
          <p:spPr>
            <a:xfrm>
              <a:off x="5442342" y="1295458"/>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Jane Doe</a:t>
              </a:r>
            </a:p>
          </p:txBody>
        </p:sp>
        <p:sp>
          <p:nvSpPr>
            <p:cNvPr id="36" name="Rectangle 35">
              <a:extLst>
                <a:ext uri="{FF2B5EF4-FFF2-40B4-BE49-F238E27FC236}">
                  <a16:creationId xmlns:a16="http://schemas.microsoft.com/office/drawing/2014/main" id="{2A946326-FD82-E6A1-A95B-97E9CCF2AFB8}"/>
                </a:ext>
              </a:extLst>
            </p:cNvPr>
            <p:cNvSpPr/>
            <p:nvPr/>
          </p:nvSpPr>
          <p:spPr>
            <a:xfrm>
              <a:off x="5442342" y="191445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1/1/1990</a:t>
              </a:r>
            </a:p>
          </p:txBody>
        </p:sp>
        <p:sp>
          <p:nvSpPr>
            <p:cNvPr id="38" name="Rectangle 37">
              <a:extLst>
                <a:ext uri="{FF2B5EF4-FFF2-40B4-BE49-F238E27FC236}">
                  <a16:creationId xmlns:a16="http://schemas.microsoft.com/office/drawing/2014/main" id="{957398B7-2253-AD0F-A499-B378CCB4626F}"/>
                </a:ext>
              </a:extLst>
            </p:cNvPr>
            <p:cNvSpPr/>
            <p:nvPr/>
          </p:nvSpPr>
          <p:spPr>
            <a:xfrm>
              <a:off x="5442342" y="2534691"/>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123-345-6789</a:t>
              </a:r>
            </a:p>
          </p:txBody>
        </p:sp>
        <p:sp>
          <p:nvSpPr>
            <p:cNvPr id="40" name="TextBox 39">
              <a:extLst>
                <a:ext uri="{FF2B5EF4-FFF2-40B4-BE49-F238E27FC236}">
                  <a16:creationId xmlns:a16="http://schemas.microsoft.com/office/drawing/2014/main" id="{A9CF7987-DA27-31C8-A076-BCB37830B1E5}"/>
                </a:ext>
              </a:extLst>
            </p:cNvPr>
            <p:cNvSpPr txBox="1"/>
            <p:nvPr/>
          </p:nvSpPr>
          <p:spPr>
            <a:xfrm>
              <a:off x="4327525" y="1295458"/>
              <a:ext cx="977030" cy="369332"/>
            </a:xfrm>
            <a:prstGeom prst="rect">
              <a:avLst/>
            </a:prstGeom>
            <a:noFill/>
          </p:spPr>
          <p:txBody>
            <a:bodyPr wrap="square" rtlCol="0">
              <a:spAutoFit/>
            </a:bodyPr>
            <a:lstStyle/>
            <a:p>
              <a:r>
                <a:rPr lang="en-US" dirty="0"/>
                <a:t>Name</a:t>
              </a:r>
            </a:p>
          </p:txBody>
        </p:sp>
        <p:sp>
          <p:nvSpPr>
            <p:cNvPr id="41" name="TextBox 40">
              <a:extLst>
                <a:ext uri="{FF2B5EF4-FFF2-40B4-BE49-F238E27FC236}">
                  <a16:creationId xmlns:a16="http://schemas.microsoft.com/office/drawing/2014/main" id="{5E247682-9F86-6E42-A5E1-EB808406FFAC}"/>
                </a:ext>
              </a:extLst>
            </p:cNvPr>
            <p:cNvSpPr txBox="1"/>
            <p:nvPr/>
          </p:nvSpPr>
          <p:spPr>
            <a:xfrm>
              <a:off x="4327524" y="1949525"/>
              <a:ext cx="977030" cy="369332"/>
            </a:xfrm>
            <a:prstGeom prst="rect">
              <a:avLst/>
            </a:prstGeom>
            <a:noFill/>
          </p:spPr>
          <p:txBody>
            <a:bodyPr wrap="square" rtlCol="0">
              <a:spAutoFit/>
            </a:bodyPr>
            <a:lstStyle/>
            <a:p>
              <a:r>
                <a:rPr lang="en-US" dirty="0"/>
                <a:t>Email</a:t>
              </a:r>
            </a:p>
          </p:txBody>
        </p:sp>
        <p:sp>
          <p:nvSpPr>
            <p:cNvPr id="42" name="TextBox 41">
              <a:extLst>
                <a:ext uri="{FF2B5EF4-FFF2-40B4-BE49-F238E27FC236}">
                  <a16:creationId xmlns:a16="http://schemas.microsoft.com/office/drawing/2014/main" id="{51EE8FFC-F1C8-D26B-4606-C9228E1F96A8}"/>
                </a:ext>
              </a:extLst>
            </p:cNvPr>
            <p:cNvSpPr txBox="1"/>
            <p:nvPr/>
          </p:nvSpPr>
          <p:spPr>
            <a:xfrm>
              <a:off x="4319626" y="2550611"/>
              <a:ext cx="977030" cy="369332"/>
            </a:xfrm>
            <a:prstGeom prst="rect">
              <a:avLst/>
            </a:prstGeom>
            <a:noFill/>
          </p:spPr>
          <p:txBody>
            <a:bodyPr wrap="square" rtlCol="0">
              <a:spAutoFit/>
            </a:bodyPr>
            <a:lstStyle/>
            <a:p>
              <a:r>
                <a:rPr lang="en-US" dirty="0"/>
                <a:t>Phone #</a:t>
              </a:r>
            </a:p>
          </p:txBody>
        </p:sp>
        <p:sp>
          <p:nvSpPr>
            <p:cNvPr id="43" name="Rectangle 42">
              <a:extLst>
                <a:ext uri="{FF2B5EF4-FFF2-40B4-BE49-F238E27FC236}">
                  <a16:creationId xmlns:a16="http://schemas.microsoft.com/office/drawing/2014/main" id="{E60941C2-B894-DAF8-EDF1-D4E6AD85384F}"/>
                </a:ext>
              </a:extLst>
            </p:cNvPr>
            <p:cNvSpPr/>
            <p:nvPr/>
          </p:nvSpPr>
          <p:spPr>
            <a:xfrm>
              <a:off x="4179300" y="99748"/>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ADD COURSE Scrollable pg. 2</a:t>
              </a:r>
            </a:p>
          </p:txBody>
        </p:sp>
      </p:grpSp>
      <p:sp>
        <p:nvSpPr>
          <p:cNvPr id="52" name="TextBox 51">
            <a:extLst>
              <a:ext uri="{FF2B5EF4-FFF2-40B4-BE49-F238E27FC236}">
                <a16:creationId xmlns:a16="http://schemas.microsoft.com/office/drawing/2014/main" id="{DCB3F5A0-DEAA-4344-F614-447DD587E610}"/>
              </a:ext>
            </a:extLst>
          </p:cNvPr>
          <p:cNvSpPr txBox="1"/>
          <p:nvPr/>
        </p:nvSpPr>
        <p:spPr>
          <a:xfrm>
            <a:off x="5171483" y="812185"/>
            <a:ext cx="2253267" cy="369332"/>
          </a:xfrm>
          <a:prstGeom prst="rect">
            <a:avLst/>
          </a:prstGeom>
          <a:noFill/>
        </p:spPr>
        <p:txBody>
          <a:bodyPr wrap="square" rtlCol="0">
            <a:spAutoFit/>
          </a:bodyPr>
          <a:lstStyle/>
          <a:p>
            <a:r>
              <a:rPr lang="en-US" dirty="0">
                <a:solidFill>
                  <a:schemeClr val="accent1"/>
                </a:solidFill>
              </a:rPr>
              <a:t>Instructor Information</a:t>
            </a:r>
          </a:p>
        </p:txBody>
      </p:sp>
      <p:sp>
        <p:nvSpPr>
          <p:cNvPr id="69" name="Rectangle 68">
            <a:extLst>
              <a:ext uri="{FF2B5EF4-FFF2-40B4-BE49-F238E27FC236}">
                <a16:creationId xmlns:a16="http://schemas.microsoft.com/office/drawing/2014/main" id="{864144EC-65F7-E840-187D-4CD65F584206}"/>
              </a:ext>
            </a:extLst>
          </p:cNvPr>
          <p:cNvSpPr/>
          <p:nvPr/>
        </p:nvSpPr>
        <p:spPr>
          <a:xfrm>
            <a:off x="5581754" y="5802601"/>
            <a:ext cx="2707709"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COURSE</a:t>
            </a:r>
          </a:p>
        </p:txBody>
      </p:sp>
      <p:sp>
        <p:nvSpPr>
          <p:cNvPr id="70" name="TextBox 69">
            <a:extLst>
              <a:ext uri="{FF2B5EF4-FFF2-40B4-BE49-F238E27FC236}">
                <a16:creationId xmlns:a16="http://schemas.microsoft.com/office/drawing/2014/main" id="{CA2828FB-402F-C420-B8FC-EF84C8379875}"/>
              </a:ext>
            </a:extLst>
          </p:cNvPr>
          <p:cNvSpPr txBox="1"/>
          <p:nvPr/>
        </p:nvSpPr>
        <p:spPr>
          <a:xfrm>
            <a:off x="9043988" y="2239543"/>
            <a:ext cx="3043237" cy="2585323"/>
          </a:xfrm>
          <a:prstGeom prst="rect">
            <a:avLst/>
          </a:prstGeom>
          <a:noFill/>
        </p:spPr>
        <p:txBody>
          <a:bodyPr wrap="square" rtlCol="0">
            <a:spAutoFit/>
          </a:bodyPr>
          <a:lstStyle/>
          <a:p>
            <a:r>
              <a:rPr lang="en-US" dirty="0"/>
              <a:t>All dates are using date pickers.</a:t>
            </a:r>
          </a:p>
          <a:p>
            <a:endParaRPr lang="en-US" dirty="0"/>
          </a:p>
          <a:p>
            <a:r>
              <a:rPr lang="en-US" dirty="0"/>
              <a:t>This form would be the same thing for the update form. </a:t>
            </a:r>
          </a:p>
          <a:p>
            <a:endParaRPr lang="en-US" dirty="0"/>
          </a:p>
          <a:p>
            <a:r>
              <a:rPr lang="en-US" dirty="0"/>
              <a:t>Adds entries for courses and instructors. Sends the user to the add assessment pages. </a:t>
            </a:r>
          </a:p>
        </p:txBody>
      </p:sp>
      <p:sp>
        <p:nvSpPr>
          <p:cNvPr id="22" name="Rectangle 21">
            <a:extLst>
              <a:ext uri="{FF2B5EF4-FFF2-40B4-BE49-F238E27FC236}">
                <a16:creationId xmlns:a16="http://schemas.microsoft.com/office/drawing/2014/main" id="{FEC6AC50-A61F-4EEF-18C8-EBFA4539707D}"/>
              </a:ext>
            </a:extLst>
          </p:cNvPr>
          <p:cNvSpPr/>
          <p:nvPr/>
        </p:nvSpPr>
        <p:spPr>
          <a:xfrm>
            <a:off x="1080549" y="5692242"/>
            <a:ext cx="3651337" cy="648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ED388A2-81B7-7801-498B-0C04D0177913}"/>
              </a:ext>
            </a:extLst>
          </p:cNvPr>
          <p:cNvSpPr txBox="1"/>
          <p:nvPr/>
        </p:nvSpPr>
        <p:spPr>
          <a:xfrm>
            <a:off x="9043987" y="5433269"/>
            <a:ext cx="3043237" cy="1200329"/>
          </a:xfrm>
          <a:prstGeom prst="rect">
            <a:avLst/>
          </a:prstGeom>
          <a:noFill/>
        </p:spPr>
        <p:txBody>
          <a:bodyPr wrap="square" rtlCol="0">
            <a:spAutoFit/>
          </a:bodyPr>
          <a:lstStyle/>
          <a:p>
            <a:r>
              <a:rPr lang="en-US" dirty="0"/>
              <a:t>Removed Term Name entry during development because it is being added programmatically. </a:t>
            </a:r>
          </a:p>
        </p:txBody>
      </p:sp>
    </p:spTree>
    <p:extLst>
      <p:ext uri="{BB962C8B-B14F-4D97-AF65-F5344CB8AC3E}">
        <p14:creationId xmlns:p14="http://schemas.microsoft.com/office/powerpoint/2010/main" val="374493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EEDC0B-4BBA-1DC2-C370-89A6D16B3812}"/>
              </a:ext>
            </a:extLst>
          </p:cNvPr>
          <p:cNvSpPr/>
          <p:nvPr/>
        </p:nvSpPr>
        <p:spPr>
          <a:xfrm>
            <a:off x="8306839" y="58454"/>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50F76D-09E5-830B-B6C5-B5BED23832FD}"/>
              </a:ext>
            </a:extLst>
          </p:cNvPr>
          <p:cNvSpPr/>
          <p:nvPr/>
        </p:nvSpPr>
        <p:spPr>
          <a:xfrm>
            <a:off x="9569881" y="911268"/>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Objective</a:t>
            </a:r>
          </a:p>
        </p:txBody>
      </p:sp>
      <p:sp>
        <p:nvSpPr>
          <p:cNvPr id="10" name="Rectangle 9">
            <a:extLst>
              <a:ext uri="{FF2B5EF4-FFF2-40B4-BE49-F238E27FC236}">
                <a16:creationId xmlns:a16="http://schemas.microsoft.com/office/drawing/2014/main" id="{5F3B9446-D464-DBAB-37D9-706C1E39A5D8}"/>
              </a:ext>
            </a:extLst>
          </p:cNvPr>
          <p:cNvSpPr/>
          <p:nvPr/>
        </p:nvSpPr>
        <p:spPr>
          <a:xfrm>
            <a:off x="9569881" y="153026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Test</a:t>
            </a:r>
          </a:p>
        </p:txBody>
      </p:sp>
      <p:sp>
        <p:nvSpPr>
          <p:cNvPr id="11" name="Rectangle 10">
            <a:extLst>
              <a:ext uri="{FF2B5EF4-FFF2-40B4-BE49-F238E27FC236}">
                <a16:creationId xmlns:a16="http://schemas.microsoft.com/office/drawing/2014/main" id="{0B7436B8-6DF8-6527-2636-B1594B5C18C3}"/>
              </a:ext>
            </a:extLst>
          </p:cNvPr>
          <p:cNvSpPr/>
          <p:nvPr/>
        </p:nvSpPr>
        <p:spPr>
          <a:xfrm>
            <a:off x="9569881" y="2229632"/>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A test</a:t>
            </a:r>
          </a:p>
        </p:txBody>
      </p:sp>
      <p:sp>
        <p:nvSpPr>
          <p:cNvPr id="12" name="TextBox 11">
            <a:extLst>
              <a:ext uri="{FF2B5EF4-FFF2-40B4-BE49-F238E27FC236}">
                <a16:creationId xmlns:a16="http://schemas.microsoft.com/office/drawing/2014/main" id="{B2B693E9-D41D-8D90-06B3-45D536852705}"/>
              </a:ext>
            </a:extLst>
          </p:cNvPr>
          <p:cNvSpPr txBox="1"/>
          <p:nvPr/>
        </p:nvSpPr>
        <p:spPr>
          <a:xfrm>
            <a:off x="8455064" y="911268"/>
            <a:ext cx="977030" cy="369332"/>
          </a:xfrm>
          <a:prstGeom prst="rect">
            <a:avLst/>
          </a:prstGeom>
          <a:noFill/>
        </p:spPr>
        <p:txBody>
          <a:bodyPr wrap="square" rtlCol="0">
            <a:spAutoFit/>
          </a:bodyPr>
          <a:lstStyle/>
          <a:p>
            <a:r>
              <a:rPr lang="en-US" dirty="0"/>
              <a:t>Type</a:t>
            </a:r>
          </a:p>
        </p:txBody>
      </p:sp>
      <p:sp>
        <p:nvSpPr>
          <p:cNvPr id="13" name="TextBox 12">
            <a:extLst>
              <a:ext uri="{FF2B5EF4-FFF2-40B4-BE49-F238E27FC236}">
                <a16:creationId xmlns:a16="http://schemas.microsoft.com/office/drawing/2014/main" id="{8FB8B2EF-B6B5-5D77-9A6F-C173D6E85498}"/>
              </a:ext>
            </a:extLst>
          </p:cNvPr>
          <p:cNvSpPr txBox="1"/>
          <p:nvPr/>
        </p:nvSpPr>
        <p:spPr>
          <a:xfrm>
            <a:off x="8455064" y="1450309"/>
            <a:ext cx="977030" cy="369332"/>
          </a:xfrm>
          <a:prstGeom prst="rect">
            <a:avLst/>
          </a:prstGeom>
          <a:noFill/>
        </p:spPr>
        <p:txBody>
          <a:bodyPr wrap="square" rtlCol="0">
            <a:spAutoFit/>
          </a:bodyPr>
          <a:lstStyle/>
          <a:p>
            <a:r>
              <a:rPr lang="en-US" dirty="0"/>
              <a:t>Name</a:t>
            </a:r>
          </a:p>
        </p:txBody>
      </p:sp>
      <p:sp>
        <p:nvSpPr>
          <p:cNvPr id="14" name="TextBox 13">
            <a:extLst>
              <a:ext uri="{FF2B5EF4-FFF2-40B4-BE49-F238E27FC236}">
                <a16:creationId xmlns:a16="http://schemas.microsoft.com/office/drawing/2014/main" id="{AEFFB49A-1CCB-02C5-9C53-AB2350B64760}"/>
              </a:ext>
            </a:extLst>
          </p:cNvPr>
          <p:cNvSpPr txBox="1"/>
          <p:nvPr/>
        </p:nvSpPr>
        <p:spPr>
          <a:xfrm>
            <a:off x="8238990" y="2250746"/>
            <a:ext cx="1330890" cy="369332"/>
          </a:xfrm>
          <a:prstGeom prst="rect">
            <a:avLst/>
          </a:prstGeom>
          <a:noFill/>
        </p:spPr>
        <p:txBody>
          <a:bodyPr wrap="square" rtlCol="0">
            <a:spAutoFit/>
          </a:bodyPr>
          <a:lstStyle/>
          <a:p>
            <a:r>
              <a:rPr lang="en-US" dirty="0"/>
              <a:t>Description</a:t>
            </a:r>
          </a:p>
        </p:txBody>
      </p:sp>
      <p:sp>
        <p:nvSpPr>
          <p:cNvPr id="15" name="Rectangle 14">
            <a:extLst>
              <a:ext uri="{FF2B5EF4-FFF2-40B4-BE49-F238E27FC236}">
                <a16:creationId xmlns:a16="http://schemas.microsoft.com/office/drawing/2014/main" id="{A56CE19C-E405-DE7C-6C5E-49C0919B3080}"/>
              </a:ext>
            </a:extLst>
          </p:cNvPr>
          <p:cNvSpPr/>
          <p:nvPr/>
        </p:nvSpPr>
        <p:spPr>
          <a:xfrm>
            <a:off x="8306839" y="58454"/>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ASSESSMENT DETAILS</a:t>
            </a:r>
          </a:p>
        </p:txBody>
      </p:sp>
      <p:sp>
        <p:nvSpPr>
          <p:cNvPr id="19" name="Rectangle 18">
            <a:extLst>
              <a:ext uri="{FF2B5EF4-FFF2-40B4-BE49-F238E27FC236}">
                <a16:creationId xmlns:a16="http://schemas.microsoft.com/office/drawing/2014/main" id="{7F508390-7A27-F9B3-C0D8-B0641755D662}"/>
              </a:ext>
            </a:extLst>
          </p:cNvPr>
          <p:cNvSpPr/>
          <p:nvPr/>
        </p:nvSpPr>
        <p:spPr>
          <a:xfrm>
            <a:off x="4273454" y="89770"/>
            <a:ext cx="3832965" cy="66763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A08D6B-C943-3F52-1B71-FA573D8A4F17}"/>
              </a:ext>
            </a:extLst>
          </p:cNvPr>
          <p:cNvSpPr/>
          <p:nvPr/>
        </p:nvSpPr>
        <p:spPr>
          <a:xfrm>
            <a:off x="4273454" y="89770"/>
            <a:ext cx="3832965" cy="70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t>ALL ASSESSMENTS</a:t>
            </a:r>
          </a:p>
        </p:txBody>
      </p:sp>
      <p:graphicFrame>
        <p:nvGraphicFramePr>
          <p:cNvPr id="25" name="Table 18">
            <a:extLst>
              <a:ext uri="{FF2B5EF4-FFF2-40B4-BE49-F238E27FC236}">
                <a16:creationId xmlns:a16="http://schemas.microsoft.com/office/drawing/2014/main" id="{805BEDF8-FA15-5874-6CCF-00C50B0C80C8}"/>
              </a:ext>
            </a:extLst>
          </p:cNvPr>
          <p:cNvGraphicFramePr>
            <a:graphicFrameLocks noGrp="1"/>
          </p:cNvGraphicFramePr>
          <p:nvPr>
            <p:extLst>
              <p:ext uri="{D42A27DB-BD31-4B8C-83A1-F6EECF244321}">
                <p14:modId xmlns:p14="http://schemas.microsoft.com/office/powerpoint/2010/main" val="2425713307"/>
              </p:ext>
            </p:extLst>
          </p:nvPr>
        </p:nvGraphicFramePr>
        <p:xfrm>
          <a:off x="4406025" y="930190"/>
          <a:ext cx="3618977" cy="2314052"/>
        </p:xfrm>
        <a:graphic>
          <a:graphicData uri="http://schemas.openxmlformats.org/drawingml/2006/table">
            <a:tbl>
              <a:tblPr firstRow="1" bandRow="1">
                <a:tableStyleId>{073A0DAA-6AF3-43AB-8588-CEC1D06C72B9}</a:tableStyleId>
              </a:tblPr>
              <a:tblGrid>
                <a:gridCol w="3618977">
                  <a:extLst>
                    <a:ext uri="{9D8B030D-6E8A-4147-A177-3AD203B41FA5}">
                      <a16:colId xmlns:a16="http://schemas.microsoft.com/office/drawing/2014/main" val="1904486193"/>
                    </a:ext>
                  </a:extLst>
                </a:gridCol>
              </a:tblGrid>
              <a:tr h="578513">
                <a:tc>
                  <a:txBody>
                    <a:bodyPr/>
                    <a:lstStyle/>
                    <a:p>
                      <a:r>
                        <a:rPr lang="en-US" b="0" dirty="0">
                          <a:solidFill>
                            <a:schemeClr val="tx1"/>
                          </a:solidFill>
                        </a:rPr>
                        <a:t>ASSESSMENT 1</a:t>
                      </a:r>
                    </a:p>
                  </a:txBody>
                  <a:tcPr>
                    <a:solidFill>
                      <a:schemeClr val="bg1">
                        <a:lumMod val="95000"/>
                      </a:schemeClr>
                    </a:solidFill>
                  </a:tcPr>
                </a:tc>
                <a:extLst>
                  <a:ext uri="{0D108BD9-81ED-4DB2-BD59-A6C34878D82A}">
                    <a16:rowId xmlns:a16="http://schemas.microsoft.com/office/drawing/2014/main" val="3592090782"/>
                  </a:ext>
                </a:extLst>
              </a:tr>
              <a:tr h="578513">
                <a:tc>
                  <a:txBody>
                    <a:bodyPr/>
                    <a:lstStyle/>
                    <a:p>
                      <a:r>
                        <a:rPr lang="en-US" dirty="0"/>
                        <a:t>ASSESSMENT 2</a:t>
                      </a:r>
                    </a:p>
                  </a:txBody>
                  <a:tcPr/>
                </a:tc>
                <a:extLst>
                  <a:ext uri="{0D108BD9-81ED-4DB2-BD59-A6C34878D82A}">
                    <a16:rowId xmlns:a16="http://schemas.microsoft.com/office/drawing/2014/main" val="92559049"/>
                  </a:ext>
                </a:extLst>
              </a:tr>
              <a:tr h="578513">
                <a:tc>
                  <a:txBody>
                    <a:bodyPr/>
                    <a:lstStyle/>
                    <a:p>
                      <a:r>
                        <a:rPr lang="en-US" dirty="0"/>
                        <a:t>ASSESSMENT 3</a:t>
                      </a:r>
                    </a:p>
                  </a:txBody>
                  <a:tcPr/>
                </a:tc>
                <a:extLst>
                  <a:ext uri="{0D108BD9-81ED-4DB2-BD59-A6C34878D82A}">
                    <a16:rowId xmlns:a16="http://schemas.microsoft.com/office/drawing/2014/main" val="1916281498"/>
                  </a:ext>
                </a:extLst>
              </a:tr>
              <a:tr h="578513">
                <a:tc>
                  <a:txBody>
                    <a:bodyPr/>
                    <a:lstStyle/>
                    <a:p>
                      <a:r>
                        <a:rPr lang="en-US" dirty="0"/>
                        <a:t>ASSESSMENT 4</a:t>
                      </a:r>
                    </a:p>
                  </a:txBody>
                  <a:tcPr/>
                </a:tc>
                <a:extLst>
                  <a:ext uri="{0D108BD9-81ED-4DB2-BD59-A6C34878D82A}">
                    <a16:rowId xmlns:a16="http://schemas.microsoft.com/office/drawing/2014/main" val="717724918"/>
                  </a:ext>
                </a:extLst>
              </a:tr>
            </a:tbl>
          </a:graphicData>
        </a:graphic>
      </p:graphicFrame>
      <p:cxnSp>
        <p:nvCxnSpPr>
          <p:cNvPr id="28" name="Straight Arrow Connector 27">
            <a:extLst>
              <a:ext uri="{FF2B5EF4-FFF2-40B4-BE49-F238E27FC236}">
                <a16:creationId xmlns:a16="http://schemas.microsoft.com/office/drawing/2014/main" id="{8873360C-9258-1164-5FB4-ABE98F2FD356}"/>
              </a:ext>
            </a:extLst>
          </p:cNvPr>
          <p:cNvCxnSpPr/>
          <p:nvPr/>
        </p:nvCxnSpPr>
        <p:spPr>
          <a:xfrm flipV="1">
            <a:off x="7910450" y="485447"/>
            <a:ext cx="444404" cy="65963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C7B92FA-DEA7-095C-00B4-E8051AE1FE04}"/>
              </a:ext>
            </a:extLst>
          </p:cNvPr>
          <p:cNvSpPr/>
          <p:nvPr/>
        </p:nvSpPr>
        <p:spPr>
          <a:xfrm>
            <a:off x="8413831" y="5638472"/>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UPDATE ASSESSMENT</a:t>
            </a:r>
          </a:p>
        </p:txBody>
      </p:sp>
      <p:sp>
        <p:nvSpPr>
          <p:cNvPr id="31" name="Rectangle 30">
            <a:extLst>
              <a:ext uri="{FF2B5EF4-FFF2-40B4-BE49-F238E27FC236}">
                <a16:creationId xmlns:a16="http://schemas.microsoft.com/office/drawing/2014/main" id="{E16746D4-44BA-9C5D-5392-B1EB8CBA56BB}"/>
              </a:ext>
            </a:extLst>
          </p:cNvPr>
          <p:cNvSpPr/>
          <p:nvPr/>
        </p:nvSpPr>
        <p:spPr>
          <a:xfrm>
            <a:off x="8413831" y="6186649"/>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ASSESSMENT</a:t>
            </a:r>
          </a:p>
        </p:txBody>
      </p:sp>
      <p:sp>
        <p:nvSpPr>
          <p:cNvPr id="17" name="TextBox 16">
            <a:extLst>
              <a:ext uri="{FF2B5EF4-FFF2-40B4-BE49-F238E27FC236}">
                <a16:creationId xmlns:a16="http://schemas.microsoft.com/office/drawing/2014/main" id="{88D70E30-3D69-C24D-F7CC-CE83AD0B9AE7}"/>
              </a:ext>
            </a:extLst>
          </p:cNvPr>
          <p:cNvSpPr txBox="1"/>
          <p:nvPr/>
        </p:nvSpPr>
        <p:spPr>
          <a:xfrm>
            <a:off x="8238990" y="2901071"/>
            <a:ext cx="1330890" cy="369332"/>
          </a:xfrm>
          <a:prstGeom prst="rect">
            <a:avLst/>
          </a:prstGeom>
          <a:noFill/>
        </p:spPr>
        <p:txBody>
          <a:bodyPr wrap="square" rtlCol="0">
            <a:spAutoFit/>
          </a:bodyPr>
          <a:lstStyle/>
          <a:p>
            <a:r>
              <a:rPr lang="en-US" dirty="0"/>
              <a:t>Date</a:t>
            </a:r>
          </a:p>
        </p:txBody>
      </p:sp>
      <p:sp>
        <p:nvSpPr>
          <p:cNvPr id="21" name="Rectangle 20">
            <a:extLst>
              <a:ext uri="{FF2B5EF4-FFF2-40B4-BE49-F238E27FC236}">
                <a16:creationId xmlns:a16="http://schemas.microsoft.com/office/drawing/2014/main" id="{AA9F6EAE-9832-57A4-0FAF-5B96AA57034D}"/>
              </a:ext>
            </a:extLst>
          </p:cNvPr>
          <p:cNvSpPr/>
          <p:nvPr/>
        </p:nvSpPr>
        <p:spPr>
          <a:xfrm>
            <a:off x="9569880" y="2842523"/>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6/26/2023</a:t>
            </a:r>
          </a:p>
        </p:txBody>
      </p:sp>
      <p:sp>
        <p:nvSpPr>
          <p:cNvPr id="22" name="TextBox 21">
            <a:extLst>
              <a:ext uri="{FF2B5EF4-FFF2-40B4-BE49-F238E27FC236}">
                <a16:creationId xmlns:a16="http://schemas.microsoft.com/office/drawing/2014/main" id="{3A9DB0CB-996F-2FDE-2A7C-1283D40F8852}"/>
              </a:ext>
            </a:extLst>
          </p:cNvPr>
          <p:cNvSpPr txBox="1"/>
          <p:nvPr/>
        </p:nvSpPr>
        <p:spPr>
          <a:xfrm>
            <a:off x="8277087" y="3517577"/>
            <a:ext cx="1330890" cy="369332"/>
          </a:xfrm>
          <a:prstGeom prst="rect">
            <a:avLst/>
          </a:prstGeom>
          <a:noFill/>
        </p:spPr>
        <p:txBody>
          <a:bodyPr wrap="square" rtlCol="0">
            <a:spAutoFit/>
          </a:bodyPr>
          <a:lstStyle/>
          <a:p>
            <a:r>
              <a:rPr lang="en-US" dirty="0"/>
              <a:t>Notes</a:t>
            </a:r>
          </a:p>
        </p:txBody>
      </p:sp>
      <p:sp>
        <p:nvSpPr>
          <p:cNvPr id="23" name="Rectangle 22">
            <a:extLst>
              <a:ext uri="{FF2B5EF4-FFF2-40B4-BE49-F238E27FC236}">
                <a16:creationId xmlns:a16="http://schemas.microsoft.com/office/drawing/2014/main" id="{668FA6BE-4DA8-E804-4B77-FCA2D5A311C4}"/>
              </a:ext>
            </a:extLst>
          </p:cNvPr>
          <p:cNvSpPr/>
          <p:nvPr/>
        </p:nvSpPr>
        <p:spPr>
          <a:xfrm>
            <a:off x="9569880" y="3552133"/>
            <a:ext cx="2569922"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Hardware and OS</a:t>
            </a:r>
          </a:p>
        </p:txBody>
      </p:sp>
      <p:sp>
        <p:nvSpPr>
          <p:cNvPr id="24" name="TextBox 23">
            <a:extLst>
              <a:ext uri="{FF2B5EF4-FFF2-40B4-BE49-F238E27FC236}">
                <a16:creationId xmlns:a16="http://schemas.microsoft.com/office/drawing/2014/main" id="{A48C9593-1F69-73AD-E36C-3C82EA115639}"/>
              </a:ext>
            </a:extLst>
          </p:cNvPr>
          <p:cNvSpPr txBox="1"/>
          <p:nvPr/>
        </p:nvSpPr>
        <p:spPr>
          <a:xfrm>
            <a:off x="240069" y="896653"/>
            <a:ext cx="3832965" cy="3139321"/>
          </a:xfrm>
          <a:prstGeom prst="rect">
            <a:avLst/>
          </a:prstGeom>
          <a:noFill/>
        </p:spPr>
        <p:txBody>
          <a:bodyPr wrap="square" rtlCol="0">
            <a:spAutoFit/>
          </a:bodyPr>
          <a:lstStyle/>
          <a:p>
            <a:r>
              <a:rPr lang="en-US" dirty="0"/>
              <a:t>Assessment Details page is the same as the add assessment page but it is already filled in. </a:t>
            </a:r>
          </a:p>
          <a:p>
            <a:endParaRPr lang="en-US" dirty="0"/>
          </a:p>
          <a:p>
            <a:r>
              <a:rPr lang="en-US" dirty="0"/>
              <a:t>Type entry was removed from the add assessment and assessment detail pages as it is feed from the add course page or the previous add assessment page. Forces the user to input an objective assessment and performance assessment on each course. </a:t>
            </a:r>
          </a:p>
        </p:txBody>
      </p:sp>
      <p:sp>
        <p:nvSpPr>
          <p:cNvPr id="16" name="Rectangle 15">
            <a:extLst>
              <a:ext uri="{FF2B5EF4-FFF2-40B4-BE49-F238E27FC236}">
                <a16:creationId xmlns:a16="http://schemas.microsoft.com/office/drawing/2014/main" id="{F7DA63F0-A7FD-AF78-3084-D7E07A0A1C86}"/>
              </a:ext>
            </a:extLst>
          </p:cNvPr>
          <p:cNvSpPr/>
          <p:nvPr/>
        </p:nvSpPr>
        <p:spPr>
          <a:xfrm>
            <a:off x="8413831" y="5067654"/>
            <a:ext cx="3618978" cy="486427"/>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 NOTES</a:t>
            </a:r>
          </a:p>
        </p:txBody>
      </p:sp>
      <p:sp>
        <p:nvSpPr>
          <p:cNvPr id="18" name="Rectangle 17">
            <a:extLst>
              <a:ext uri="{FF2B5EF4-FFF2-40B4-BE49-F238E27FC236}">
                <a16:creationId xmlns:a16="http://schemas.microsoft.com/office/drawing/2014/main" id="{5827E1B7-A9B0-9A85-8BB9-E118F84F3EC8}"/>
              </a:ext>
            </a:extLst>
          </p:cNvPr>
          <p:cNvSpPr/>
          <p:nvPr/>
        </p:nvSpPr>
        <p:spPr>
          <a:xfrm>
            <a:off x="8488465" y="815266"/>
            <a:ext cx="3651337" cy="648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87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0C80-70FC-A334-5B6C-722600D8D70B}"/>
              </a:ext>
            </a:extLst>
          </p:cNvPr>
          <p:cNvSpPr>
            <a:spLocks noGrp="1"/>
          </p:cNvSpPr>
          <p:nvPr>
            <p:ph type="title"/>
          </p:nvPr>
        </p:nvSpPr>
        <p:spPr/>
        <p:txBody>
          <a:bodyPr/>
          <a:lstStyle/>
          <a:p>
            <a:r>
              <a:rPr lang="en-US" dirty="0"/>
              <a:t>Part C</a:t>
            </a:r>
          </a:p>
        </p:txBody>
      </p:sp>
      <p:sp>
        <p:nvSpPr>
          <p:cNvPr id="3" name="Content Placeholder 2">
            <a:extLst>
              <a:ext uri="{FF2B5EF4-FFF2-40B4-BE49-F238E27FC236}">
                <a16:creationId xmlns:a16="http://schemas.microsoft.com/office/drawing/2014/main" id="{A3DB47E8-4AD0-D004-6F81-BB3D4376252C}"/>
              </a:ext>
            </a:extLst>
          </p:cNvPr>
          <p:cNvSpPr>
            <a:spLocks noGrp="1"/>
          </p:cNvSpPr>
          <p:nvPr>
            <p:ph idx="1"/>
          </p:nvPr>
        </p:nvSpPr>
        <p:spPr/>
        <p:txBody>
          <a:bodyPr/>
          <a:lstStyle/>
          <a:p>
            <a:r>
              <a:rPr lang="en-US" dirty="0"/>
              <a:t>Changes made between Part A and Part B are outlined in the wireframe by green and red box outlines. Red boxes indicate it was taken out and green boxes indicate additions. </a:t>
            </a:r>
          </a:p>
          <a:p>
            <a:r>
              <a:rPr lang="en-US" dirty="0"/>
              <a:t>Many entries were removed in favor of programmatically sending the information to the next form. For example, when a term was adding from the add term page the term ID is sent to the Add course form and is input into the newly created Course object. </a:t>
            </a:r>
          </a:p>
          <a:p>
            <a:r>
              <a:rPr lang="en-US" dirty="0"/>
              <a:t>The elements that were added were on the homepage for ease of testing the CRUD functionality throughout the mobile application. </a:t>
            </a:r>
          </a:p>
        </p:txBody>
      </p:sp>
    </p:spTree>
    <p:extLst>
      <p:ext uri="{BB962C8B-B14F-4D97-AF65-F5344CB8AC3E}">
        <p14:creationId xmlns:p14="http://schemas.microsoft.com/office/powerpoint/2010/main" val="174632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521</Words>
  <Application>Microsoft Macintosh PowerPoint</Application>
  <PresentationFormat>Widescreen</PresentationFormat>
  <Paragraphs>114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C971 - Low Fidelity Wireframe</vt:lpstr>
      <vt:lpstr>PowerPoint Presentation</vt:lpstr>
      <vt:lpstr>PowerPoint Presentation</vt:lpstr>
      <vt:lpstr>PowerPoint Presentation</vt:lpstr>
      <vt:lpstr>PowerPoint Presentation</vt:lpstr>
      <vt:lpstr>Part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C971 - Low Fidelity Wireframe</dc:title>
  <dc:creator>William Lee</dc:creator>
  <cp:lastModifiedBy>William Lee</cp:lastModifiedBy>
  <cp:revision>5</cp:revision>
  <dcterms:created xsi:type="dcterms:W3CDTF">2023-06-26T19:12:40Z</dcterms:created>
  <dcterms:modified xsi:type="dcterms:W3CDTF">2023-08-10T02:29:48Z</dcterms:modified>
</cp:coreProperties>
</file>