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4" r:id="rId21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0A1"/>
    <a:srgbClr val="9B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3883" autoAdjust="0"/>
  </p:normalViewPr>
  <p:slideViewPr>
    <p:cSldViewPr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02/10/2025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02/10/2025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00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7467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27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4801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461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080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464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82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81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54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12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64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40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231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48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97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9E3DC-7299-4B05-809A-5B49B2FE7AF9}" type="datetime1">
              <a:rPr lang="pt-BR" noProof="0" smtClean="0"/>
              <a:t>02/10/2025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AAB6E8-DECC-4374-9E89-4B608ECFE3D5}" type="datetime1">
              <a:rPr lang="pt-BR" noProof="0" smtClean="0"/>
              <a:t>02/10/2025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EE400E-D093-4D95-9BEC-411F2E346232}" type="datetime1">
              <a:rPr lang="pt-BR" noProof="0" smtClean="0"/>
              <a:t>02/10/2025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3CAA7E-3E75-44C8-A2C7-4C05D52B2FA1}" type="datetime1">
              <a:rPr lang="pt-BR" noProof="0" smtClean="0"/>
              <a:t>02/10/2025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2E68F-F985-4986-B024-0FC8C7AE2C1B}" type="datetime1">
              <a:rPr lang="pt-BR" noProof="0" smtClean="0"/>
              <a:t>02/10/2025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DA4F2-6A33-4AC7-8E78-BF93E4CA2325}" type="datetime1">
              <a:rPr lang="pt-BR" noProof="0" smtClean="0"/>
              <a:t>02/10/2025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ECF235-9052-434D-9210-E5F733C07A25}" type="datetime1">
              <a:rPr lang="pt-BR" noProof="0" smtClean="0"/>
              <a:t>02/10/2025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1FB55-4A16-41A5-BB72-289DDF81266B}" type="datetime1">
              <a:rPr lang="pt-BR" noProof="0" smtClean="0"/>
              <a:t>02/10/2025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0E9FA-B55D-4813-98B8-D8C2B1295A53}" type="datetime1">
              <a:rPr lang="pt-BR" noProof="0" smtClean="0"/>
              <a:t>02/10/2025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E7951-E498-47D1-BE16-2C63407A06A1}" type="datetime1">
              <a:rPr lang="pt-BR" noProof="0" smtClean="0"/>
              <a:t>02/10/2025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6D5139B-774C-4260-8335-315AD6FC9ED3}" type="datetime1">
              <a:rPr lang="pt-BR" noProof="0" smtClean="0"/>
              <a:t>02/10/2025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20DFF7A9-BA36-411E-AE0E-59A71496C0E4}" type="datetime1">
              <a:rPr lang="pt-BR" noProof="0" smtClean="0"/>
              <a:t>02/10/2025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929606" y="1532942"/>
            <a:ext cx="8329612" cy="1116013"/>
          </a:xfrm>
        </p:spPr>
        <p:txBody>
          <a:bodyPr rtlCol="0"/>
          <a:lstStyle/>
          <a:p>
            <a:pPr rtl="0"/>
            <a:r>
              <a:rPr lang="pt-BR" sz="4000" dirty="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742089" y="2925810"/>
            <a:ext cx="4704646" cy="595313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/>
              <a:t>Desenvolvimento de Sistemas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773F132-2576-42A4-A8E2-E8C85095DDF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FDEB2B5-B9EA-C075-0877-C2747327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0" name="Imagem 9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4D00AAF-7372-1224-7834-8FDBA2C4F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1D09122-4620-3F1A-69C8-80D230244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3" name="Fluxograma: Processo 12">
              <a:extLst>
                <a:ext uri="{FF2B5EF4-FFF2-40B4-BE49-F238E27FC236}">
                  <a16:creationId xmlns:a16="http://schemas.microsoft.com/office/drawing/2014/main" id="{0E915286-BE23-4956-88DA-86EBF808B417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Processo 13">
              <a:extLst>
                <a:ext uri="{FF2B5EF4-FFF2-40B4-BE49-F238E27FC236}">
                  <a16:creationId xmlns:a16="http://schemas.microsoft.com/office/drawing/2014/main" id="{CB6A7877-8226-4B47-9164-83522AFE2D9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Processo 14">
              <a:extLst>
                <a:ext uri="{FF2B5EF4-FFF2-40B4-BE49-F238E27FC236}">
                  <a16:creationId xmlns:a16="http://schemas.microsoft.com/office/drawing/2014/main" id="{C29B5421-EFEC-4C19-81A5-CAB27AB8C37A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10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9685552" cy="3483796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  <a:r>
              <a:rPr lang="pt-BR" sz="8000" b="1" dirty="0"/>
              <a:t>:</a:t>
            </a:r>
          </a:p>
          <a:p>
            <a:pPr marL="0" lvl="0" indent="0">
              <a:buNone/>
            </a:pPr>
            <a:endParaRPr lang="pt-BR" sz="8000" b="1" dirty="0"/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Microsoft Teams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Canva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Bloco de Notas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 Notion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0456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11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2237285"/>
            <a:ext cx="9685552" cy="41845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funcionais:</a:t>
            </a:r>
          </a:p>
          <a:p>
            <a:pPr marL="0" lv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Desempenho </a:t>
            </a: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praticidade</a:t>
            </a: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acessibilidade</a:t>
            </a: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segurança</a:t>
            </a: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disponibilidade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815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12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71701" y="2101339"/>
            <a:ext cx="9333648" cy="445552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0"/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1BDD856-64F1-4001-ADA4-82E7E53F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30" y="2692653"/>
            <a:ext cx="9713966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de Conta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Cadastro, login, recuperação de senha, exclusão de conta e logout.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Redação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Tela para escrever, selecionar tema e acessar textos norteadores.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Correção e Feedback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Correção com IA, entrega da redação e pontuação com feedback personalizado.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Extras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de redação nota 900+, escaneamento de redação manuscrita e gráfico de evolução do desempenho.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Biblioteca Digital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Acesso a acervo de livros digitais.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Interatividade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 para assistência e configurações do site.</a:t>
            </a:r>
          </a:p>
        </p:txBody>
      </p:sp>
    </p:spTree>
    <p:extLst>
      <p:ext uri="{BB962C8B-B14F-4D97-AF65-F5344CB8AC3E}">
        <p14:creationId xmlns:p14="http://schemas.microsoft.com/office/powerpoint/2010/main" val="327772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13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74328" y="2436402"/>
            <a:ext cx="9685552" cy="18722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pt-BR" sz="2000" dirty="0"/>
              <a:t>Esboço: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73BAD7D-61E8-489F-867A-7704C0D6D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905" y="2984115"/>
            <a:ext cx="5796644" cy="30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14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2017346"/>
            <a:ext cx="9685552" cy="4704130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Pesquisa de mercado</a:t>
            </a:r>
            <a:r>
              <a:rPr lang="pt-BR" sz="3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algn="ctr">
              <a:buNone/>
            </a:pPr>
            <a:endParaRPr lang="pt-B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Empresas que oferecem correção de redação para o ENEM com IA  </a:t>
            </a:r>
          </a:p>
          <a:p>
            <a:pPr marL="0" indent="0" algn="ctr">
              <a:buNone/>
            </a:pPr>
            <a:endParaRPr lang="pt-B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Descomplica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Corrige redações com base nas 5 competências do ENEM. Permite envio por digitação, upload ou imagem. Correção em até 24h, mas há críticas sobre a precisão das notas e generalidade dos feedbacks</a:t>
            </a: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Brasil Escola: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Apresenta a IARA, uma IA que corrige redações com até 95% de precisão em comparação com correções humanas. Os estudantes podem escolher entre enviar suas redações para a IARA ou para um professor, ambos gratuitamente. A correção é baseada nas competências do ENEM.</a:t>
            </a:r>
            <a:endParaRPr lang="pt-BR" sz="6400" dirty="0"/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coRedação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Plataforma de correção automatizada com IA. Já corrigiu mais de 9 milhões de redações. Feedback detalhado por competências.</a:t>
            </a:r>
            <a:endParaRPr lang="pt-BR" sz="6400" dirty="0"/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RedaAI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Simula a correção oficial do ENEM, com sugestões práticas de melhoria. Interface clara e didática para o aluno.</a:t>
            </a:r>
            <a:endParaRPr lang="pt-BR" sz="6400" dirty="0"/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Gomining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Edtech que usa IA para correção de redações em larga escala. Atua com mais de 100 instituições no Brasil, com foco no ENEM e melhoria contínua da escrita.</a:t>
            </a: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4784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15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2017346"/>
            <a:ext cx="9685552" cy="4704130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Pesquisa público-alvo: </a:t>
            </a:r>
          </a:p>
          <a:p>
            <a:pPr marL="0" indent="0" algn="ctr">
              <a:buNone/>
            </a:pPr>
            <a:endParaRPr lang="pt-B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A desigualdade educacional no Brasil, especialmente no que se refere à produção textual para vestibulares, é um problema evidente. No ENEM de 2023, dos 60 candidatos que atingiram a nota máxima na redação, apenas 4 eram da rede pública — um dado que revela mais que números: mostra o quanto os estudantes da escola pública seguem em desvantagem no acesso às mesmas oportunidades acadêmicas (Fonte: </a:t>
            </a:r>
            <a:r>
              <a:rPr lang="pt-BR" sz="6400" i="1" dirty="0">
                <a:latin typeface="Arial" panose="020B0604020202020204" pitchFamily="34" charset="0"/>
                <a:cs typeface="Arial" panose="020B0604020202020204" pitchFamily="34" charset="0"/>
              </a:rPr>
              <a:t>INEP, 2024</a:t>
            </a: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buNone/>
            </a:pP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Enquanto escolas particulares alcançam médias de 740 pontos na redação, as públicas permanecem em torno dos 550 pontos, e em estados como Sergipe, Espírito Santo e Rio Grande do Sul, a média gira em torno de 600 pontos, o que reforça um padrão preocupante de desigualdade. Parte disso se deve ao baixo investimento contínuo na educação pública. Um exemplo recente é o do governo de São Paulo, que realocou 5% do orçamento da educação para a saúde em 2024 (Fonte: </a:t>
            </a:r>
            <a:r>
              <a:rPr lang="pt-BR" sz="6400" i="1" dirty="0">
                <a:latin typeface="Arial" panose="020B0604020202020204" pitchFamily="34" charset="0"/>
                <a:cs typeface="Arial" panose="020B0604020202020204" pitchFamily="34" charset="0"/>
              </a:rPr>
              <a:t>Folha de S. Paulo, 2024</a:t>
            </a: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), afetando diretamente a estrutura e a qualidade do ensino.</a:t>
            </a:r>
          </a:p>
          <a:p>
            <a:pPr marL="0" indent="0" algn="just">
              <a:buNone/>
            </a:pP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Por isso, o projeto tem como público-alvo os estudantes da rede pública, pois são eles que mais necessitam de um sistema acessível e eficiente para aprender, de forma estruturada, como desenvolver uma redação nos moldes exigidos pelo ENEM e pela Prova Paulista. Dar suporte a esses jovens não é apenas uma medida educacional, mas um passo concreto para reduzir desigualdades e ampliar o acesso ao ensino superior de forma justa.</a:t>
            </a: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35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16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9685552" cy="34837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  <a:r>
              <a:rPr lang="pt-BR" sz="1600" b="1" dirty="0"/>
              <a:t>:</a:t>
            </a:r>
          </a:p>
          <a:p>
            <a:pPr marL="0" lvl="0" indent="0">
              <a:buNone/>
            </a:pP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Diante do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decidiu-se que os colaboradores resolvessem um problema agravante no grupo social, que seria a defasagem do ensino público em relação a redação do ENEM, assim, desenvolvendo um sistema onde o mesmo consiga alcançar grandes números e elevar o nível de estudantes de escola pública.</a:t>
            </a:r>
          </a:p>
          <a:p>
            <a:pPr marL="0" lvl="0" indent="0">
              <a:buNone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Desenvolver um sistema de redação com o foco em estudantes do ensino público.</a:t>
            </a: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as funcionalidades do sistema; Os requisitos funcionais e não funcionais.  </a:t>
            </a: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gráficos de desempenho, analisar e corrigir aplicações dos usuários com IA.</a:t>
            </a: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testes de usabilidade com usuários-alvo para feedbacks da aplicação.</a:t>
            </a:r>
          </a:p>
          <a:p>
            <a:pPr marL="0" lvl="0" indent="0">
              <a:buNone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justificativa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desse projeto, é resolver um problema que existe desde sempre na sociedade, sendo assim, decidiu-se que o propósito, o motivo no qual a aplicação será feita, é de fato melhorar a qualidade das redações desses estudantes, e os levarem a um patamar acima do que os pertence nos dias de hoje.</a:t>
            </a: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4253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6382444" y="6408084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17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1988840"/>
            <a:ext cx="9685552" cy="4367511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Soft/hard Skills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0" indent="0" algn="just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Lucas 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  <a:p>
            <a:pPr marL="0" lvl="0" indent="0" algn="just">
              <a:buNone/>
            </a:pP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Hard skills: </a:t>
            </a:r>
          </a:p>
          <a:p>
            <a:pPr marL="0" lvl="0" indent="0" algn="just">
              <a:buNone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Pesquisa acadêmica, github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marL="0" lvl="0" indent="0" algn="just">
              <a:buNone/>
            </a:pP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</a:p>
          <a:p>
            <a:pPr marL="0" lvl="0" indent="0" algn="just">
              <a:buNone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 Gestão de projetos, trabalho em equipe, comunicação.</a:t>
            </a:r>
          </a:p>
          <a:p>
            <a:pPr marL="0" lvl="0" indent="0" algn="just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Italo : </a:t>
            </a:r>
          </a:p>
          <a:p>
            <a:pPr marL="0" lvl="0" indent="0" algn="just">
              <a:buNone/>
            </a:pP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Hard skills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lvl="0" indent="0" algn="just">
              <a:buNone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Microsoft Teams, github, Notion.</a:t>
            </a:r>
          </a:p>
          <a:p>
            <a:pPr marL="0" lvl="0" indent="0" algn="just">
              <a:buNone/>
            </a:pP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lvl="0" indent="0" algn="just">
              <a:buNone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Trabalho em equipe, gestão de tempo, empatia.</a:t>
            </a:r>
          </a:p>
          <a:p>
            <a:pPr marL="0" lvl="0" indent="0">
              <a:buNone/>
            </a:pPr>
            <a:endParaRPr lang="pt-BR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15E610-16F2-40C1-BB10-B2A851D6CFD7}"/>
              </a:ext>
            </a:extLst>
          </p:cNvPr>
          <p:cNvSpPr txBox="1"/>
          <p:nvPr/>
        </p:nvSpPr>
        <p:spPr>
          <a:xfrm>
            <a:off x="5374332" y="2708920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Pedro</a:t>
            </a:r>
            <a:r>
              <a:rPr lang="pt-BR" dirty="0"/>
              <a:t>: </a:t>
            </a:r>
          </a:p>
          <a:p>
            <a:endParaRPr lang="pt-BR" dirty="0"/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Hard Skills: </a:t>
            </a: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Github, Microsoft Teams, Notion, Microsoft World, Microsoft Power Point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Gestão de projetos, comunicação, resiliência.</a:t>
            </a:r>
          </a:p>
        </p:txBody>
      </p:sp>
    </p:spTree>
    <p:extLst>
      <p:ext uri="{BB962C8B-B14F-4D97-AF65-F5344CB8AC3E}">
        <p14:creationId xmlns:p14="http://schemas.microsoft.com/office/powerpoint/2010/main" val="4044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53852" y="836712"/>
            <a:ext cx="6397054" cy="731260"/>
          </a:xfrm>
        </p:spPr>
        <p:txBody>
          <a:bodyPr rtlCol="0">
            <a:normAutofit/>
          </a:bodyPr>
          <a:lstStyle/>
          <a:p>
            <a:pPr rtl="0"/>
            <a:r>
              <a:rPr lang="pt-BR" sz="3200" dirty="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53852" y="1506026"/>
            <a:ext cx="3969503" cy="59531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000" dirty="0"/>
              <a:t>Desenvolvimento de Sistemas</a:t>
            </a:r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49246EFC-B76B-4F23-B7D8-9CEB9EDD4763}"/>
              </a:ext>
            </a:extLst>
          </p:cNvPr>
          <p:cNvSpPr txBox="1">
            <a:spLocks/>
          </p:cNvSpPr>
          <p:nvPr/>
        </p:nvSpPr>
        <p:spPr>
          <a:xfrm>
            <a:off x="1125860" y="2966035"/>
            <a:ext cx="8275777" cy="1903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Curso</a:t>
            </a:r>
            <a:r>
              <a:rPr lang="pt-BR" sz="2000" dirty="0"/>
              <a:t>: Desenvolvimento de Sistemas Integrado ao Ensino Médio</a:t>
            </a:r>
          </a:p>
          <a:p>
            <a:r>
              <a:rPr lang="pt-BR" sz="2000" b="1" dirty="0"/>
              <a:t>Bimestre</a:t>
            </a:r>
            <a:r>
              <a:rPr lang="pt-BR" sz="2000" dirty="0"/>
              <a:t>: 3º de 2024</a:t>
            </a:r>
          </a:p>
          <a:p>
            <a:r>
              <a:rPr lang="pt-BR" sz="2000" b="1" dirty="0"/>
              <a:t>Metodologia</a:t>
            </a:r>
            <a:r>
              <a:rPr lang="pt-BR" sz="2000" dirty="0"/>
              <a:t>: Metodologias Ágeis - Scrum</a:t>
            </a:r>
          </a:p>
          <a:p>
            <a:r>
              <a:rPr lang="pt-BR" sz="2000" b="1" dirty="0"/>
              <a:t>Professor Orientador</a:t>
            </a:r>
            <a:r>
              <a:rPr lang="pt-BR" sz="2000" dirty="0"/>
              <a:t>: Paulo Rogério Neves de Oliveira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B085A15-3FDB-4D33-BBA4-BA6DDD00F827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F7345E4-EC70-4C4E-9C82-E9A7574E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5416457-33D5-4EDA-B7F7-F2E570107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93F2D4A-1208-4EE0-AD80-2E0861402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BC78F85F-5C9F-4B1E-824A-8F302803B524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D2DCE38F-73AB-44CA-AB11-683EF58E8E3A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26B3703C-0470-4933-A868-9F2EF56DF9B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728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53852" y="836712"/>
            <a:ext cx="6397054" cy="731260"/>
          </a:xfrm>
        </p:spPr>
        <p:txBody>
          <a:bodyPr rtlCol="0">
            <a:normAutofit/>
          </a:bodyPr>
          <a:lstStyle/>
          <a:p>
            <a:pPr rtl="0"/>
            <a:r>
              <a:rPr lang="pt-BR" sz="2400" b="1" dirty="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53852" y="1506026"/>
            <a:ext cx="3969503" cy="59531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1800" dirty="0"/>
              <a:t>Desenvolvimento de Sistemas</a:t>
            </a:r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E3267D9C-182E-5F94-2C06-BCBD4BA751EE}"/>
              </a:ext>
            </a:extLst>
          </p:cNvPr>
          <p:cNvSpPr txBox="1">
            <a:spLocks/>
          </p:cNvSpPr>
          <p:nvPr/>
        </p:nvSpPr>
        <p:spPr>
          <a:xfrm>
            <a:off x="1125860" y="2564903"/>
            <a:ext cx="7165272" cy="241967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2200" dirty="0"/>
              <a:t>Equipe_04</a:t>
            </a:r>
          </a:p>
          <a:p>
            <a:r>
              <a:rPr lang="pt-BR" sz="1900" dirty="0"/>
              <a:t>Pedro Braga Billafranca</a:t>
            </a:r>
          </a:p>
          <a:p>
            <a:r>
              <a:rPr lang="pt-BR" sz="1900" dirty="0"/>
              <a:t>Italo Bezerra de Souza</a:t>
            </a:r>
          </a:p>
          <a:p>
            <a:r>
              <a:rPr lang="pt-BR" sz="1900" dirty="0"/>
              <a:t>Lucas Guimarães dos Santos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D6A6A2A-77C5-4862-B36C-2CBB8072543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A8A43CE-C42B-46F4-BAA7-F13EB0F1E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FD3683B-E985-4DBF-936E-ECFBEB1A4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6D65D2-A504-412A-8D99-409A8F39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E6EFDE81-375D-46A2-9305-B22A016B8CF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08215EA9-91DF-47BB-A92C-7621618F126B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DDA02A59-78BF-494F-9DE5-B03A6E02905F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030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4</a:t>
            </a:fld>
            <a:endParaRPr lang="pt-BR" noProof="0" dirty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126070DC-015A-DFDF-858A-F0EAE02BC82E}"/>
              </a:ext>
            </a:extLst>
          </p:cNvPr>
          <p:cNvSpPr txBox="1">
            <a:spLocks/>
          </p:cNvSpPr>
          <p:nvPr/>
        </p:nvSpPr>
        <p:spPr>
          <a:xfrm>
            <a:off x="1090676" y="2328799"/>
            <a:ext cx="4499680" cy="3908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Problematização</a:t>
            </a:r>
          </a:p>
          <a:p>
            <a:r>
              <a:rPr lang="pt-BR" sz="2000" dirty="0"/>
              <a:t>Solução</a:t>
            </a:r>
          </a:p>
          <a:p>
            <a:r>
              <a:rPr lang="pt-BR" sz="2000" dirty="0"/>
              <a:t>Público-alvo</a:t>
            </a:r>
          </a:p>
          <a:p>
            <a:r>
              <a:rPr lang="pt-BR" sz="2000" dirty="0"/>
              <a:t>Esboço</a:t>
            </a:r>
          </a:p>
          <a:p>
            <a:r>
              <a:rPr lang="pt-BR" sz="2000" dirty="0"/>
              <a:t>Objetivos gerais</a:t>
            </a:r>
          </a:p>
          <a:p>
            <a:r>
              <a:rPr lang="pt-BR" sz="2000" dirty="0"/>
              <a:t>Metodologias</a:t>
            </a:r>
          </a:p>
          <a:p>
            <a:r>
              <a:rPr lang="pt-BR" sz="2000" dirty="0"/>
              <a:t>Ferramentas</a:t>
            </a:r>
          </a:p>
          <a:p>
            <a:r>
              <a:rPr lang="pt-BR" sz="2000" dirty="0"/>
              <a:t>Requisitos funcionais e não funcionais</a:t>
            </a:r>
          </a:p>
          <a:p>
            <a:r>
              <a:rPr lang="pt-BR" sz="2000" dirty="0"/>
              <a:t>Pesquisa</a:t>
            </a:r>
          </a:p>
          <a:p>
            <a:r>
              <a:rPr lang="pt-BR" sz="2000" dirty="0"/>
              <a:t>Documentação</a:t>
            </a:r>
          </a:p>
          <a:p>
            <a:r>
              <a:rPr lang="pt-BR" sz="2000" dirty="0"/>
              <a:t>Soft/hard Skills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B097550-61C8-4FEB-9BE4-D07000E1ACB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D4DCB69-F7C1-40F6-9EFE-848532426752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3560065-E5D9-4B43-A23D-6A267366BAF1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9F222EE-68BE-4AC3-938E-0ADCBDB5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22452BA-93DD-4D25-AB5E-40C975475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DCAC907D-1AB9-435A-8D6F-9EF2356E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334A04A-8E3B-4623-9B16-C74A8CE1EF33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3C82C99-1033-468C-8A71-F9877EB53C1D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47D67273-0657-42DF-9C9C-258B77AF29F4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554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5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9444138" cy="241585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b="1" dirty="0"/>
              <a:t>Problematização</a:t>
            </a:r>
            <a:r>
              <a:rPr lang="pt-BR" sz="2000" dirty="0"/>
              <a:t>: 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problema geral desse projeto é a defasagem do ensino público em relação as redações em vestibulares importantes, fontes mostram que No Enem de 2023, 60 candidatos alcançaram nota mil na redação. Desses 60, somente 4 eram da rede pública. Áreas como Sergipe, Espirito Santo, Rio Grande do sul, tem como média em redação apenas 600 pontos, isso de fato é um problema agravante dentro do ensino público brasileiro. Escolas particulares tem em média 740 pontos, enquanto escolas públicas estão com 550. A pesquisa demonstra o nível do ensino público brasileiro e que, ainda detém falta de investimento adequado.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907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6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9361040" cy="277589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/>
              <a:t>Solução</a:t>
            </a:r>
            <a:r>
              <a:rPr lang="pt-BR" sz="2000" dirty="0"/>
              <a:t>: 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Diante dos problemas apresentados, pensamos em desenvolver um sistema completo, especificamente para redação do ENEM e Prova Paulista, Sobre o sistema, queremos ajudar os estudantes de escola pública a fazer uma redação do 0, ou seja, aprender a estruturar, introduzir, desenvolver, argumentar e concluir uma redação com todos os requisitos do ENEM e Prova Paulista de forma que esses mesmos estudantes detenham uma melhora significativa em relação a esses vestibulares. </a:t>
            </a:r>
          </a:p>
          <a:p>
            <a:endParaRPr lang="pt-BR" sz="2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927CF33-639E-4658-B83D-427A1639C083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1878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7</a:t>
            </a:fld>
            <a:endParaRPr lang="pt-BR" noProof="0" dirty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AB0CC641-942F-A979-7A76-A06B319BECB6}"/>
              </a:ext>
            </a:extLst>
          </p:cNvPr>
          <p:cNvSpPr txBox="1">
            <a:spLocks/>
          </p:cNvSpPr>
          <p:nvPr/>
        </p:nvSpPr>
        <p:spPr>
          <a:xfrm>
            <a:off x="1387684" y="2537781"/>
            <a:ext cx="8389408" cy="18722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2000" b="1" dirty="0"/>
              <a:t>Público alvo</a:t>
            </a:r>
            <a:r>
              <a:rPr lang="pt-BR" sz="2000" dirty="0"/>
              <a:t>:</a:t>
            </a:r>
            <a:r>
              <a:rPr lang="pt-BR" sz="1600" dirty="0"/>
              <a:t> </a:t>
            </a:r>
          </a:p>
          <a:p>
            <a:pPr lvl="0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Estudantes do ensino público, onde os índices são extremamente baixos e a taxa de aprovação é totalmente inferior a estudantes de escolas particulares.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514D7A4-9A04-43AB-AD03-868BD45DCCF2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C38096E-FFB0-4096-B718-5B106E0333EE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A97FB09-1084-4F0F-803A-2D806B2CEBE9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D13102-6025-47F5-B0E3-8AA22C456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D3CCA74-9EB9-45A6-82E7-C6D133929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6FB451F-AAAA-4CC2-A23A-20EBF3FCD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96D40AF-A43F-48E1-A329-DA9B0CC8B35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465F844C-49EC-4E27-9085-12E7654109C1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A8007038-1DB0-49B4-98E3-5989F3E512D2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578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8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9685552" cy="1872208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Objetivos gerais: </a:t>
            </a:r>
          </a:p>
          <a:p>
            <a:pPr marL="0" indent="0" algn="just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O ponto crucial onde queremos chegar com esse projeto são os resultados amplos que ele deve ter, por exemplo a chegada de mais estudantes de escola pública nas universidades, com notas acima de 900 nas redações. Queremos atingir índices gigantes com o nosso propósito, como a melhora na média geral de uma região, estudantes do ensino público sabendo realizar uma redação com coerência e coesão, nosso sistema sendo divulgado em diferentes lugares e mídias, etc... </a:t>
            </a:r>
          </a:p>
          <a:p>
            <a:pPr marL="0" indent="0" algn="just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855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9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9685552" cy="1872208"/>
          </a:xfrm>
          <a:prstGeom prst="rect">
            <a:avLst/>
          </a:prstGeom>
        </p:spPr>
        <p:txBody>
          <a:bodyPr rtlCol="0">
            <a:normAutofit fontScale="62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Metodologias</a:t>
            </a:r>
            <a:r>
              <a:rPr lang="pt-BR" b="1" dirty="0"/>
              <a:t>: </a:t>
            </a:r>
          </a:p>
          <a:p>
            <a:pPr lvl="0"/>
            <a:endParaRPr lang="pt-BR" b="1" dirty="0"/>
          </a:p>
          <a:p>
            <a:pPr lvl="0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Estamos utilizando no nosso projeto, a metodologia scrum, onde realizamos reuniões semanais para o desenvolvimento do sistema, documentação e entregas frequentes de sprints, esboços e artigos. Essa metodologia nos permite alinhar o projeto para que aceitemos mudanças, melhorias, aperfeiçoamento etc.... Com comprometimento, foco, coragem, abertura e respeito.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83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F461AC17AACA4E874D5CF2184E6C0C" ma:contentTypeVersion="10" ma:contentTypeDescription="Crie um novo documento." ma:contentTypeScope="" ma:versionID="ce7f9022ec1ac27c76e0c516a34f5925">
  <xsd:schema xmlns:xsd="http://www.w3.org/2001/XMLSchema" xmlns:xs="http://www.w3.org/2001/XMLSchema" xmlns:p="http://schemas.microsoft.com/office/2006/metadata/properties" xmlns:ns2="2744d390-2e3d-48e1-bc90-6bb95cb2359f" xmlns:ns3="ad5896ab-7e42-4cd5-83fd-c8cacde1cd42" targetNamespace="http://schemas.microsoft.com/office/2006/metadata/properties" ma:root="true" ma:fieldsID="ad5366b67ea7d2313705f508e08b28c2" ns2:_="" ns3:_="">
    <xsd:import namespace="2744d390-2e3d-48e1-bc90-6bb95cb2359f"/>
    <xsd:import namespace="ad5896ab-7e42-4cd5-83fd-c8cacde1cd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44d390-2e3d-48e1-bc90-6bb95cb23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96ab-7e42-4cd5-83fd-c8cacde1cd4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bc0dd6c-e629-4ba1-ad8e-ebb9f6c074f6}" ma:internalName="TaxCatchAll" ma:showField="CatchAllData" ma:web="ad5896ab-7e42-4cd5-83fd-c8cacde1cd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5896ab-7e42-4cd5-83fd-c8cacde1cd42" xsi:nil="true"/>
    <lcf76f155ced4ddcb4097134ff3c332f xmlns="2744d390-2e3d-48e1-bc90-6bb95cb2359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1921D19-86FA-4CD0-9E63-80556BBC4F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2EE48-90EC-437F-8B53-56673613E9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44d390-2e3d-48e1-bc90-6bb95cb2359f"/>
    <ds:schemaRef ds:uri="ad5896ab-7e42-4cd5-83fd-c8cacde1cd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1C8876-6DAA-45D3-9BDC-516F7FCA0414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2744d390-2e3d-48e1-bc90-6bb95cb2359f"/>
    <ds:schemaRef ds:uri="http://purl.org/dc/terms/"/>
    <ds:schemaRef ds:uri="http://purl.org/dc/elements/1.1/"/>
    <ds:schemaRef ds:uri="ad5896ab-7e42-4cd5-83fd-c8cacde1cd42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1491</Words>
  <Application>Microsoft Office PowerPoint</Application>
  <PresentationFormat>Personalizar</PresentationFormat>
  <Paragraphs>201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Euphemia</vt:lpstr>
      <vt:lpstr>Wingdings</vt:lpstr>
      <vt:lpstr>Matemática 16:9</vt:lpstr>
      <vt:lpstr>Trabalho de Conclusão de Curso</vt:lpstr>
      <vt:lpstr>Trabalho de Conclusão de Curso</vt:lpstr>
      <vt:lpstr>Trabalho de Conclusão de Curso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Reforço Escolar</dc:title>
  <dc:creator>Prof. Paulo Rogério</dc:creator>
  <cp:lastModifiedBy>PEDRO_5245</cp:lastModifiedBy>
  <cp:revision>36</cp:revision>
  <dcterms:created xsi:type="dcterms:W3CDTF">2023-04-28T14:29:41Z</dcterms:created>
  <dcterms:modified xsi:type="dcterms:W3CDTF">2025-10-02T21:48:36Z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0x010100A5F461AC17AACA4E874D5CF2184E6C0C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