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2"/>
  </p:notesMasterIdLst>
  <p:sldIdLst>
    <p:sldId id="256" r:id="rId2"/>
    <p:sldId id="257" r:id="rId3"/>
    <p:sldId id="258" r:id="rId4"/>
    <p:sldId id="267" r:id="rId5"/>
    <p:sldId id="268" r:id="rId6"/>
    <p:sldId id="272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84"/>
  </p:normalViewPr>
  <p:slideViewPr>
    <p:cSldViewPr snapToGrid="0" snapToObjects="1">
      <p:cViewPr varScale="1">
        <p:scale>
          <a:sx n="56" d="100"/>
          <a:sy n="56" d="100"/>
        </p:scale>
        <p:origin x="216" y="1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E1201-F509-CF45-93F6-38186EE227C8}" type="datetimeFigureOut">
              <a:rPr lang="en-US" smtClean="0"/>
              <a:t>2/27/22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F69BC-80DF-1345-AF81-8599FEB3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48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F69BC-80DF-1345-AF81-8599FEB35E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98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4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1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3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9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71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2/26/22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2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8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1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1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8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2/26/22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67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wbyang@wpi.edu" TargetMode="External"/><Relationship Id="rId2" Type="http://schemas.openxmlformats.org/officeDocument/2006/relationships/hyperlink" Target="https://github.com/billbo-yang/DS503_HW3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064D7E-06DA-49C2-98D1-4C063EBE9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D1B7231-4CA0-4EF0-A0F6-BBC5D2289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12">
              <a:extLst>
                <a:ext uri="{FF2B5EF4-FFF2-40B4-BE49-F238E27FC236}">
                  <a16:creationId xmlns:a16="http://schemas.microsoft.com/office/drawing/2014/main" id="{6F16C7D2-2C2B-45A2-B877-AD7F29D21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E4B7AF-75AF-445E-9C56-25B6004E3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14">
              <a:extLst>
                <a:ext uri="{FF2B5EF4-FFF2-40B4-BE49-F238E27FC236}">
                  <a16:creationId xmlns:a16="http://schemas.microsoft.com/office/drawing/2014/main" id="{4F9A02B0-84CC-4983-8CA2-DA39E73F2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AB12A9E-E8F5-4BB6-9FAC-B7528DB78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4E08A66-700A-4A93-8C53-51D5607B8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9E4E565-75A8-4E72-8D5F-0B62E6B4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F1FD7EC-834D-4087-9B69-7793E1A5B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E4853CF-E211-4741-8BB6-936918F20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08328EE-5DD9-49DB-AD4B-4F0A76A0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404B81F-9DCC-4C62-8962-2B6C36255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22">
              <a:extLst>
                <a:ext uri="{FF2B5EF4-FFF2-40B4-BE49-F238E27FC236}">
                  <a16:creationId xmlns:a16="http://schemas.microsoft.com/office/drawing/2014/main" id="{F41ED921-643C-4B5B-86E6-99E818479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23">
              <a:extLst>
                <a:ext uri="{FF2B5EF4-FFF2-40B4-BE49-F238E27FC236}">
                  <a16:creationId xmlns:a16="http://schemas.microsoft.com/office/drawing/2014/main" id="{DAD09725-F1B5-4342-A3A6-25BDC7261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24">
              <a:extLst>
                <a:ext uri="{FF2B5EF4-FFF2-40B4-BE49-F238E27FC236}">
                  <a16:creationId xmlns:a16="http://schemas.microsoft.com/office/drawing/2014/main" id="{8C5251DB-B92C-4E4E-9BAE-B3EB8A9A3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5">
              <a:extLst>
                <a:ext uri="{FF2B5EF4-FFF2-40B4-BE49-F238E27FC236}">
                  <a16:creationId xmlns:a16="http://schemas.microsoft.com/office/drawing/2014/main" id="{82389C50-96FA-4F8E-A890-EE4967379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26">
              <a:extLst>
                <a:ext uri="{FF2B5EF4-FFF2-40B4-BE49-F238E27FC236}">
                  <a16:creationId xmlns:a16="http://schemas.microsoft.com/office/drawing/2014/main" id="{6497D116-7C85-4317-8284-E647BAFC3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27">
              <a:extLst>
                <a:ext uri="{FF2B5EF4-FFF2-40B4-BE49-F238E27FC236}">
                  <a16:creationId xmlns:a16="http://schemas.microsoft.com/office/drawing/2014/main" id="{0D6ED932-F3DD-4BB6-8FC3-6E205965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850A286-F068-43D3-8DEA-272E28F30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F3A2DA1-C0E2-44DE-AAA4-D2F262CB3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D8CC984-8A5C-4205-9CE0-218DA79F1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12901BA-B376-4054-8C31-BE75DF480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72BA8E1-2C05-43A7-AABF-8D614E07D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3D58E52-4C85-48FF-ADA3-F8F66B995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C61787A-32B8-440E-B1A5-1CAEC9D11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9D651FB-65B3-4DBD-9428-084075111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34A6116-8F7B-4C9A-9B9D-EF25C8BFA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4CC776F-EA3D-4898-9730-88C6605FD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81A3030-F8B6-4D5E-8A8F-7CE0C81E9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129F1-E775-4904-9569-F08FA175D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C93E5BB-B3BE-4416-A1B2-5A2CDA8B0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3FD179A-45E8-4D8F-8F75-6E4A266F8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2BA0570-7BB5-4FB7-B41A-048CE0327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316" y="-3109"/>
            <a:ext cx="6098262" cy="6861109"/>
          </a:xfrm>
          <a:custGeom>
            <a:avLst/>
            <a:gdLst>
              <a:gd name="connsiteX0" fmla="*/ 2247706 w 6098262"/>
              <a:gd name="connsiteY0" fmla="*/ 0 h 6861109"/>
              <a:gd name="connsiteX1" fmla="*/ 6098262 w 6098262"/>
              <a:gd name="connsiteY1" fmla="*/ 0 h 6861109"/>
              <a:gd name="connsiteX2" fmla="*/ 6098262 w 6098262"/>
              <a:gd name="connsiteY2" fmla="*/ 6861109 h 6861109"/>
              <a:gd name="connsiteX3" fmla="*/ 2247706 w 6098262"/>
              <a:gd name="connsiteY3" fmla="*/ 6861109 h 6861109"/>
              <a:gd name="connsiteX4" fmla="*/ 2247706 w 6098262"/>
              <a:gd name="connsiteY4" fmla="*/ 6857999 h 6861109"/>
              <a:gd name="connsiteX5" fmla="*/ 274850 w 6098262"/>
              <a:gd name="connsiteY5" fmla="*/ 6857999 h 6861109"/>
              <a:gd name="connsiteX6" fmla="*/ 954409 w 6098262"/>
              <a:gd name="connsiteY6" fmla="*/ 1 h 6861109"/>
              <a:gd name="connsiteX7" fmla="*/ 2247706 w 6098262"/>
              <a:gd name="connsiteY7" fmla="*/ 1 h 686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8262" h="6861109">
                <a:moveTo>
                  <a:pt x="2247706" y="0"/>
                </a:moveTo>
                <a:lnTo>
                  <a:pt x="6098262" y="0"/>
                </a:lnTo>
                <a:lnTo>
                  <a:pt x="6098262" y="6861109"/>
                </a:lnTo>
                <a:lnTo>
                  <a:pt x="2247706" y="6861109"/>
                </a:lnTo>
                <a:lnTo>
                  <a:pt x="2247706" y="6857999"/>
                </a:lnTo>
                <a:lnTo>
                  <a:pt x="274850" y="6857999"/>
                </a:lnTo>
                <a:cubicBezTo>
                  <a:pt x="-619306" y="3429000"/>
                  <a:pt x="954409" y="3429000"/>
                  <a:pt x="954409" y="1"/>
                </a:cubicBezTo>
                <a:lnTo>
                  <a:pt x="224770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729E7B49-E1D9-4EAE-8B30-D958A9580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31448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Stack of files">
            <a:extLst>
              <a:ext uri="{FF2B5EF4-FFF2-40B4-BE49-F238E27FC236}">
                <a16:creationId xmlns:a16="http://schemas.microsoft.com/office/drawing/2014/main" id="{FAA6CBBD-6F0A-4AFF-B38C-FAB409746C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21870" r="18801"/>
          <a:stretch/>
        </p:blipFill>
        <p:spPr>
          <a:xfrm>
            <a:off x="6097316" y="26076"/>
            <a:ext cx="6098262" cy="6861108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9894CC-61EF-1D49-872F-181E8282A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0"/>
            <a:ext cx="4903438" cy="5415739"/>
          </a:xfrm>
        </p:spPr>
        <p:txBody>
          <a:bodyPr anchor="ctr">
            <a:normAutofit/>
          </a:bodyPr>
          <a:lstStyle/>
          <a:p>
            <a:r>
              <a:rPr lang="en-US" dirty="0"/>
              <a:t>Global Impacts on Life Expectancy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B4599-E35C-7A40-B653-8DAB37051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6705" y="3674327"/>
            <a:ext cx="3669711" cy="241579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By: William Yang</a:t>
            </a:r>
          </a:p>
        </p:txBody>
      </p:sp>
    </p:spTree>
    <p:extLst>
      <p:ext uri="{BB962C8B-B14F-4D97-AF65-F5344CB8AC3E}">
        <p14:creationId xmlns:p14="http://schemas.microsoft.com/office/powerpoint/2010/main" val="654475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6939EB-2D78-CE46-86A2-1F4F75E4E1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B7FF75A-9700-FA4A-AE43-C8D03F51E3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William Yang</a:t>
            </a:r>
          </a:p>
          <a:p>
            <a:r>
              <a:rPr lang="en-US" dirty="0"/>
              <a:t>Engineering Solutions to Real World Problems</a:t>
            </a:r>
          </a:p>
          <a:p>
            <a:r>
              <a:rPr lang="en-US" dirty="0"/>
              <a:t>GitHub Repository for Data: </a:t>
            </a:r>
            <a:r>
              <a:rPr lang="en-US" dirty="0">
                <a:hlinkClick r:id="rId2"/>
              </a:rPr>
              <a:t>https://github.com/billbo-yang/DS503_HW3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Contact: </a:t>
            </a:r>
            <a:r>
              <a:rPr lang="en-US" dirty="0">
                <a:hlinkClick r:id="rId3"/>
              </a:rPr>
              <a:t>wbyang@wpi.edu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5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34577-FF10-C74D-AC37-4E138E55A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4D15C-EE37-0345-AAB2-26F706E98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Over the years 2000 to 2015, life expectancy has positive correlations with things like vaccination rates and GDP and negative correlations with things like the prevalence of HIV/AIDS and thinness in children.</a:t>
            </a:r>
          </a:p>
          <a:p>
            <a:r>
              <a:rPr lang="en-US" dirty="0"/>
              <a:t>However, there are differences in correlation between life expectancy and certain factors depending on the status/wealth of a country.</a:t>
            </a:r>
          </a:p>
          <a:p>
            <a:r>
              <a:rPr lang="en-US" dirty="0"/>
              <a:t>This presentation closely examines the correlations between life expectancy and various factors in order to inform future decisions aimed at increasing the life expectancy in countries across the world.</a:t>
            </a:r>
          </a:p>
          <a:p>
            <a:r>
              <a:rPr lang="en-US" dirty="0"/>
              <a:t>A one-size-fits-all solution doesn’t work as factors may influence each other’s effects on life expectancy</a:t>
            </a:r>
          </a:p>
        </p:txBody>
      </p:sp>
      <p:sp>
        <p:nvSpPr>
          <p:cNvPr id="5" name="Content Placeholder 18">
            <a:extLst>
              <a:ext uri="{FF2B5EF4-FFF2-40B4-BE49-F238E27FC236}">
                <a16:creationId xmlns:a16="http://schemas.microsoft.com/office/drawing/2014/main" id="{94C559F9-B895-E04A-B56A-E98D663DBC2E}"/>
              </a:ext>
            </a:extLst>
          </p:cNvPr>
          <p:cNvSpPr txBox="1">
            <a:spLocks/>
          </p:cNvSpPr>
          <p:nvPr/>
        </p:nvSpPr>
        <p:spPr>
          <a:xfrm>
            <a:off x="398791" y="6239845"/>
            <a:ext cx="9351991" cy="429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sz="1000" dirty="0"/>
              <a:t>Source:  https://</a:t>
            </a:r>
            <a:r>
              <a:rPr lang="en-US" sz="1000" dirty="0" err="1"/>
              <a:t>www.kaggle.com</a:t>
            </a:r>
            <a:r>
              <a:rPr lang="en-US" sz="1000" dirty="0"/>
              <a:t>/</a:t>
            </a:r>
            <a:r>
              <a:rPr lang="en-US" sz="1000" dirty="0" err="1"/>
              <a:t>anerisavani</a:t>
            </a:r>
            <a:r>
              <a:rPr lang="en-US" sz="1000" dirty="0"/>
              <a:t>/life-expectancy-</a:t>
            </a:r>
            <a:r>
              <a:rPr lang="en-US" sz="1000" dirty="0" err="1"/>
              <a:t>eda</a:t>
            </a:r>
            <a:r>
              <a:rPr lang="en-US" sz="1000" dirty="0"/>
              <a:t>/data</a:t>
            </a:r>
          </a:p>
        </p:txBody>
      </p:sp>
    </p:spTree>
    <p:extLst>
      <p:ext uri="{BB962C8B-B14F-4D97-AF65-F5344CB8AC3E}">
        <p14:creationId xmlns:p14="http://schemas.microsoft.com/office/powerpoint/2010/main" val="113029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ight Triangle 56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ED698-068E-0D43-9022-4057F846A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52" y="1335702"/>
            <a:ext cx="3700287" cy="18811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/>
              <a:t>The Factors and How They Relate 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C96C76DD-A855-4D61-A954-24476F56D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791" y="6239845"/>
            <a:ext cx="9351991" cy="429503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dirty="0"/>
              <a:t>Source:  https://</a:t>
            </a:r>
            <a:r>
              <a:rPr lang="en-US" dirty="0" err="1"/>
              <a:t>www.kaggle.com</a:t>
            </a:r>
            <a:r>
              <a:rPr lang="en-US" dirty="0"/>
              <a:t>/</a:t>
            </a:r>
            <a:r>
              <a:rPr lang="en-US" dirty="0" err="1"/>
              <a:t>anerisavani</a:t>
            </a:r>
            <a:r>
              <a:rPr lang="en-US" dirty="0"/>
              <a:t>/life-expectancy-</a:t>
            </a:r>
            <a:r>
              <a:rPr lang="en-US" dirty="0" err="1"/>
              <a:t>eda</a:t>
            </a:r>
            <a:r>
              <a:rPr lang="en-US" dirty="0"/>
              <a:t>/notebook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dirty="0"/>
              <a:t>Note: most aspects of the dataset have either been run through a log equation or </a:t>
            </a:r>
            <a:r>
              <a:rPr lang="en-US" dirty="0" err="1"/>
              <a:t>winsorized</a:t>
            </a:r>
            <a:r>
              <a:rPr lang="en-US" dirty="0"/>
              <a:t> to normalize the data and deal with outliers</a:t>
            </a:r>
          </a:p>
        </p:txBody>
      </p:sp>
      <p:pic>
        <p:nvPicPr>
          <p:cNvPr id="15" name="Content Placeholder 14" descr="Chart&#10;&#10;Description automatically generated">
            <a:extLst>
              <a:ext uri="{FF2B5EF4-FFF2-40B4-BE49-F238E27FC236}">
                <a16:creationId xmlns:a16="http://schemas.microsoft.com/office/drawing/2014/main" id="{76691E8C-49D9-014F-9A94-95610196F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885" y="170166"/>
            <a:ext cx="8297110" cy="643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49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D698-068E-0D43-9022-4057F846A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52" y="1335702"/>
            <a:ext cx="3700287" cy="18811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/>
              <a:t>Who Fares the Best/Worst?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76691E8C-49D9-014F-9A94-95610196FC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16966" y="282153"/>
            <a:ext cx="6579032" cy="643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03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Right Triangle 103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08" name="Freeform: Shape 107">
            <a:extLst>
              <a:ext uri="{FF2B5EF4-FFF2-40B4-BE49-F238E27FC236}">
                <a16:creationId xmlns:a16="http://schemas.microsoft.com/office/drawing/2014/main" id="{CFDF70F4-97B6-40D8-B1FA-9580DBD23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2244" y="224448"/>
            <a:ext cx="6857996" cy="6409096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Right Triangle 142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E6D0E-3704-A847-9ABC-EE66671C4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6404870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Lessons from Slovenia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B833E-9C25-514C-BD14-9614A50F7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9" y="2340131"/>
            <a:ext cx="4766137" cy="37919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Average life expectancy of 88 years</a:t>
            </a:r>
          </a:p>
          <a:p>
            <a:r>
              <a:rPr lang="en-US" dirty="0"/>
              <a:t>Highly developed, with a Human Development Index of 0.894</a:t>
            </a:r>
            <a:r>
              <a:rPr lang="en-US" baseline="30000" dirty="0"/>
              <a:t>1</a:t>
            </a:r>
          </a:p>
          <a:p>
            <a:r>
              <a:rPr lang="en-US" dirty="0"/>
              <a:t>High vaccination rates</a:t>
            </a:r>
          </a:p>
          <a:p>
            <a:r>
              <a:rPr lang="en-US" dirty="0"/>
              <a:t>Health consists of 7% of government expenditure</a:t>
            </a:r>
          </a:p>
          <a:p>
            <a:r>
              <a:rPr lang="en-US" dirty="0"/>
              <a:t>Large number of years in schooling</a:t>
            </a:r>
          </a:p>
        </p:txBody>
      </p:sp>
      <p:pic>
        <p:nvPicPr>
          <p:cNvPr id="1026" name="Picture 2" descr="Slovenia flag icon - Country flags">
            <a:extLst>
              <a:ext uri="{FF2B5EF4-FFF2-40B4-BE49-F238E27FC236}">
                <a16:creationId xmlns:a16="http://schemas.microsoft.com/office/drawing/2014/main" id="{B39025F8-0AA0-574B-A5EC-FBA18858B00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7094" y="1231415"/>
            <a:ext cx="4401655" cy="440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Content Placeholder 18">
            <a:extLst>
              <a:ext uri="{FF2B5EF4-FFF2-40B4-BE49-F238E27FC236}">
                <a16:creationId xmlns:a16="http://schemas.microsoft.com/office/drawing/2014/main" id="{23A21603-8DEC-B043-AC51-B8AAA2E14F39}"/>
              </a:ext>
            </a:extLst>
          </p:cNvPr>
          <p:cNvSpPr txBox="1">
            <a:spLocks/>
          </p:cNvSpPr>
          <p:nvPr/>
        </p:nvSpPr>
        <p:spPr>
          <a:xfrm>
            <a:off x="398791" y="6239845"/>
            <a:ext cx="9351991" cy="429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dirty="0"/>
              <a:t>1. Source: https://</a:t>
            </a:r>
            <a:r>
              <a:rPr lang="en-US" sz="1000" dirty="0" err="1"/>
              <a:t>countryeconomy.com</a:t>
            </a:r>
            <a:r>
              <a:rPr lang="en-US" sz="1000" dirty="0"/>
              <a:t>/</a:t>
            </a:r>
            <a:r>
              <a:rPr lang="en-US" sz="1000" dirty="0" err="1"/>
              <a:t>hdi?year</a:t>
            </a:r>
            <a:r>
              <a:rPr lang="en-US" sz="1000" dirty="0"/>
              <a:t>=2015</a:t>
            </a:r>
          </a:p>
        </p:txBody>
      </p:sp>
    </p:spTree>
    <p:extLst>
      <p:ext uri="{BB962C8B-B14F-4D97-AF65-F5344CB8AC3E}">
        <p14:creationId xmlns:p14="http://schemas.microsoft.com/office/powerpoint/2010/main" val="4076065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82D07-9D34-5B4F-8030-2138E707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Slovenia be Used as a Template?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0BFEA-5446-2346-B4B5-141E2AE96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4392327" cy="3274372"/>
          </a:xfrm>
        </p:spPr>
        <p:txBody>
          <a:bodyPr/>
          <a:lstStyle/>
          <a:p>
            <a:r>
              <a:rPr lang="en-US" dirty="0"/>
              <a:t>No</a:t>
            </a:r>
          </a:p>
          <a:p>
            <a:r>
              <a:rPr lang="en-US" dirty="0"/>
              <a:t>Factors have different effects on developing countries than they do on developed countries</a:t>
            </a:r>
          </a:p>
          <a:p>
            <a:r>
              <a:rPr lang="en-US" dirty="0"/>
              <a:t>Infeasible to take a unique situation for a developed country and expect it to work for developing ones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457F76-8DE9-CB40-BA94-7068E2E3C4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083405" y="2144615"/>
            <a:ext cx="6417517" cy="3945194"/>
          </a:xfrm>
        </p:spPr>
      </p:pic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016E5304-7983-2243-9273-DBCFB4D53F55}"/>
              </a:ext>
            </a:extLst>
          </p:cNvPr>
          <p:cNvSpPr txBox="1">
            <a:spLocks/>
          </p:cNvSpPr>
          <p:nvPr/>
        </p:nvSpPr>
        <p:spPr>
          <a:xfrm>
            <a:off x="398791" y="6249573"/>
            <a:ext cx="9351991" cy="429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sz="1000" dirty="0"/>
              <a:t>Source:  https://</a:t>
            </a:r>
            <a:r>
              <a:rPr lang="en-US" sz="1000" dirty="0" err="1"/>
              <a:t>www.kaggle.com</a:t>
            </a:r>
            <a:r>
              <a:rPr lang="en-US" sz="1000" dirty="0"/>
              <a:t>/</a:t>
            </a:r>
            <a:r>
              <a:rPr lang="en-US" sz="1000" dirty="0" err="1"/>
              <a:t>anerisavani</a:t>
            </a:r>
            <a:r>
              <a:rPr lang="en-US" sz="1000" dirty="0"/>
              <a:t>/life-expectancy-</a:t>
            </a:r>
            <a:r>
              <a:rPr lang="en-US" sz="1000" dirty="0" err="1"/>
              <a:t>eda</a:t>
            </a:r>
            <a:r>
              <a:rPr lang="en-US" sz="1000" dirty="0"/>
              <a:t>/notebook</a:t>
            </a:r>
          </a:p>
        </p:txBody>
      </p:sp>
    </p:spTree>
    <p:extLst>
      <p:ext uri="{BB962C8B-B14F-4D97-AF65-F5344CB8AC3E}">
        <p14:creationId xmlns:p14="http://schemas.microsoft.com/office/powerpoint/2010/main" val="95693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ight Triangle 80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C41E3-032B-C74A-8E20-C41C15EA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5818396" cy="13621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Effect of Status on the Affect of Schooling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3F86E-49BB-3A4B-A60D-65E28454D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9" y="2340131"/>
            <a:ext cx="5818396" cy="37919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Schooling often affects life expectancy more in a developing country than in a developed country</a:t>
            </a:r>
          </a:p>
          <a:p>
            <a:r>
              <a:rPr lang="en-US" dirty="0"/>
              <a:t>Also applies to factors like GDP, </a:t>
            </a:r>
            <a:r>
              <a:rPr lang="en-US" dirty="0" err="1"/>
              <a:t>Diptheria</a:t>
            </a:r>
            <a:r>
              <a:rPr lang="en-US" dirty="0"/>
              <a:t>, and Polio.</a:t>
            </a:r>
          </a:p>
        </p:txBody>
      </p:sp>
      <p:pic>
        <p:nvPicPr>
          <p:cNvPr id="6" name="Content Placeholder 5" descr="Map, scatter chart&#10;&#10;Description automatically generated">
            <a:extLst>
              <a:ext uri="{FF2B5EF4-FFF2-40B4-BE49-F238E27FC236}">
                <a16:creationId xmlns:a16="http://schemas.microsoft.com/office/drawing/2014/main" id="{FBF2CE04-F2DF-CB4F-A017-E2CB9B53B6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92899" y="1042543"/>
            <a:ext cx="4719317" cy="5101641"/>
          </a:xfrm>
          <a:prstGeom prst="rect">
            <a:avLst/>
          </a:prstGeom>
        </p:spPr>
      </p:pic>
      <p:sp>
        <p:nvSpPr>
          <p:cNvPr id="80" name="Content Placeholder 18">
            <a:extLst>
              <a:ext uri="{FF2B5EF4-FFF2-40B4-BE49-F238E27FC236}">
                <a16:creationId xmlns:a16="http://schemas.microsoft.com/office/drawing/2014/main" id="{2F72A14A-8626-DC43-AE66-0EEB74392704}"/>
              </a:ext>
            </a:extLst>
          </p:cNvPr>
          <p:cNvSpPr txBox="1">
            <a:spLocks/>
          </p:cNvSpPr>
          <p:nvPr/>
        </p:nvSpPr>
        <p:spPr>
          <a:xfrm>
            <a:off x="398791" y="6239845"/>
            <a:ext cx="9351991" cy="429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sz="1000" dirty="0"/>
              <a:t>Source:  https://</a:t>
            </a:r>
            <a:r>
              <a:rPr lang="en-US" sz="1000" dirty="0" err="1"/>
              <a:t>www.kaggle.com</a:t>
            </a:r>
            <a:r>
              <a:rPr lang="en-US" sz="1000" dirty="0"/>
              <a:t>/</a:t>
            </a:r>
            <a:r>
              <a:rPr lang="en-US" sz="1000" dirty="0" err="1"/>
              <a:t>anerisavani</a:t>
            </a:r>
            <a:r>
              <a:rPr lang="en-US" sz="1000" dirty="0"/>
              <a:t>/life-expectancy-</a:t>
            </a:r>
            <a:r>
              <a:rPr lang="en-US" sz="1000" dirty="0" err="1"/>
              <a:t>eda</a:t>
            </a:r>
            <a:r>
              <a:rPr lang="en-US" sz="1000" dirty="0"/>
              <a:t>/notebook</a:t>
            </a:r>
          </a:p>
        </p:txBody>
      </p:sp>
    </p:spTree>
    <p:extLst>
      <p:ext uri="{BB962C8B-B14F-4D97-AF65-F5344CB8AC3E}">
        <p14:creationId xmlns:p14="http://schemas.microsoft.com/office/powerpoint/2010/main" val="1308259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ight Triangle 80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8D058-5CD5-BA41-A488-90CE5798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5952"/>
            <a:ext cx="4767799" cy="188117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/>
              <a:t>Effect of Status on the Affect of Alcohol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DFE8E-AF6C-C043-8FD0-2484270D8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9" y="2886117"/>
            <a:ext cx="4903264" cy="32768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Developing countries have a positive correlation between life expectancy and alcohol</a:t>
            </a:r>
          </a:p>
          <a:p>
            <a:r>
              <a:rPr lang="en-US" dirty="0"/>
              <a:t>Developed countries have a negative correlation between life expectancy and alcohol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C67D20FD-9B07-AE42-BC02-C6D998052D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26905" y="720418"/>
            <a:ext cx="4685244" cy="5414060"/>
          </a:xfrm>
          <a:prstGeom prst="rect">
            <a:avLst/>
          </a:prstGeom>
        </p:spPr>
      </p:pic>
      <p:sp>
        <p:nvSpPr>
          <p:cNvPr id="80" name="Content Placeholder 18">
            <a:extLst>
              <a:ext uri="{FF2B5EF4-FFF2-40B4-BE49-F238E27FC236}">
                <a16:creationId xmlns:a16="http://schemas.microsoft.com/office/drawing/2014/main" id="{36164340-28C9-AE4B-B1D8-B86120C152F4}"/>
              </a:ext>
            </a:extLst>
          </p:cNvPr>
          <p:cNvSpPr txBox="1">
            <a:spLocks/>
          </p:cNvSpPr>
          <p:nvPr/>
        </p:nvSpPr>
        <p:spPr>
          <a:xfrm>
            <a:off x="398791" y="6239845"/>
            <a:ext cx="9351991" cy="429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sz="1000" dirty="0"/>
              <a:t>Source:  https://</a:t>
            </a:r>
            <a:r>
              <a:rPr lang="en-US" sz="1000" dirty="0" err="1"/>
              <a:t>www.kaggle.com</a:t>
            </a:r>
            <a:r>
              <a:rPr lang="en-US" sz="1000" dirty="0"/>
              <a:t>/</a:t>
            </a:r>
            <a:r>
              <a:rPr lang="en-US" sz="1000" dirty="0" err="1"/>
              <a:t>anerisavani</a:t>
            </a:r>
            <a:r>
              <a:rPr lang="en-US" sz="1000" dirty="0"/>
              <a:t>/life-expectancy-</a:t>
            </a:r>
            <a:r>
              <a:rPr lang="en-US" sz="1000" dirty="0" err="1"/>
              <a:t>eda</a:t>
            </a:r>
            <a:r>
              <a:rPr lang="en-US" sz="1000" dirty="0"/>
              <a:t>/notebook</a:t>
            </a:r>
          </a:p>
        </p:txBody>
      </p:sp>
    </p:spTree>
    <p:extLst>
      <p:ext uri="{BB962C8B-B14F-4D97-AF65-F5344CB8AC3E}">
        <p14:creationId xmlns:p14="http://schemas.microsoft.com/office/powerpoint/2010/main" val="1986991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7D0E1-0DFE-A141-AE20-D0C57F4B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Aiming to Increase Life Expectancy is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11455-5A3F-3E4A-A959-4EBE0C5C2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only do factors have a direct impact on life expectancy, but they also have effects on each other.</a:t>
            </a:r>
          </a:p>
          <a:p>
            <a:r>
              <a:rPr lang="en-US" dirty="0"/>
              <a:t>Attempting to copy the situation of a well-performing country as a one-size-fits-all solution is often impossible or will likely involve a huge amount of time, wealth, and effort.</a:t>
            </a:r>
          </a:p>
          <a:p>
            <a:r>
              <a:rPr lang="en-US" dirty="0"/>
              <a:t>Thoughtful and detailed analysis of the data of each unique situation is needed in order to provide solutions that will work for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59899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_2SEEDS">
      <a:dk1>
        <a:srgbClr val="000000"/>
      </a:dk1>
      <a:lt1>
        <a:srgbClr val="FFFFFF"/>
      </a:lt1>
      <a:dk2>
        <a:srgbClr val="413024"/>
      </a:dk2>
      <a:lt2>
        <a:srgbClr val="E2E5E8"/>
      </a:lt2>
      <a:accent1>
        <a:srgbClr val="B16C3B"/>
      </a:accent1>
      <a:accent2>
        <a:srgbClr val="C34D4D"/>
      </a:accent2>
      <a:accent3>
        <a:srgbClr val="B5A347"/>
      </a:accent3>
      <a:accent4>
        <a:srgbClr val="77B13B"/>
      </a:accent4>
      <a:accent5>
        <a:srgbClr val="52B647"/>
      </a:accent5>
      <a:accent6>
        <a:srgbClr val="3BB161"/>
      </a:accent6>
      <a:hlink>
        <a:srgbClr val="399431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500</Words>
  <Application>Microsoft Macintosh PowerPoint</Application>
  <PresentationFormat>Widescreen</PresentationFormat>
  <Paragraphs>43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Grandview</vt:lpstr>
      <vt:lpstr>Wingdings</vt:lpstr>
      <vt:lpstr>CosineVTI</vt:lpstr>
      <vt:lpstr>Global Impacts on Life Expectancy</vt:lpstr>
      <vt:lpstr>Overview</vt:lpstr>
      <vt:lpstr>The Factors and How They Relate </vt:lpstr>
      <vt:lpstr>Who Fares the Best/Worst?</vt:lpstr>
      <vt:lpstr>Lessons from Slovenia</vt:lpstr>
      <vt:lpstr>Can Slovenia be Used as a Template?</vt:lpstr>
      <vt:lpstr>Effect of Status on the Affect of Schooling</vt:lpstr>
      <vt:lpstr>Effect of Status on the Affect of Alcohol</vt:lpstr>
      <vt:lpstr>Aiming to Increase Life Expectancy is Complex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Impacts on Life Expectancy</dc:title>
  <dc:creator>Bill Yang</dc:creator>
  <cp:lastModifiedBy>Bill Yang</cp:lastModifiedBy>
  <cp:revision>32</cp:revision>
  <dcterms:created xsi:type="dcterms:W3CDTF">2022-02-26T18:22:16Z</dcterms:created>
  <dcterms:modified xsi:type="dcterms:W3CDTF">2022-02-27T23:11:17Z</dcterms:modified>
</cp:coreProperties>
</file>