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4"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9"/>
  </p:normalViewPr>
  <p:slideViewPr>
    <p:cSldViewPr snapToGrid="0" snapToObjects="1">
      <p:cViewPr varScale="1">
        <p:scale>
          <a:sx n="132" d="100"/>
          <a:sy n="132" d="100"/>
        </p:scale>
        <p:origin x="10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85750"/>
            <a:ext cx="7886700" cy="649701"/>
          </a:xfrm>
          <a:prstGeom prst="rect">
            <a:avLst/>
          </a:prstGeom>
        </p:spPr>
        <p:txBody>
          <a:bodyPr lIns="34289" tIns="34289" rIns="34289" bIns="34289">
            <a:normAutofit/>
          </a:bodyPr>
          <a:lstStyle>
            <a:lvl1pPr algn="l" defTabSz="762000">
              <a:lnSpc>
                <a:spcPct val="90000"/>
              </a:lnSpc>
              <a:defRPr sz="3000">
                <a:solidFill>
                  <a:srgbClr val="C00000"/>
                </a:solidFill>
                <a:latin typeface="Calibri Light"/>
                <a:ea typeface="Calibri Light"/>
                <a:cs typeface="Calibri Light"/>
                <a:sym typeface="Calibri Light"/>
              </a:defRPr>
            </a:lvl1pPr>
          </a:lstStyle>
          <a:p>
            <a:r>
              <a:t>Title Text</a:t>
            </a:r>
          </a:p>
        </p:txBody>
      </p:sp>
      <p:sp>
        <p:nvSpPr>
          <p:cNvPr id="19" name="Body Level One…"/>
          <p:cNvSpPr txBox="1">
            <a:spLocks noGrp="1"/>
          </p:cNvSpPr>
          <p:nvPr>
            <p:ph type="body" idx="1"/>
          </p:nvPr>
        </p:nvSpPr>
        <p:spPr>
          <a:xfrm>
            <a:off x="628650" y="1654968"/>
            <a:ext cx="7886700" cy="3263505"/>
          </a:xfrm>
          <a:prstGeom prst="rect">
            <a:avLst/>
          </a:prstGeom>
        </p:spPr>
        <p:txBody>
          <a:bodyPr lIns="34289" tIns="34289" rIns="34289" bIns="34289">
            <a:normAutofit/>
          </a:bodyPr>
          <a:lstStyle>
            <a:lvl1pPr marL="179614" indent="-179614" defTabSz="762000">
              <a:lnSpc>
                <a:spcPct val="90000"/>
              </a:lnSpc>
              <a:spcBef>
                <a:spcPts val="800"/>
              </a:spcBef>
              <a:buChar char="•"/>
              <a:defRPr sz="2200"/>
            </a:lvl1pPr>
            <a:lvl2pPr marL="666750" indent="-209550" defTabSz="762000">
              <a:lnSpc>
                <a:spcPct val="90000"/>
              </a:lnSpc>
              <a:spcBef>
                <a:spcPts val="800"/>
              </a:spcBef>
              <a:buChar char="•"/>
              <a:defRPr sz="2200"/>
            </a:lvl2pPr>
            <a:lvl3pPr marL="1165860" indent="-251460" defTabSz="762000">
              <a:lnSpc>
                <a:spcPct val="90000"/>
              </a:lnSpc>
              <a:spcBef>
                <a:spcPts val="800"/>
              </a:spcBef>
              <a:defRPr sz="2200"/>
            </a:lvl3pPr>
            <a:lvl4pPr marL="1651000" indent="-279400" defTabSz="762000">
              <a:lnSpc>
                <a:spcPct val="90000"/>
              </a:lnSpc>
              <a:spcBef>
                <a:spcPts val="800"/>
              </a:spcBef>
              <a:buChar char="•"/>
              <a:defRPr sz="2200"/>
            </a:lvl4pPr>
            <a:lvl5pPr marL="2108200" indent="-279400" defTabSz="762000">
              <a:lnSpc>
                <a:spcPct val="90000"/>
              </a:lnSpc>
              <a:spcBef>
                <a:spcPts val="800"/>
              </a:spcBef>
              <a:buChar char="•"/>
              <a:defRPr sz="22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8305333" y="5073094"/>
            <a:ext cx="210017" cy="233681"/>
          </a:xfrm>
          <a:prstGeom prst="rect">
            <a:avLst/>
          </a:prstGeom>
        </p:spPr>
        <p:txBody>
          <a:bodyPr lIns="34289" tIns="34289" rIns="34289" bIns="34289"/>
          <a:lstStyle>
            <a:lvl1pPr defTabSz="762000">
              <a:defRPr sz="10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Title Text"/>
          <p:cNvSpPr txBox="1">
            <a:spLocks noGrp="1"/>
          </p:cNvSpPr>
          <p:nvPr>
            <p:ph type="title"/>
          </p:nvPr>
        </p:nvSpPr>
        <p:spPr>
          <a:xfrm>
            <a:off x="2000249" y="1560016"/>
            <a:ext cx="5143502" cy="1343026"/>
          </a:xfrm>
          <a:prstGeom prst="rect">
            <a:avLst/>
          </a:prstGeom>
        </p:spPr>
        <p:txBody>
          <a:bodyPr lIns="25717" tIns="25717" rIns="25717" bIns="25717" anchor="b">
            <a:normAutofit/>
          </a:bodyPr>
          <a:lstStyle>
            <a:lvl1pPr defTabSz="762000">
              <a:lnSpc>
                <a:spcPct val="90000"/>
              </a:lnSpc>
              <a:defRPr sz="4800">
                <a:latin typeface="Calibri Light"/>
                <a:ea typeface="Calibri Light"/>
                <a:cs typeface="Calibri Light"/>
                <a:sym typeface="Calibri Light"/>
              </a:defRPr>
            </a:lvl1pPr>
          </a:lstStyle>
          <a:p>
            <a:r>
              <a:t>Title Text</a:t>
            </a:r>
          </a:p>
        </p:txBody>
      </p:sp>
      <p:sp>
        <p:nvSpPr>
          <p:cNvPr id="37" name="Body Level One…"/>
          <p:cNvSpPr txBox="1">
            <a:spLocks noGrp="1"/>
          </p:cNvSpPr>
          <p:nvPr>
            <p:ph type="body" sz="quarter" idx="1"/>
          </p:nvPr>
        </p:nvSpPr>
        <p:spPr>
          <a:xfrm>
            <a:off x="2000249" y="2954833"/>
            <a:ext cx="5143502" cy="931368"/>
          </a:xfrm>
          <a:prstGeom prst="rect">
            <a:avLst/>
          </a:prstGeom>
        </p:spPr>
        <p:txBody>
          <a:bodyPr lIns="25717" tIns="25717" rIns="25717" bIns="25717">
            <a:normAutofit/>
          </a:bodyPr>
          <a:lstStyle>
            <a:lvl1pPr marL="0" indent="0" algn="ctr" defTabSz="762000">
              <a:lnSpc>
                <a:spcPct val="90000"/>
              </a:lnSpc>
              <a:spcBef>
                <a:spcPts val="800"/>
              </a:spcBef>
              <a:buSzTx/>
              <a:buFontTx/>
              <a:buNone/>
              <a:defRPr sz="1800"/>
            </a:lvl1pPr>
            <a:lvl2pPr marL="0" indent="457200" algn="ctr" defTabSz="762000">
              <a:lnSpc>
                <a:spcPct val="90000"/>
              </a:lnSpc>
              <a:spcBef>
                <a:spcPts val="800"/>
              </a:spcBef>
              <a:buSzTx/>
              <a:buFontTx/>
              <a:buNone/>
              <a:defRPr sz="1800"/>
            </a:lvl2pPr>
            <a:lvl3pPr marL="0" indent="914400" algn="ctr" defTabSz="762000">
              <a:lnSpc>
                <a:spcPct val="90000"/>
              </a:lnSpc>
              <a:spcBef>
                <a:spcPts val="800"/>
              </a:spcBef>
              <a:buSzTx/>
              <a:buFontTx/>
              <a:buNone/>
              <a:defRPr sz="1800"/>
            </a:lvl3pPr>
            <a:lvl4pPr marL="0" indent="1371600" algn="ctr" defTabSz="762000">
              <a:lnSpc>
                <a:spcPct val="90000"/>
              </a:lnSpc>
              <a:spcBef>
                <a:spcPts val="800"/>
              </a:spcBef>
              <a:buSzTx/>
              <a:buFontTx/>
              <a:buNone/>
              <a:defRPr sz="1800"/>
            </a:lvl4pPr>
            <a:lvl5pPr marL="0" indent="1828800" algn="ctr" defTabSz="762000">
              <a:lnSpc>
                <a:spcPct val="90000"/>
              </a:lnSpc>
              <a:spcBef>
                <a:spcPts val="800"/>
              </a:spcBef>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76729"/>
            <a:ext cx="8229600" cy="1256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457200" y="1333500"/>
            <a:ext cx="8229600" cy="438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5314473"/>
            <a:ext cx="258624"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github.com/billbuchanan/appliedcrypto" TargetMode="External"/><Relationship Id="rId7"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hyperlink" Target="https://asecuritysite.com/esecurity"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jpe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github.com/billbuchanan/appliedcrypt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ecurity: Introduction…"/>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a:t>
            </a:r>
            <a:r>
              <a:rPr dirty="0"/>
              <a:t>: Introduction</a:t>
            </a:r>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p>
          <a:p>
            <a:pPr algn="l" defTabSz="758951">
              <a:defRPr sz="3652" b="1">
                <a:solidFill>
                  <a:srgbClr val="C00000"/>
                </a:solidFill>
              </a:defRPr>
            </a:pPr>
            <a:r>
              <a:rPr sz="1660" b="0" dirty="0"/>
              <a:t>10. Host</a:t>
            </a:r>
            <a:r>
              <a:rPr lang="en-GB" sz="1660" b="0" dirty="0"/>
              <a:t>/Cloud</a:t>
            </a:r>
            <a:r>
              <a:rPr sz="1660" b="0" dirty="0"/>
              <a:t>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/encryption</a:t>
            </a:r>
            <a:br>
              <a:rPr lang="en-US" sz="1660" b="0" dirty="0"/>
            </a:br>
            <a:r>
              <a:rPr lang="en-US"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dirty="0"/>
          </a:p>
        </p:txBody>
      </p:sp>
      <p:pic>
        <p:nvPicPr>
          <p:cNvPr id="48" name="Image" descr="Image"/>
          <p:cNvPicPr>
            <a:picLocks noChangeAspect="1"/>
          </p:cNvPicPr>
          <p:nvPr/>
        </p:nvPicPr>
        <p:blipFill>
          <a:blip r:embed="rId2"/>
          <a:stretch>
            <a:fillRect/>
          </a:stretch>
        </p:blipFill>
        <p:spPr>
          <a:xfrm>
            <a:off x="6028881" y="1028700"/>
            <a:ext cx="1068397" cy="1525399"/>
          </a:xfrm>
          <a:prstGeom prst="rect">
            <a:avLst/>
          </a:prstGeom>
          <a:ln w="12700">
            <a:miter lim="400000"/>
          </a:ln>
        </p:spPr>
      </p:pic>
      <p:pic>
        <p:nvPicPr>
          <p:cNvPr id="4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5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5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grpSp>
        <p:nvGrpSpPr>
          <p:cNvPr id="59" name="Image"/>
          <p:cNvGrpSpPr/>
          <p:nvPr/>
        </p:nvGrpSpPr>
        <p:grpSpPr>
          <a:xfrm>
            <a:off x="716829" y="423564"/>
            <a:ext cx="6937620" cy="4604185"/>
            <a:chOff x="0" y="0"/>
            <a:chExt cx="6937619" cy="4604183"/>
          </a:xfrm>
        </p:grpSpPr>
        <p:pic>
          <p:nvPicPr>
            <p:cNvPr id="58" name="Image" descr="Image"/>
            <p:cNvPicPr>
              <a:picLocks noChangeAspect="1"/>
            </p:cNvPicPr>
            <p:nvPr/>
          </p:nvPicPr>
          <p:blipFill>
            <a:blip r:embed="rId6"/>
            <a:stretch>
              <a:fillRect/>
            </a:stretch>
          </p:blipFill>
          <p:spPr>
            <a:xfrm>
              <a:off x="50800" y="25400"/>
              <a:ext cx="6836019" cy="4477183"/>
            </a:xfrm>
            <a:prstGeom prst="rect">
              <a:avLst/>
            </a:prstGeom>
            <a:ln>
              <a:noFill/>
            </a:ln>
            <a:effectLst/>
          </p:spPr>
        </p:pic>
        <p:pic>
          <p:nvPicPr>
            <p:cNvPr id="57" name="Image" descr="Image"/>
            <p:cNvPicPr>
              <a:picLocks/>
            </p:cNvPicPr>
            <p:nvPr/>
          </p:nvPicPr>
          <p:blipFill>
            <a:blip r:embed="rId7"/>
            <a:stretch>
              <a:fillRect/>
            </a:stretch>
          </p:blipFill>
          <p:spPr>
            <a:xfrm>
              <a:off x="0" y="0"/>
              <a:ext cx="6937619" cy="4604183"/>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4" nodeType="clickEffect">
                                  <p:stCondLst>
                                    <p:cond delay="0"/>
                                  </p:stCondLst>
                                  <p:iterate>
                                    <p:tmAbs val="0"/>
                                  </p:iterate>
                                  <p:childTnLst>
                                    <p:set>
                                      <p:cBhvr>
                                        <p:cTn id="6" fill="hold"/>
                                        <p:tgtEl>
                                          <p:spTgt spid="59"/>
                                        </p:tgtEl>
                                        <p:attrNameLst>
                                          <p:attrName>style.visibility</p:attrName>
                                        </p:attrNameLst>
                                      </p:cBhvr>
                                      <p:to>
                                        <p:strVal val="visible"/>
                                      </p:to>
                                    </p:set>
                                    <p:anim calcmode="lin" valueType="num">
                                      <p:cBhvr>
                                        <p:cTn id="7" dur="1000" fill="hold"/>
                                        <p:tgtEl>
                                          <p:spTgt spid="59"/>
                                        </p:tgtEl>
                                        <p:attrNameLst>
                                          <p:attrName>ppt_x</p:attrName>
                                        </p:attrNameLst>
                                      </p:cBhvr>
                                      <p:tavLst>
                                        <p:tav tm="0">
                                          <p:val>
                                            <p:strVal val="0-#ppt_w/2"/>
                                          </p:val>
                                        </p:tav>
                                        <p:tav tm="100000">
                                          <p:val>
                                            <p:strVal val="#ppt_x"/>
                                          </p:val>
                                        </p:tav>
                                      </p:tavLst>
                                    </p:anim>
                                    <p:anim calcmode="lin" valueType="num">
                                      <p:cBhvr>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3. Hashing and MAC  Hashing Methods. Cracking. Typical Methods: MD5, SHA-1, SHA-3, LM, Bcrypt, PBKDF2 Hashed Passwords. Timed One Time Passwords. Message Authentication Codes (MACs).  Prof Bill Buchanan OBE https://asecuritysite.com/encryption"/>
          <p:cNvSpPr txBox="1">
            <a:spLocks noGrp="1"/>
          </p:cNvSpPr>
          <p:nvPr>
            <p:ph type="title" idx="4294967295"/>
          </p:nvPr>
        </p:nvSpPr>
        <p:spPr>
          <a:xfrm>
            <a:off x="468312" y="381347"/>
            <a:ext cx="6840538" cy="5345907"/>
          </a:xfrm>
          <a:prstGeom prst="rect">
            <a:avLst/>
          </a:prstGeom>
        </p:spPr>
        <p:txBody>
          <a:bodyPr>
            <a:normAutofit/>
          </a:bodyPr>
          <a:lstStyle/>
          <a:p>
            <a:pPr algn="l">
              <a:defRPr b="1">
                <a:solidFill>
                  <a:srgbClr val="C00000"/>
                </a:solidFill>
              </a:defRPr>
            </a:pPr>
            <a:r>
              <a:rPr dirty="0"/>
              <a:t>3. Hashing and MAC</a:t>
            </a:r>
            <a:br>
              <a:rPr dirty="0"/>
            </a:br>
            <a:br>
              <a:rPr dirty="0"/>
            </a:br>
            <a:r>
              <a:rPr sz="2000" b="0" dirty="0"/>
              <a:t>Hashing Methods.</a:t>
            </a:r>
            <a:br>
              <a:rPr sz="2000" b="0" dirty="0"/>
            </a:br>
            <a:r>
              <a:rPr sz="2000" b="0" dirty="0"/>
              <a:t>Cracking.</a:t>
            </a:r>
            <a:br>
              <a:rPr sz="2000" b="0" dirty="0"/>
            </a:br>
            <a:r>
              <a:rPr sz="2000" b="0" dirty="0"/>
              <a:t>Typical Methods: MD5, SHA-1, SHA-3, LM, </a:t>
            </a:r>
            <a:r>
              <a:rPr sz="2000" b="0" dirty="0" err="1"/>
              <a:t>Bcrypt</a:t>
            </a:r>
            <a:r>
              <a:rPr sz="2000" b="0" dirty="0"/>
              <a:t>, PBKDF2</a:t>
            </a:r>
            <a:br>
              <a:rPr sz="2000" b="0" dirty="0"/>
            </a:br>
            <a:r>
              <a:rPr sz="2000" b="0" dirty="0"/>
              <a:t>Hashed Passwords.</a:t>
            </a:r>
            <a:br>
              <a:rPr sz="2000" b="0" dirty="0"/>
            </a:br>
            <a:r>
              <a:rPr sz="2000" b="0" dirty="0"/>
              <a:t>Timed One Time Passwords.</a:t>
            </a:r>
            <a:br>
              <a:rPr sz="2000" b="0" dirty="0"/>
            </a:br>
            <a:r>
              <a:rPr sz="2000" b="0" dirty="0"/>
              <a:t>Message Authentication Codes (MACs).</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4. Asymmetric Key  Principles. RSA. Elliptic Curve. Using Private Key to Authenticate. PGP: Signed Email.  Prof Bill Buchanan OBE https://asecuritysite.com/encryption"/>
          <p:cNvSpPr txBox="1">
            <a:spLocks noGrp="1"/>
          </p:cNvSpPr>
          <p:nvPr>
            <p:ph type="title" idx="4294967295"/>
          </p:nvPr>
        </p:nvSpPr>
        <p:spPr>
          <a:xfrm>
            <a:off x="379412" y="258067"/>
            <a:ext cx="6840538" cy="4821933"/>
          </a:xfrm>
          <a:prstGeom prst="rect">
            <a:avLst/>
          </a:prstGeom>
        </p:spPr>
        <p:txBody>
          <a:bodyPr>
            <a:normAutofit/>
          </a:bodyPr>
          <a:lstStyle/>
          <a:p>
            <a:pPr algn="l">
              <a:defRPr b="1">
                <a:solidFill>
                  <a:srgbClr val="C00000"/>
                </a:solidFill>
              </a:defRPr>
            </a:pPr>
            <a:r>
              <a:rPr dirty="0"/>
              <a:t>4. Asymmetric Key</a:t>
            </a:r>
            <a:br>
              <a:rPr dirty="0"/>
            </a:br>
            <a:br>
              <a:rPr dirty="0"/>
            </a:br>
            <a:r>
              <a:rPr sz="2000" b="0" dirty="0"/>
              <a:t>Principles.</a:t>
            </a:r>
            <a:br>
              <a:rPr sz="2000" b="0" dirty="0"/>
            </a:br>
            <a:r>
              <a:rPr sz="2000" b="0" dirty="0"/>
              <a:t>RSA.</a:t>
            </a:r>
            <a:br>
              <a:rPr sz="2000" b="0" dirty="0"/>
            </a:br>
            <a:r>
              <a:rPr sz="2000" b="0" dirty="0"/>
              <a:t>Elliptic Curve.</a:t>
            </a:r>
            <a:br>
              <a:rPr sz="2000" b="0" dirty="0"/>
            </a:br>
            <a:r>
              <a:rPr sz="2000" b="0" dirty="0"/>
              <a:t>Using Private Key to Authenticate.</a:t>
            </a:r>
            <a:br>
              <a:rPr sz="2000" b="0" dirty="0"/>
            </a:br>
            <a:r>
              <a:rPr sz="2000" b="0" dirty="0"/>
              <a:t>PGP: Signed Email.</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5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5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5. Key Exchange  Principles. Diffie-Hellman (DH). Passing the secret key with key exchange.…"/>
          <p:cNvSpPr txBox="1">
            <a:spLocks noGrp="1"/>
          </p:cNvSpPr>
          <p:nvPr>
            <p:ph type="title" idx="4294967295"/>
          </p:nvPr>
        </p:nvSpPr>
        <p:spPr>
          <a:xfrm>
            <a:off x="468312" y="235892"/>
            <a:ext cx="6840538" cy="5386984"/>
          </a:xfrm>
          <a:prstGeom prst="rect">
            <a:avLst/>
          </a:prstGeom>
        </p:spPr>
        <p:txBody>
          <a:bodyPr>
            <a:normAutofit/>
          </a:bodyPr>
          <a:lstStyle/>
          <a:p>
            <a:pPr algn="l">
              <a:defRPr b="1">
                <a:solidFill>
                  <a:srgbClr val="C00000"/>
                </a:solidFill>
              </a:defRPr>
            </a:pPr>
            <a:r>
              <a:rPr dirty="0"/>
              <a:t>5. Key Exchange</a:t>
            </a:r>
            <a:br>
              <a:rPr dirty="0"/>
            </a:br>
            <a:br>
              <a:rPr dirty="0"/>
            </a:br>
            <a:r>
              <a:rPr sz="2000" b="0" dirty="0"/>
              <a:t>Principles.</a:t>
            </a:r>
            <a:br>
              <a:rPr sz="2000" b="0" dirty="0"/>
            </a:br>
            <a:r>
              <a:rPr sz="2000" b="0" dirty="0"/>
              <a:t>Diffie-Hellman (DH).</a:t>
            </a:r>
            <a:br>
              <a:rPr sz="2000" b="0" dirty="0"/>
            </a:br>
            <a:r>
              <a:rPr sz="2000" b="0" dirty="0"/>
              <a:t>Passing the secret key with key exchange.</a:t>
            </a:r>
          </a:p>
          <a:p>
            <a:pPr algn="l">
              <a:defRPr b="1">
                <a:solidFill>
                  <a:srgbClr val="C00000"/>
                </a:solidFill>
              </a:defRPr>
            </a:pPr>
            <a:r>
              <a:rPr sz="2000" b="0" dirty="0"/>
              <a:t>Elliptic Curve Diffie-Hellman (ECDH)</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6. Trust and Digital Certificates  Principles.…"/>
          <p:cNvSpPr txBox="1">
            <a:spLocks noGrp="1"/>
          </p:cNvSpPr>
          <p:nvPr>
            <p:ph type="title" idx="4294967295"/>
          </p:nvPr>
        </p:nvSpPr>
        <p:spPr>
          <a:xfrm>
            <a:off x="468312" y="218529"/>
            <a:ext cx="6840538" cy="5277942"/>
          </a:xfrm>
          <a:prstGeom prst="rect">
            <a:avLst/>
          </a:prstGeom>
        </p:spPr>
        <p:txBody>
          <a:bodyPr>
            <a:normAutofit fontScale="90000"/>
          </a:bodyPr>
          <a:lstStyle/>
          <a:p>
            <a:pPr algn="l">
              <a:defRPr b="1">
                <a:solidFill>
                  <a:srgbClr val="C00000"/>
                </a:solidFill>
              </a:defRPr>
            </a:pPr>
            <a:r>
              <a:rPr dirty="0"/>
              <a:t>6. </a:t>
            </a:r>
            <a:r>
              <a:rPr lang="en-US" dirty="0"/>
              <a:t>Signatures</a:t>
            </a:r>
            <a:r>
              <a:rPr dirty="0"/>
              <a:t> and </a:t>
            </a:r>
            <a:br>
              <a:rPr lang="en-US" dirty="0"/>
            </a:br>
            <a:r>
              <a:rPr dirty="0"/>
              <a:t>Digital Certificates</a:t>
            </a:r>
            <a:br>
              <a:rPr dirty="0"/>
            </a:br>
            <a:br>
              <a:rPr dirty="0"/>
            </a:br>
            <a:r>
              <a:rPr sz="2000" b="0" dirty="0"/>
              <a:t>Principles.</a:t>
            </a:r>
          </a:p>
          <a:p>
            <a:pPr algn="l">
              <a:defRPr b="1">
                <a:solidFill>
                  <a:srgbClr val="C00000"/>
                </a:solidFill>
              </a:defRPr>
            </a:pPr>
            <a:r>
              <a:rPr sz="2000" b="0" dirty="0"/>
              <a:t>Trust Infrastructures.</a:t>
            </a:r>
            <a:br>
              <a:rPr sz="2000" b="0" dirty="0"/>
            </a:br>
            <a:r>
              <a:rPr sz="2000" b="0" dirty="0"/>
              <a:t>PKI Infrastructure.</a:t>
            </a:r>
            <a:br>
              <a:rPr sz="2000" b="0" dirty="0"/>
            </a:br>
            <a:r>
              <a:rPr sz="2000" b="0" dirty="0"/>
              <a:t>Creating Signed Certificates.</a:t>
            </a:r>
          </a:p>
          <a:p>
            <a:pPr algn="l">
              <a:defRPr b="1">
                <a:solidFill>
                  <a:srgbClr val="C00000"/>
                </a:solidFill>
              </a:defRPr>
            </a:pPr>
            <a:r>
              <a:rPr sz="2000" b="0" dirty="0"/>
              <a:t>Signatures (</a:t>
            </a:r>
            <a:r>
              <a:rPr lang="en-GB" sz="2000" b="0" dirty="0"/>
              <a:t>DSA, </a:t>
            </a:r>
            <a:r>
              <a:rPr sz="2000" b="0" dirty="0"/>
              <a:t>ECDSA, Hashed-based).</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6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6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7. Tunnelling  SSL/TL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7. Tunnelling</a:t>
            </a:r>
            <a:br>
              <a:rPr dirty="0"/>
            </a:br>
            <a:br>
              <a:rPr dirty="0"/>
            </a:br>
            <a:r>
              <a:rPr sz="2000" b="0" dirty="0"/>
              <a:t>SSL/TLS.</a:t>
            </a:r>
          </a:p>
          <a:p>
            <a:pPr algn="l">
              <a:defRPr b="1">
                <a:solidFill>
                  <a:srgbClr val="C00000"/>
                </a:solidFill>
              </a:defRPr>
            </a:pPr>
            <a:r>
              <a:rPr sz="2000" b="0" dirty="0"/>
              <a:t>Key generation/key exchange.</a:t>
            </a:r>
          </a:p>
          <a:p>
            <a:pPr algn="l">
              <a:defRPr b="1">
                <a:solidFill>
                  <a:srgbClr val="C00000"/>
                </a:solidFill>
              </a:defRPr>
            </a:pPr>
            <a:r>
              <a:rPr sz="2000" b="0" dirty="0"/>
              <a:t>SSH.</a:t>
            </a:r>
          </a:p>
          <a:p>
            <a:pPr algn="l">
              <a:defRPr b="1">
                <a:solidFill>
                  <a:srgbClr val="C00000"/>
                </a:solidFill>
              </a:defRPr>
            </a:pPr>
            <a:r>
              <a:rPr sz="2000" b="0" dirty="0" err="1"/>
              <a:t>IPSec</a:t>
            </a:r>
            <a:r>
              <a:rPr sz="2000" b="0" dirty="0"/>
              <a:t>.</a:t>
            </a:r>
          </a:p>
          <a:p>
            <a:pPr algn="l">
              <a:defRPr b="1">
                <a:solidFill>
                  <a:srgbClr val="C00000"/>
                </a:solidFill>
              </a:defRPr>
            </a:pP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8. Blockchain &amp; Cryptocurrencies Principles. Bitcoin. Ethereum. Smart Contracts.    Prof Bill Buchanan OBE https://asecuritysite.com/encryption"/>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8. Blockchain &amp; Cryptocurrencies</a:t>
            </a:r>
            <a:br>
              <a:rPr dirty="0"/>
            </a:br>
            <a:r>
              <a:rPr sz="2000" b="0" dirty="0"/>
              <a:t>Principles.</a:t>
            </a:r>
            <a:br>
              <a:rPr sz="2000" b="0" dirty="0"/>
            </a:br>
            <a:r>
              <a:rPr sz="2000" b="0" dirty="0"/>
              <a:t>Bitcoin.</a:t>
            </a:r>
            <a:br>
              <a:rPr sz="2000" b="0" dirty="0"/>
            </a:br>
            <a:r>
              <a:rPr sz="2000" b="0" dirty="0"/>
              <a:t>Ethereum.</a:t>
            </a:r>
            <a:br>
              <a:rPr sz="2000" b="0" dirty="0"/>
            </a:br>
            <a:r>
              <a:rPr sz="2000" b="0" dirty="0"/>
              <a:t>Smart Contracts.</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9. Future Crypto</a:t>
            </a:r>
            <a:br>
              <a:rPr dirty="0"/>
            </a:br>
            <a:r>
              <a:rPr sz="2000" b="0" dirty="0"/>
              <a:t>Zero knowledge proof.</a:t>
            </a:r>
          </a:p>
          <a:p>
            <a:pPr algn="l">
              <a:defRPr b="1">
                <a:solidFill>
                  <a:srgbClr val="C00000"/>
                </a:solidFill>
              </a:defRPr>
            </a:pPr>
            <a:r>
              <a:rPr sz="2000" b="0" dirty="0"/>
              <a:t>Homomorphic encryption.</a:t>
            </a:r>
          </a:p>
          <a:p>
            <a:pPr algn="l">
              <a:defRPr b="1">
                <a:solidFill>
                  <a:srgbClr val="C00000"/>
                </a:solidFill>
              </a:defRPr>
            </a:pPr>
            <a:r>
              <a:rPr sz="2000" b="0" dirty="0"/>
              <a:t>Light-weight crypto</a:t>
            </a:r>
            <a:r>
              <a:rPr lang="en-GB" sz="2000" b="0" dirty="0" err="1"/>
              <a:t>graphy</a:t>
            </a:r>
            <a:r>
              <a:rPr sz="2000" b="0" dirty="0"/>
              <a:t>.</a:t>
            </a:r>
          </a:p>
          <a:p>
            <a:pPr algn="l">
              <a:defRPr b="1">
                <a:solidFill>
                  <a:srgbClr val="C00000"/>
                </a:solidFill>
              </a:defRPr>
            </a:pPr>
            <a:r>
              <a:rPr sz="2000" b="0" dirty="0"/>
              <a:t>Quantum-robust cryptography.</a:t>
            </a:r>
            <a:br>
              <a:rPr lang="en-GB" sz="2000" b="0" dirty="0"/>
            </a:br>
            <a:r>
              <a:rPr lang="en-GB" sz="2000" b="0" dirty="0"/>
              <a:t>Secure Enclaves/Host Trust.</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lang="en-GB" dirty="0"/>
              <a:t>10. Host/Cloud</a:t>
            </a:r>
            <a:br>
              <a:rPr dirty="0"/>
            </a:br>
            <a:r>
              <a:rPr lang="en-GB" sz="2000" b="0" dirty="0"/>
              <a:t>Trust Infrastructures.</a:t>
            </a:r>
            <a:br>
              <a:rPr lang="en-GB" sz="2000" b="0" dirty="0"/>
            </a:br>
            <a:r>
              <a:rPr lang="en-GB" sz="2000" b="0" dirty="0"/>
              <a:t>Secure Enclaves.</a:t>
            </a:r>
            <a:br>
              <a:rPr lang="en-GB" sz="2000" b="0" dirty="0"/>
            </a:br>
            <a:r>
              <a:rPr lang="en-GB" sz="2000" b="0" dirty="0"/>
              <a:t>Hardware/Software Tokens. FIDO2.</a:t>
            </a:r>
            <a:br>
              <a:rPr lang="en-GB" sz="2000" b="0" dirty="0"/>
            </a:br>
            <a:r>
              <a:rPr lang="en-GB" sz="2000" b="0" dirty="0"/>
              <a:t>Biometric cryptography.</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extLst>
      <p:ext uri="{BB962C8B-B14F-4D97-AF65-F5344CB8AC3E}">
        <p14:creationId xmlns:p14="http://schemas.microsoft.com/office/powerpoint/2010/main" val="31288976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Security…"/>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Cryptography</a:t>
            </a:r>
            <a:endParaRPr dirty="0"/>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a:t>
            </a:r>
            <a:r>
              <a:rPr lang="en-US" sz="1660" b="0" dirty="0"/>
              <a:t>Signatures</a:t>
            </a:r>
            <a:r>
              <a:rPr sz="1660" b="0" dirty="0"/>
              <a: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br>
              <a:rPr lang="en-GB" sz="1660" b="0" dirty="0"/>
            </a:br>
            <a:r>
              <a:rPr lang="en-GB" sz="1660" b="0" dirty="0"/>
              <a:t>10. Host/Cloud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a:t>
            </a:r>
            <a:br>
              <a:rPr sz="1660" b="0" dirty="0"/>
            </a:br>
            <a:r>
              <a:rPr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b="0" dirty="0"/>
          </a:p>
        </p:txBody>
      </p:sp>
      <p:pic>
        <p:nvPicPr>
          <p:cNvPr id="18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9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9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isclaimer"/>
          <p:cNvSpPr txBox="1">
            <a:spLocks noGrp="1"/>
          </p:cNvSpPr>
          <p:nvPr>
            <p:ph type="title"/>
          </p:nvPr>
        </p:nvSpPr>
        <p:spPr>
          <a:prstGeom prst="rect">
            <a:avLst/>
          </a:prstGeom>
        </p:spPr>
        <p:txBody>
          <a:bodyPr/>
          <a:lstStyle/>
          <a:p>
            <a:r>
              <a:t>Disclaimer</a:t>
            </a:r>
          </a:p>
        </p:txBody>
      </p:sp>
      <p:pic>
        <p:nvPicPr>
          <p:cNvPr id="75" name="image3.png" descr="image3.png"/>
          <p:cNvPicPr>
            <a:picLocks noChangeAspect="1"/>
          </p:cNvPicPr>
          <p:nvPr/>
        </p:nvPicPr>
        <p:blipFill>
          <a:blip r:embed="rId2"/>
          <a:stretch>
            <a:fillRect/>
          </a:stretch>
        </p:blipFill>
        <p:spPr>
          <a:xfrm>
            <a:off x="18788" y="3329533"/>
            <a:ext cx="2887280" cy="2014054"/>
          </a:xfrm>
          <a:prstGeom prst="rect">
            <a:avLst/>
          </a:prstGeom>
          <a:ln w="12700">
            <a:miter lim="400000"/>
          </a:ln>
        </p:spPr>
      </p:pic>
      <p:pic>
        <p:nvPicPr>
          <p:cNvPr id="76" name="image1.pdf" descr="image1.pdf"/>
          <p:cNvPicPr>
            <a:picLocks noChangeAspect="1"/>
          </p:cNvPicPr>
          <p:nvPr/>
        </p:nvPicPr>
        <p:blipFill>
          <a:blip r:embed="rId3"/>
          <a:stretch>
            <a:fillRect/>
          </a:stretch>
        </p:blipFill>
        <p:spPr>
          <a:xfrm>
            <a:off x="368982" y="1185415"/>
            <a:ext cx="1099507" cy="1560513"/>
          </a:xfrm>
          <a:prstGeom prst="rect">
            <a:avLst/>
          </a:prstGeom>
          <a:ln w="12700">
            <a:miter lim="400000"/>
          </a:ln>
        </p:spPr>
      </p:pic>
      <p:pic>
        <p:nvPicPr>
          <p:cNvPr id="77" name="image2.pdf" descr="image2.pdf"/>
          <p:cNvPicPr>
            <a:picLocks noChangeAspect="1"/>
          </p:cNvPicPr>
          <p:nvPr/>
        </p:nvPicPr>
        <p:blipFill>
          <a:blip r:embed="rId4"/>
          <a:stretch>
            <a:fillRect/>
          </a:stretch>
        </p:blipFill>
        <p:spPr>
          <a:xfrm>
            <a:off x="7392852" y="1035536"/>
            <a:ext cx="1326500" cy="1860271"/>
          </a:xfrm>
          <a:prstGeom prst="rect">
            <a:avLst/>
          </a:prstGeom>
          <a:ln w="12700">
            <a:miter lim="400000"/>
          </a:ln>
        </p:spPr>
      </p:pic>
      <p:pic>
        <p:nvPicPr>
          <p:cNvPr id="78" name="Image" descr="Image"/>
          <p:cNvPicPr>
            <a:picLocks noChangeAspect="1"/>
          </p:cNvPicPr>
          <p:nvPr/>
        </p:nvPicPr>
        <p:blipFill>
          <a:blip r:embed="rId5"/>
          <a:stretch>
            <a:fillRect/>
          </a:stretch>
        </p:blipFill>
        <p:spPr>
          <a:xfrm>
            <a:off x="2283528" y="3313178"/>
            <a:ext cx="1099507" cy="1509593"/>
          </a:xfrm>
          <a:prstGeom prst="rect">
            <a:avLst/>
          </a:prstGeom>
          <a:ln w="12700">
            <a:miter lim="400000"/>
          </a:ln>
        </p:spPr>
      </p:pic>
      <p:pic>
        <p:nvPicPr>
          <p:cNvPr id="79" name="Image" descr="Image"/>
          <p:cNvPicPr>
            <a:picLocks noChangeAspect="1"/>
          </p:cNvPicPr>
          <p:nvPr/>
        </p:nvPicPr>
        <p:blipFill>
          <a:blip r:embed="rId6"/>
          <a:stretch>
            <a:fillRect/>
          </a:stretch>
        </p:blipFill>
        <p:spPr>
          <a:xfrm>
            <a:off x="3367876" y="334837"/>
            <a:ext cx="1150948" cy="1616649"/>
          </a:xfrm>
          <a:prstGeom prst="rect">
            <a:avLst/>
          </a:prstGeom>
          <a:ln w="12700">
            <a:miter lim="400000"/>
          </a:ln>
        </p:spPr>
      </p:pic>
      <p:pic>
        <p:nvPicPr>
          <p:cNvPr id="80" name="Image" descr="Image"/>
          <p:cNvPicPr>
            <a:picLocks noChangeAspect="1"/>
          </p:cNvPicPr>
          <p:nvPr/>
        </p:nvPicPr>
        <p:blipFill>
          <a:blip r:embed="rId7"/>
          <a:stretch>
            <a:fillRect/>
          </a:stretch>
        </p:blipFill>
        <p:spPr>
          <a:xfrm>
            <a:off x="4847031" y="523842"/>
            <a:ext cx="1150947" cy="1238639"/>
          </a:xfrm>
          <a:prstGeom prst="rect">
            <a:avLst/>
          </a:prstGeom>
          <a:ln w="12700">
            <a:miter lim="400000"/>
          </a:ln>
          <a:effectLst>
            <a:outerShdw blurRad="190500" dist="88900" dir="16200000" rotWithShape="0">
              <a:srgbClr val="000000">
                <a:alpha val="70000"/>
              </a:srgbClr>
            </a:outerShdw>
          </a:effectLst>
        </p:spPr>
      </p:pic>
      <p:pic>
        <p:nvPicPr>
          <p:cNvPr id="81" name="Image" descr="Image"/>
          <p:cNvPicPr>
            <a:picLocks noChangeAspect="1"/>
          </p:cNvPicPr>
          <p:nvPr/>
        </p:nvPicPr>
        <p:blipFill>
          <a:blip r:embed="rId8"/>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82" name="Image" descr="Image"/>
          <p:cNvPicPr>
            <a:picLocks noChangeAspect="1"/>
          </p:cNvPicPr>
          <p:nvPr/>
        </p:nvPicPr>
        <p:blipFill>
          <a:blip r:embed="rId9"/>
          <a:stretch>
            <a:fillRect/>
          </a:stretch>
        </p:blipFill>
        <p:spPr>
          <a:xfrm>
            <a:off x="1712107" y="1615931"/>
            <a:ext cx="1326500" cy="1423167"/>
          </a:xfrm>
          <a:prstGeom prst="rect">
            <a:avLst/>
          </a:prstGeom>
          <a:ln w="12700">
            <a:miter lim="400000"/>
          </a:ln>
          <a:effectLst>
            <a:outerShdw blurRad="190500" dist="88900" dir="16200000" rotWithShape="0">
              <a:srgbClr val="000000">
                <a:alpha val="70000"/>
              </a:srgbClr>
            </a:outerShdw>
          </a:effectLst>
        </p:spPr>
      </p:pic>
      <p:pic>
        <p:nvPicPr>
          <p:cNvPr id="83" name="Image" descr="Image"/>
          <p:cNvPicPr>
            <a:picLocks noChangeAspect="1"/>
          </p:cNvPicPr>
          <p:nvPr/>
        </p:nvPicPr>
        <p:blipFill>
          <a:blip r:embed="rId10"/>
          <a:stretch>
            <a:fillRect/>
          </a:stretch>
        </p:blipFill>
        <p:spPr>
          <a:xfrm>
            <a:off x="6011922" y="1903627"/>
            <a:ext cx="1326500" cy="1431361"/>
          </a:xfrm>
          <a:prstGeom prst="rect">
            <a:avLst/>
          </a:prstGeom>
          <a:ln w="12700">
            <a:miter lim="400000"/>
          </a:ln>
          <a:effectLst>
            <a:outerShdw blurRad="190500" dist="88900" dir="16200000" rotWithShape="0">
              <a:srgbClr val="000000">
                <a:alpha val="70000"/>
              </a:srgbClr>
            </a:outerShdw>
          </a:effectLst>
        </p:spPr>
      </p:pic>
      <p:sp>
        <p:nvSpPr>
          <p:cNvPr id="84" name="Encryption works great, until it doesn't.…"/>
          <p:cNvSpPr txBox="1"/>
          <p:nvPr/>
        </p:nvSpPr>
        <p:spPr>
          <a:xfrm>
            <a:off x="5082093" y="3568844"/>
            <a:ext cx="3990953" cy="1579881"/>
          </a:xfrm>
          <a:prstGeom prst="rect">
            <a:avLst/>
          </a:pr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spAutoFit/>
          </a:bodyPr>
          <a:lstStyle/>
          <a:p>
            <a:pPr marL="140368" indent="-140368" defTabSz="762000">
              <a:buSzPct val="100000"/>
              <a:buChar char="•"/>
              <a:defRPr sz="1400" b="1">
                <a:solidFill>
                  <a:srgbClr val="FFFFFF"/>
                </a:solidFill>
              </a:defRPr>
            </a:pPr>
            <a:r>
              <a:t>Encryption works great, until it doesn't. </a:t>
            </a:r>
          </a:p>
          <a:p>
            <a:pPr marL="140368" indent="-140368" defTabSz="762000">
              <a:buSzPct val="100000"/>
              <a:buChar char="•"/>
              <a:defRPr sz="1400" b="1">
                <a:solidFill>
                  <a:srgbClr val="FFFFFF"/>
                </a:solidFill>
              </a:defRPr>
            </a:pPr>
            <a:r>
              <a:t>Encryption works great, as long as no one makes a mistake. </a:t>
            </a:r>
          </a:p>
          <a:p>
            <a:pPr marL="140368" indent="-140368" defTabSz="762000">
              <a:buSzPct val="100000"/>
              <a:buChar char="•"/>
              <a:defRPr sz="1400" b="1">
                <a:solidFill>
                  <a:srgbClr val="FFFFFF"/>
                </a:solidFill>
              </a:defRPr>
            </a:pPr>
            <a:r>
              <a:t>Encryption works great, unless something goes wrong. </a:t>
            </a:r>
          </a:p>
          <a:p>
            <a:pPr marL="140368" indent="-140368" defTabSz="762000">
              <a:buSzPct val="100000"/>
              <a:buChar char="•"/>
              <a:defRPr sz="1400" b="1">
                <a:solidFill>
                  <a:srgbClr val="FFFFFF"/>
                </a:solidFill>
              </a:defRPr>
            </a:pPr>
            <a:r>
              <a:t>Encryption works great, as long as everything works right.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Image" descr="Image"/>
          <p:cNvPicPr>
            <a:picLocks noChangeAspect="1"/>
          </p:cNvPicPr>
          <p:nvPr/>
        </p:nvPicPr>
        <p:blipFill>
          <a:blip r:embed="rId2"/>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1026" name="Picture 2">
            <a:extLst>
              <a:ext uri="{FF2B5EF4-FFF2-40B4-BE49-F238E27FC236}">
                <a16:creationId xmlns:a16="http://schemas.microsoft.com/office/drawing/2014/main" id="{F21D0C9D-BBFA-1295-078C-8D287097D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82" y="0"/>
            <a:ext cx="7958137"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B88E519-35D9-3F45-7FA6-492E03439A01}"/>
              </a:ext>
            </a:extLst>
          </p:cNvPr>
          <p:cNvSpPr>
            <a:spLocks noGrp="1"/>
          </p:cNvSpPr>
          <p:nvPr>
            <p:ph type="title"/>
          </p:nvPr>
        </p:nvSpPr>
        <p:spPr/>
        <p:txBody>
          <a:bodyPr/>
          <a:lstStyle/>
          <a:p>
            <a:r>
              <a:rPr lang="en-US" dirty="0"/>
              <a:t>Cyber Actors</a:t>
            </a:r>
          </a:p>
        </p:txBody>
      </p:sp>
    </p:spTree>
    <p:extLst>
      <p:ext uri="{BB962C8B-B14F-4D97-AF65-F5344CB8AC3E}">
        <p14:creationId xmlns:p14="http://schemas.microsoft.com/office/powerpoint/2010/main" val="23469748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Module Delivery"/>
          <p:cNvSpPr txBox="1">
            <a:spLocks noGrp="1"/>
          </p:cNvSpPr>
          <p:nvPr>
            <p:ph type="title"/>
          </p:nvPr>
        </p:nvSpPr>
        <p:spPr>
          <a:xfrm>
            <a:off x="-25400" y="30534"/>
            <a:ext cx="7886700" cy="649701"/>
          </a:xfrm>
          <a:prstGeom prst="rect">
            <a:avLst/>
          </a:prstGeom>
        </p:spPr>
        <p:txBody>
          <a:bodyPr/>
          <a:lstStyle/>
          <a:p>
            <a:r>
              <a:t>Module Delivery</a:t>
            </a:r>
          </a:p>
        </p:txBody>
      </p:sp>
      <p:pic>
        <p:nvPicPr>
          <p:cNvPr id="87" name="image3.png" descr="image3.png"/>
          <p:cNvPicPr>
            <a:picLocks noChangeAspect="1"/>
          </p:cNvPicPr>
          <p:nvPr/>
        </p:nvPicPr>
        <p:blipFill>
          <a:blip r:embed="rId2"/>
          <a:stretch>
            <a:fillRect/>
          </a:stretch>
        </p:blipFill>
        <p:spPr>
          <a:xfrm>
            <a:off x="831588" y="3690803"/>
            <a:ext cx="1440855" cy="1005084"/>
          </a:xfrm>
          <a:prstGeom prst="rect">
            <a:avLst/>
          </a:prstGeom>
          <a:ln w="12700">
            <a:miter lim="400000"/>
          </a:ln>
        </p:spPr>
      </p:pic>
      <p:sp>
        <p:nvSpPr>
          <p:cNvPr id="88" name="Web site">
            <a:hlinkClick r:id="rId3"/>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rPr dirty="0"/>
              <a:t>Web site</a:t>
            </a:r>
          </a:p>
        </p:txBody>
      </p:sp>
      <p:sp>
        <p:nvSpPr>
          <p:cNvPr id="90" name="esecurity2020.slack.com"/>
          <p:cNvSpPr txBox="1"/>
          <p:nvPr/>
        </p:nvSpPr>
        <p:spPr>
          <a:xfrm>
            <a:off x="3612822" y="1143933"/>
            <a:ext cx="4147900"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200"/>
            </a:lvl1pPr>
          </a:lstStyle>
          <a:p>
            <a:r>
              <a:rPr lang="en-US" dirty="0"/>
              <a:t>Teams</a:t>
            </a:r>
            <a:endParaRPr dirty="0"/>
          </a:p>
        </p:txBody>
      </p:sp>
      <p:pic>
        <p:nvPicPr>
          <p:cNvPr id="91" name="unknown.png" descr="unknown.png"/>
          <p:cNvPicPr>
            <a:picLocks noChangeAspect="1"/>
          </p:cNvPicPr>
          <p:nvPr/>
        </p:nvPicPr>
        <p:blipFill>
          <a:blip r:embed="rId4"/>
          <a:stretch>
            <a:fillRect/>
          </a:stretch>
        </p:blipFill>
        <p:spPr>
          <a:xfrm>
            <a:off x="7395764" y="1984232"/>
            <a:ext cx="895150" cy="895150"/>
          </a:xfrm>
          <a:prstGeom prst="rect">
            <a:avLst/>
          </a:prstGeom>
          <a:ln w="12700">
            <a:miter lim="400000"/>
          </a:ln>
        </p:spPr>
      </p:pic>
      <p:sp>
        <p:nvSpPr>
          <p:cNvPr id="92" name="@billatnapier"/>
          <p:cNvSpPr txBox="1"/>
          <p:nvPr/>
        </p:nvSpPr>
        <p:spPr>
          <a:xfrm>
            <a:off x="4755822" y="2138437"/>
            <a:ext cx="23466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@billatnapier</a:t>
            </a:r>
          </a:p>
        </p:txBody>
      </p:sp>
      <p:pic>
        <p:nvPicPr>
          <p:cNvPr id="93" name="Screen Shot 2019-01-13 at 11.06.27.png" descr="Screen Shot 2019-01-13 at 11.06.27.png"/>
          <p:cNvPicPr>
            <a:picLocks noChangeAspect="1"/>
          </p:cNvPicPr>
          <p:nvPr/>
        </p:nvPicPr>
        <p:blipFill>
          <a:blip r:embed="rId5"/>
          <a:stretch>
            <a:fillRect/>
          </a:stretch>
        </p:blipFill>
        <p:spPr>
          <a:xfrm>
            <a:off x="317500" y="3211841"/>
            <a:ext cx="5348879" cy="895149"/>
          </a:xfrm>
          <a:prstGeom prst="rect">
            <a:avLst/>
          </a:prstGeom>
          <a:ln w="12700">
            <a:miter lim="400000"/>
          </a:ln>
        </p:spPr>
      </p:pic>
      <p:pic>
        <p:nvPicPr>
          <p:cNvPr id="94" name="unknown.png" descr="unknown.png"/>
          <p:cNvPicPr>
            <a:picLocks noChangeAspect="1"/>
          </p:cNvPicPr>
          <p:nvPr/>
        </p:nvPicPr>
        <p:blipFill>
          <a:blip r:embed="rId6"/>
          <a:stretch>
            <a:fillRect/>
          </a:stretch>
        </p:blipFill>
        <p:spPr>
          <a:xfrm>
            <a:off x="606394" y="4661326"/>
            <a:ext cx="1440855" cy="753825"/>
          </a:xfrm>
          <a:prstGeom prst="rect">
            <a:avLst/>
          </a:prstGeom>
          <a:ln w="12700">
            <a:miter lim="400000"/>
          </a:ln>
        </p:spPr>
      </p:pic>
      <p:sp>
        <p:nvSpPr>
          <p:cNvPr id="95" name="github.com/billbuchanan/esecurity"/>
          <p:cNvSpPr txBox="1"/>
          <p:nvPr/>
        </p:nvSpPr>
        <p:spPr>
          <a:xfrm>
            <a:off x="1809309" y="4820616"/>
            <a:ext cx="6768839"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96" name="unknown.png" descr="unknown.png"/>
          <p:cNvPicPr>
            <a:picLocks noChangeAspect="1"/>
          </p:cNvPicPr>
          <p:nvPr/>
        </p:nvPicPr>
        <p:blipFill>
          <a:blip r:embed="rId7"/>
          <a:stretch>
            <a:fillRect/>
          </a:stretch>
        </p:blipFill>
        <p:spPr>
          <a:xfrm>
            <a:off x="298450" y="1883286"/>
            <a:ext cx="1097042" cy="1097042"/>
          </a:xfrm>
          <a:prstGeom prst="rect">
            <a:avLst/>
          </a:prstGeom>
          <a:ln w="12700">
            <a:miter lim="400000"/>
          </a:ln>
        </p:spPr>
      </p:pic>
      <p:sp>
        <p:nvSpPr>
          <p:cNvPr id="97" name="Overleaf"/>
          <p:cNvSpPr txBox="1"/>
          <p:nvPr/>
        </p:nvSpPr>
        <p:spPr>
          <a:xfrm>
            <a:off x="1326822" y="2138437"/>
            <a:ext cx="15084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Overleaf</a:t>
            </a:r>
          </a:p>
        </p:txBody>
      </p:sp>
      <p:sp>
        <p:nvSpPr>
          <p:cNvPr id="98" name="asecuritysite.com"/>
          <p:cNvSpPr txBox="1"/>
          <p:nvPr/>
        </p:nvSpPr>
        <p:spPr>
          <a:xfrm>
            <a:off x="5944066" y="3366045"/>
            <a:ext cx="2992795"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asecuritysite.com</a:t>
            </a:r>
          </a:p>
        </p:txBody>
      </p:sp>
      <p:pic>
        <p:nvPicPr>
          <p:cNvPr id="99" name="unknown.jpg" descr="unknown.jpg"/>
          <p:cNvPicPr>
            <a:picLocks noChangeAspect="1"/>
          </p:cNvPicPr>
          <p:nvPr/>
        </p:nvPicPr>
        <p:blipFill>
          <a:blip r:embed="rId8"/>
          <a:stretch>
            <a:fillRect/>
          </a:stretch>
        </p:blipFill>
        <p:spPr>
          <a:xfrm>
            <a:off x="3136900" y="303633"/>
            <a:ext cx="836417" cy="586741"/>
          </a:xfrm>
          <a:prstGeom prst="rect">
            <a:avLst/>
          </a:prstGeom>
          <a:ln w="12700">
            <a:miter lim="400000"/>
          </a:ln>
        </p:spPr>
      </p:pic>
      <p:sp>
        <p:nvSpPr>
          <p:cNvPr id="100" name="youtube.com"/>
          <p:cNvSpPr txBox="1"/>
          <p:nvPr/>
        </p:nvSpPr>
        <p:spPr>
          <a:xfrm>
            <a:off x="4070022" y="303633"/>
            <a:ext cx="2286557"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youtube.com</a:t>
            </a:r>
          </a:p>
        </p:txBody>
      </p:sp>
      <p:pic>
        <p:nvPicPr>
          <p:cNvPr id="1026" name="Picture 2">
            <a:extLst>
              <a:ext uri="{FF2B5EF4-FFF2-40B4-BE49-F238E27FC236}">
                <a16:creationId xmlns:a16="http://schemas.microsoft.com/office/drawing/2014/main" id="{A84C750E-ACA2-5047-8713-FD7C7D85C2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9087" y="910953"/>
            <a:ext cx="1900335" cy="992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p:cNvSpPr/>
          <p:nvPr/>
        </p:nvSpPr>
        <p:spPr>
          <a:xfrm>
            <a:off x="296688" y="3121658"/>
            <a:ext cx="8667156" cy="2466725"/>
          </a:xfrm>
          <a:prstGeom prst="rect">
            <a:avLst/>
          </a:prstGeom>
          <a:solidFill>
            <a:srgbClr val="FFFFFF"/>
          </a:solidFill>
          <a:ln w="25400">
            <a:solidFill>
              <a:schemeClr val="accent1"/>
            </a:solidFill>
          </a:ln>
        </p:spPr>
        <p:txBody>
          <a:bodyPr lIns="45719" rIns="45719"/>
          <a:lstStyle/>
          <a:p>
            <a:endParaRPr/>
          </a:p>
        </p:txBody>
      </p:sp>
      <p:sp>
        <p:nvSpPr>
          <p:cNvPr id="103" name="Rectangle"/>
          <p:cNvSpPr/>
          <p:nvPr/>
        </p:nvSpPr>
        <p:spPr>
          <a:xfrm>
            <a:off x="5071888"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4" name="Rectangle"/>
          <p:cNvSpPr/>
          <p:nvPr/>
        </p:nvSpPr>
        <p:spPr>
          <a:xfrm>
            <a:off x="232696"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5" name="Module Delivery"/>
          <p:cNvSpPr txBox="1">
            <a:spLocks noGrp="1"/>
          </p:cNvSpPr>
          <p:nvPr>
            <p:ph type="title"/>
          </p:nvPr>
        </p:nvSpPr>
        <p:spPr>
          <a:xfrm>
            <a:off x="-25400" y="30534"/>
            <a:ext cx="7886700" cy="649701"/>
          </a:xfrm>
          <a:prstGeom prst="rect">
            <a:avLst/>
          </a:prstGeom>
        </p:spPr>
        <p:txBody>
          <a:bodyPr/>
          <a:lstStyle/>
          <a:p>
            <a:r>
              <a:t>Module Delivery</a:t>
            </a:r>
          </a:p>
        </p:txBody>
      </p:sp>
      <p:sp>
        <p:nvSpPr>
          <p:cNvPr id="106" name="Web site">
            <a:hlinkClick r:id="rId2"/>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t>Web site</a:t>
            </a:r>
          </a:p>
        </p:txBody>
      </p:sp>
      <p:pic>
        <p:nvPicPr>
          <p:cNvPr id="107" name="unknown.png" descr="unknown.png"/>
          <p:cNvPicPr>
            <a:picLocks noChangeAspect="1"/>
          </p:cNvPicPr>
          <p:nvPr/>
        </p:nvPicPr>
        <p:blipFill>
          <a:blip r:embed="rId3"/>
          <a:stretch>
            <a:fillRect/>
          </a:stretch>
        </p:blipFill>
        <p:spPr>
          <a:xfrm>
            <a:off x="7302043" y="3954097"/>
            <a:ext cx="1635533" cy="855677"/>
          </a:xfrm>
          <a:prstGeom prst="rect">
            <a:avLst/>
          </a:prstGeom>
          <a:ln w="12700">
            <a:miter lim="400000"/>
          </a:ln>
        </p:spPr>
      </p:pic>
      <p:sp>
        <p:nvSpPr>
          <p:cNvPr id="108" name="github.com/billbuchanan/esecurity"/>
          <p:cNvSpPr txBox="1"/>
          <p:nvPr/>
        </p:nvSpPr>
        <p:spPr>
          <a:xfrm>
            <a:off x="1872489" y="4964732"/>
            <a:ext cx="6768839"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109" name="unknown.png" descr="unknown.png"/>
          <p:cNvPicPr>
            <a:picLocks noChangeAspect="1"/>
          </p:cNvPicPr>
          <p:nvPr/>
        </p:nvPicPr>
        <p:blipFill>
          <a:blip r:embed="rId4"/>
          <a:stretch>
            <a:fillRect/>
          </a:stretch>
        </p:blipFill>
        <p:spPr>
          <a:xfrm>
            <a:off x="7918515" y="1029378"/>
            <a:ext cx="855676" cy="855677"/>
          </a:xfrm>
          <a:prstGeom prst="rect">
            <a:avLst/>
          </a:prstGeom>
          <a:ln w="12700">
            <a:miter lim="400000"/>
          </a:ln>
        </p:spPr>
      </p:pic>
      <p:sp>
        <p:nvSpPr>
          <p:cNvPr id="110" name="Overleaf"/>
          <p:cNvSpPr txBox="1"/>
          <p:nvPr/>
        </p:nvSpPr>
        <p:spPr>
          <a:xfrm>
            <a:off x="6394122" y="938633"/>
            <a:ext cx="15084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Overleaf</a:t>
            </a:r>
          </a:p>
        </p:txBody>
      </p:sp>
      <p:pic>
        <p:nvPicPr>
          <p:cNvPr id="111" name="unknown.jpg" descr="unknown.jpg"/>
          <p:cNvPicPr>
            <a:picLocks noChangeAspect="1"/>
          </p:cNvPicPr>
          <p:nvPr/>
        </p:nvPicPr>
        <p:blipFill>
          <a:blip r:embed="rId5"/>
          <a:stretch>
            <a:fillRect/>
          </a:stretch>
        </p:blipFill>
        <p:spPr>
          <a:xfrm>
            <a:off x="449488" y="944937"/>
            <a:ext cx="836417" cy="586741"/>
          </a:xfrm>
          <a:prstGeom prst="rect">
            <a:avLst/>
          </a:prstGeom>
          <a:ln w="12700">
            <a:miter lim="400000"/>
          </a:ln>
        </p:spPr>
      </p:pic>
      <p:sp>
        <p:nvSpPr>
          <p:cNvPr id="112" name="youtube.com"/>
          <p:cNvSpPr txBox="1"/>
          <p:nvPr/>
        </p:nvSpPr>
        <p:spPr>
          <a:xfrm>
            <a:off x="1661685" y="944937"/>
            <a:ext cx="2286557"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youtube.com</a:t>
            </a:r>
          </a:p>
        </p:txBody>
      </p:sp>
      <p:pic>
        <p:nvPicPr>
          <p:cNvPr id="113" name="unknown.png" descr="unknown.png"/>
          <p:cNvPicPr>
            <a:picLocks noChangeAspect="1"/>
          </p:cNvPicPr>
          <p:nvPr/>
        </p:nvPicPr>
        <p:blipFill>
          <a:blip r:embed="rId6"/>
          <a:stretch>
            <a:fillRect/>
          </a:stretch>
        </p:blipFill>
        <p:spPr>
          <a:xfrm>
            <a:off x="481513" y="3554140"/>
            <a:ext cx="1390976" cy="1107245"/>
          </a:xfrm>
          <a:prstGeom prst="rect">
            <a:avLst/>
          </a:prstGeom>
          <a:ln w="12700">
            <a:miter lim="400000"/>
          </a:ln>
        </p:spPr>
      </p:pic>
      <p:pic>
        <p:nvPicPr>
          <p:cNvPr id="114" name="unknown.png" descr="unknown.png"/>
          <p:cNvPicPr>
            <a:picLocks noChangeAspect="1"/>
          </p:cNvPicPr>
          <p:nvPr/>
        </p:nvPicPr>
        <p:blipFill>
          <a:blip r:embed="rId7"/>
          <a:stretch>
            <a:fillRect/>
          </a:stretch>
        </p:blipFill>
        <p:spPr>
          <a:xfrm>
            <a:off x="4843171" y="3316546"/>
            <a:ext cx="1635533" cy="997675"/>
          </a:xfrm>
          <a:prstGeom prst="rect">
            <a:avLst/>
          </a:prstGeom>
          <a:ln w="12700">
            <a:miter lim="400000"/>
          </a:ln>
        </p:spPr>
      </p:pic>
      <p:sp>
        <p:nvSpPr>
          <p:cNvPr id="115" name="Lectures/Lab Demos"/>
          <p:cNvSpPr txBox="1"/>
          <p:nvPr/>
        </p:nvSpPr>
        <p:spPr>
          <a:xfrm>
            <a:off x="399722" y="1830121"/>
            <a:ext cx="3545246"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b="1"/>
            </a:lvl1pPr>
          </a:lstStyle>
          <a:p>
            <a:r>
              <a:t>Lectures/Lab Demos</a:t>
            </a:r>
          </a:p>
        </p:txBody>
      </p:sp>
      <p:sp>
        <p:nvSpPr>
          <p:cNvPr id="116" name="Coursework submission"/>
          <p:cNvSpPr txBox="1"/>
          <p:nvPr/>
        </p:nvSpPr>
        <p:spPr>
          <a:xfrm>
            <a:off x="5167912" y="2036496"/>
            <a:ext cx="4286717" cy="561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000" b="1"/>
            </a:lvl1pPr>
          </a:lstStyle>
          <a:p>
            <a:r>
              <a:t>Coursework submission</a:t>
            </a:r>
          </a:p>
        </p:txBody>
      </p:sp>
      <p:sp>
        <p:nvSpPr>
          <p:cNvPr id="117" name="Labs"/>
          <p:cNvSpPr txBox="1"/>
          <p:nvPr/>
        </p:nvSpPr>
        <p:spPr>
          <a:xfrm>
            <a:off x="348922" y="5003952"/>
            <a:ext cx="854830"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b="1"/>
            </a:lvl1pPr>
          </a:lstStyle>
          <a:p>
            <a:r>
              <a:t>Labs</a:t>
            </a:r>
          </a:p>
        </p:txBody>
      </p:sp>
      <p:pic>
        <p:nvPicPr>
          <p:cNvPr id="118" name="unknown.jpg" descr="unknown.jpg"/>
          <p:cNvPicPr>
            <a:picLocks noChangeAspect="1"/>
          </p:cNvPicPr>
          <p:nvPr/>
        </p:nvPicPr>
        <p:blipFill>
          <a:blip r:embed="rId8"/>
          <a:stretch>
            <a:fillRect/>
          </a:stretch>
        </p:blipFill>
        <p:spPr>
          <a:xfrm>
            <a:off x="3608675" y="3897749"/>
            <a:ext cx="1107244" cy="1107245"/>
          </a:xfrm>
          <a:prstGeom prst="rect">
            <a:avLst/>
          </a:prstGeom>
          <a:ln w="12700">
            <a:miter lim="400000"/>
          </a:ln>
        </p:spPr>
      </p:pic>
      <p:pic>
        <p:nvPicPr>
          <p:cNvPr id="119" name="OpenSSL.png" descr="OpenSSL.png"/>
          <p:cNvPicPr>
            <a:picLocks noChangeAspect="1"/>
          </p:cNvPicPr>
          <p:nvPr/>
        </p:nvPicPr>
        <p:blipFill>
          <a:blip r:embed="rId9"/>
          <a:stretch>
            <a:fillRect/>
          </a:stretch>
        </p:blipFill>
        <p:spPr>
          <a:xfrm>
            <a:off x="1805344" y="3242121"/>
            <a:ext cx="1660866" cy="1107245"/>
          </a:xfrm>
          <a:prstGeom prst="rect">
            <a:avLst/>
          </a:prstGeom>
          <a:ln w="12700">
            <a:miter lim="400000"/>
          </a:ln>
        </p:spPr>
      </p:pic>
      <p:pic>
        <p:nvPicPr>
          <p:cNvPr id="1026" name="Picture 2">
            <a:extLst>
              <a:ext uri="{FF2B5EF4-FFF2-40B4-BE49-F238E27FC236}">
                <a16:creationId xmlns:a16="http://schemas.microsoft.com/office/drawing/2014/main" id="{7B2FB5F4-A020-FDC0-6351-DE463D344F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4508" y="3203578"/>
            <a:ext cx="2059683" cy="1888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6055A3D-2E2A-2E06-3556-01D6CF8FC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113" y="1055349"/>
            <a:ext cx="5162310" cy="41298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cup, indoor&#10;&#10;Description automatically generated">
            <a:extLst>
              <a:ext uri="{FF2B5EF4-FFF2-40B4-BE49-F238E27FC236}">
                <a16:creationId xmlns:a16="http://schemas.microsoft.com/office/drawing/2014/main" id="{B2BE4438-D264-0845-885F-DD595861A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1" name="Draft Timetable"/>
          <p:cNvSpPr txBox="1">
            <a:spLocks noGrp="1"/>
          </p:cNvSpPr>
          <p:nvPr>
            <p:ph type="title"/>
          </p:nvPr>
        </p:nvSpPr>
        <p:spPr>
          <a:prstGeom prst="rect">
            <a:avLst/>
          </a:prstGeom>
        </p:spPr>
        <p:txBody>
          <a:bodyPr/>
          <a:lstStyle/>
          <a:p>
            <a:r>
              <a:t>Draft Timetable</a:t>
            </a:r>
          </a:p>
        </p:txBody>
      </p:sp>
      <p:sp>
        <p:nvSpPr>
          <p:cNvPr id="123" name="Web site">
            <a:hlinkClick r:id="rId4"/>
          </p:cNvPr>
          <p:cNvSpPr/>
          <p:nvPr/>
        </p:nvSpPr>
        <p:spPr>
          <a:xfrm>
            <a:off x="7649308" y="114300"/>
            <a:ext cx="1336538"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t>Web site</a:t>
            </a:r>
          </a:p>
        </p:txBody>
      </p:sp>
      <p:pic>
        <p:nvPicPr>
          <p:cNvPr id="7" name="Picture 6" descr="Table&#10;&#10;Description automatically generated">
            <a:extLst>
              <a:ext uri="{FF2B5EF4-FFF2-40B4-BE49-F238E27FC236}">
                <a16:creationId xmlns:a16="http://schemas.microsoft.com/office/drawing/2014/main" id="{5E41F7E8-E345-E345-CEAF-4BCC1CB3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007" y="1055349"/>
            <a:ext cx="7277986" cy="4693357"/>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625EA14D-0F54-B64B-B9A0-8EEC54796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8"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9"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30" name="Image" descr="Image"/>
          <p:cNvPicPr>
            <a:picLocks noChangeAspect="1"/>
          </p:cNvPicPr>
          <p:nvPr/>
        </p:nvPicPr>
        <p:blipFill>
          <a:blip r:embed="rId3"/>
          <a:stretch>
            <a:fillRect/>
          </a:stretch>
        </p:blipFill>
        <p:spPr>
          <a:xfrm>
            <a:off x="-25400" y="680235"/>
            <a:ext cx="9144000" cy="4545122"/>
          </a:xfrm>
          <a:prstGeom prst="rect">
            <a:avLst/>
          </a:prstGeom>
          <a:ln w="12700">
            <a:miter lim="400000"/>
          </a:ln>
        </p:spPr>
      </p:pic>
      <p:sp>
        <p:nvSpPr>
          <p:cNvPr id="131" name="Overview"/>
          <p:cNvSpPr txBox="1"/>
          <p:nvPr/>
        </p:nvSpPr>
        <p:spPr>
          <a:xfrm>
            <a:off x="-25400" y="30534"/>
            <a:ext cx="7886700" cy="64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nchor="ctr">
            <a:normAutofit/>
          </a:bodyPr>
          <a:lstStyle>
            <a:lvl1pPr defTabSz="762000">
              <a:lnSpc>
                <a:spcPct val="90000"/>
              </a:lnSpc>
              <a:defRPr sz="3000">
                <a:solidFill>
                  <a:srgbClr val="C00000"/>
                </a:solidFill>
                <a:latin typeface="Calibri Light"/>
                <a:ea typeface="Calibri Light"/>
                <a:cs typeface="Calibri Light"/>
                <a:sym typeface="Calibri Light"/>
              </a:defRPr>
            </a:lvl1pPr>
          </a:lstStyle>
          <a:p>
            <a:r>
              <a:t>Overview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 Fundamentals Traditional Ciphers. Key-based Encryption.  Encoding Methods. Frequency Analysis. GCD. Random Numbers. Prime Numbers. Big Integers. Encryption Operators (MOD, XOR and Shift).  Prof Bill Buchanan OBE https://asecuritysite.com/encryption"/>
          <p:cNvSpPr txBox="1">
            <a:spLocks noGrp="1"/>
          </p:cNvSpPr>
          <p:nvPr>
            <p:ph type="title" idx="4294967295"/>
          </p:nvPr>
        </p:nvSpPr>
        <p:spPr>
          <a:xfrm>
            <a:off x="468312" y="279102"/>
            <a:ext cx="5327651" cy="4960343"/>
          </a:xfrm>
          <a:prstGeom prst="rect">
            <a:avLst/>
          </a:prstGeom>
        </p:spPr>
        <p:txBody>
          <a:bodyPr>
            <a:normAutofit fontScale="90000"/>
          </a:bodyPr>
          <a:lstStyle/>
          <a:p>
            <a:pPr algn="l">
              <a:defRPr b="1">
                <a:solidFill>
                  <a:srgbClr val="C00000"/>
                </a:solidFill>
              </a:defRPr>
            </a:pPr>
            <a:r>
              <a:rPr dirty="0"/>
              <a:t>1. Fundamentals</a:t>
            </a:r>
            <a:br>
              <a:rPr dirty="0"/>
            </a:br>
            <a:r>
              <a:rPr sz="2000" b="0" dirty="0"/>
              <a:t>Traditional Ciphers.</a:t>
            </a:r>
            <a:br>
              <a:rPr sz="2000" b="0" dirty="0"/>
            </a:br>
            <a:r>
              <a:rPr sz="2000" b="0" dirty="0"/>
              <a:t>Key-based Encryption. </a:t>
            </a:r>
            <a:br>
              <a:rPr sz="2000" b="0" dirty="0"/>
            </a:br>
            <a:r>
              <a:rPr sz="2000" b="0" dirty="0"/>
              <a:t>Encoding Methods.</a:t>
            </a:r>
            <a:br>
              <a:rPr sz="2000" b="0" dirty="0"/>
            </a:br>
            <a:r>
              <a:rPr sz="2000" b="0" dirty="0"/>
              <a:t>Frequency Analysis.</a:t>
            </a:r>
            <a:br>
              <a:rPr sz="2000" b="0" dirty="0"/>
            </a:br>
            <a:r>
              <a:rPr sz="2000" b="0" dirty="0"/>
              <a:t>GCD.</a:t>
            </a:r>
            <a:br>
              <a:rPr sz="2000" b="0" dirty="0"/>
            </a:br>
            <a:r>
              <a:rPr sz="2000" b="0" dirty="0"/>
              <a:t>Random Numbers.</a:t>
            </a:r>
            <a:br>
              <a:rPr sz="2000" b="0" dirty="0"/>
            </a:br>
            <a:r>
              <a:rPr sz="2000" b="0" dirty="0"/>
              <a:t>Prime Numbers.</a:t>
            </a:r>
            <a:br>
              <a:rPr sz="2000" b="0" dirty="0"/>
            </a:br>
            <a:r>
              <a:rPr sz="2000" b="0" dirty="0"/>
              <a:t>Big Integers.</a:t>
            </a:r>
            <a:br>
              <a:rPr sz="2000" b="0" dirty="0"/>
            </a:br>
            <a:r>
              <a:rPr sz="2000" b="0" dirty="0"/>
              <a:t>Encryption Operators (MOD, XOR and Shift).</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3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3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3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3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2. Symmetric Key  Basics Block or Stream? Secret Key Methods Salting AES 3DES…"/>
          <p:cNvSpPr txBox="1">
            <a:spLocks noGrp="1"/>
          </p:cNvSpPr>
          <p:nvPr>
            <p:ph type="title" idx="4294967295"/>
          </p:nvPr>
        </p:nvSpPr>
        <p:spPr>
          <a:xfrm>
            <a:off x="468312" y="217437"/>
            <a:ext cx="5327651" cy="5280126"/>
          </a:xfrm>
          <a:prstGeom prst="rect">
            <a:avLst/>
          </a:prstGeom>
        </p:spPr>
        <p:txBody>
          <a:bodyPr>
            <a:normAutofit fontScale="90000"/>
          </a:bodyPr>
          <a:lstStyle/>
          <a:p>
            <a:pPr algn="l">
              <a:defRPr b="1">
                <a:solidFill>
                  <a:srgbClr val="C00000"/>
                </a:solidFill>
              </a:defRPr>
            </a:pPr>
            <a:r>
              <a:rPr dirty="0"/>
              <a:t>2. Symmetric Key</a:t>
            </a:r>
            <a:br>
              <a:rPr dirty="0"/>
            </a:br>
            <a:br>
              <a:rPr dirty="0"/>
            </a:br>
            <a:r>
              <a:rPr sz="2000" b="0" dirty="0"/>
              <a:t>Basics</a:t>
            </a:r>
            <a:br>
              <a:rPr sz="2000" b="0" dirty="0"/>
            </a:br>
            <a:r>
              <a:rPr sz="2000" b="0" dirty="0"/>
              <a:t>Block or Stream?</a:t>
            </a:r>
            <a:br>
              <a:rPr sz="2000" b="0" dirty="0"/>
            </a:br>
            <a:r>
              <a:rPr sz="2000" b="0" dirty="0"/>
              <a:t>Secret Key Methods</a:t>
            </a:r>
            <a:br>
              <a:rPr sz="2000" b="0" dirty="0"/>
            </a:br>
            <a:r>
              <a:rPr sz="2000" b="0" dirty="0"/>
              <a:t>Salting</a:t>
            </a:r>
            <a:br>
              <a:rPr sz="2000" b="0" dirty="0"/>
            </a:br>
            <a:r>
              <a:rPr sz="2000" b="0" dirty="0"/>
              <a:t>AES</a:t>
            </a:r>
            <a:br>
              <a:rPr sz="2000" b="0" dirty="0"/>
            </a:br>
            <a:r>
              <a:rPr sz="2000" b="0" dirty="0"/>
              <a:t>3DES</a:t>
            </a:r>
          </a:p>
          <a:p>
            <a:pPr algn="l">
              <a:defRPr b="1">
                <a:solidFill>
                  <a:srgbClr val="C00000"/>
                </a:solidFill>
              </a:defRPr>
            </a:pPr>
            <a:r>
              <a:rPr sz="2000" b="0" dirty="0"/>
              <a:t>ChaCha20/Poly1305</a:t>
            </a:r>
            <a:br>
              <a:rPr sz="2000" b="0" dirty="0"/>
            </a:br>
            <a:r>
              <a:rPr sz="2000" b="0" dirty="0"/>
              <a:t>Key Entropy</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195</TotalTime>
  <Words>812</Words>
  <Application>Microsoft Macintosh PowerPoint</Application>
  <PresentationFormat>On-screen Show (16:10)</PresentationFormat>
  <Paragraphs>63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Applied Crypto: Introduction 1. Cryptography Fundamentals.  2. Symmetric Key Encryption. 3. Hashing and MAC. 4. Asymmetric (Public) Key Encryption. 5. Key Exchange. 6. Trust and Digital Certificates. 7. Tunnelling. 8. Cryptocurrencies and Blockchain. 9. Future Cryptography. 10. Host/Cloud Security.  Prof Bill Buchanan OBE  https://asecuritysite.com/encryption https://github.com/billbuchanan/appliedcrypto</vt:lpstr>
      <vt:lpstr>Disclaimer</vt:lpstr>
      <vt:lpstr>Cyber Actors</vt:lpstr>
      <vt:lpstr>Module Delivery</vt:lpstr>
      <vt:lpstr>Module Delivery</vt:lpstr>
      <vt:lpstr>Draft Timetable</vt:lpstr>
      <vt:lpstr>PowerPoint Presentation</vt:lpstr>
      <vt:lpstr>1. Fundamentals Traditional Ciphers. Key-based Encryption.  Encoding Methods. Frequency Analysis. GCD. Random Numbers. Prime Numbers. Big Integers. Encryption Operators (MOD, XOR and Shift).  Prof Bill Buchanan OBE https://asecuritysite.com/ https://github.com/billbuchanan/appliedcrypto </vt:lpstr>
      <vt:lpstr>2. Symmetric Key  Basics Block or Stream? Secret Key Methods Salting AES 3DES ChaCha20/Poly1305 Key Entropy  Prof Bill Buchanan OBE https://asecuritysite.com/ https://github.com/billbuchanan/appliedcrypto </vt:lpstr>
      <vt:lpstr>3. Hashing and MAC  Hashing Methods. Cracking. Typical Methods: MD5, SHA-1, SHA-3, LM, Bcrypt, PBKDF2 Hashed Passwords. Timed One Time Passwords. Message Authentication Codes (MACs).  Prof Bill Buchanan OBE https://asecuritysite.com/ https://github.com/billbuchanan/appliedcrypto </vt:lpstr>
      <vt:lpstr>4. Asymmetric Key  Principles. RSA. Elliptic Curve. Using Private Key to Authenticate. PGP: Signed Email.  Prof Bill Buchanan OBE https://asecuritysite.com/ https://github.com/billbuchanan/appliedcrypto </vt:lpstr>
      <vt:lpstr>5. Key Exchange  Principles. Diffie-Hellman (DH). Passing the secret key with key exchange. Elliptic Curve Diffie-Hellman (ECDH)    Prof Bill Buchanan OBE https://asecuritysite.com/ https://github.com/billbuchanan/appliedcrypto </vt:lpstr>
      <vt:lpstr>6. Signatures and  Digital Certificates  Principles. Trust Infrastructures. PKI Infrastructure. Creating Signed Certificates. Signatures (DSA, ECDSA, Hashed-based).  Prof Bill Buchanan OBE https://asecuritysite.com/ https://github.com/billbuchanan/appliedcrypto </vt:lpstr>
      <vt:lpstr>7. Tunnelling  SSL/TLS. Key generation/key exchange. SSH. IPSec.   Prof Bill Buchanan OBE https://asecuritysite.com/ https://github.com/billbuchanan/appliedcrypto </vt:lpstr>
      <vt:lpstr>8. Blockchain &amp; Cryptocurrencies Principles. Bitcoin. Ethereum. Smart Contracts.    Prof Bill Buchanan OBE https://asecuritysite.com/ https://github.com/billbuchanan/appliedcrypto </vt:lpstr>
      <vt:lpstr>9. Future Crypto Zero knowledge proof. Homomorphic encryption. Light-weight cryptography. Quantum-robust cryptography. Secure Enclaves/Host Trust.    Prof Bill Buchanan OBE https://asecuritysite.com/ https://github.com/billbuchanan/appliedcrypto </vt:lpstr>
      <vt:lpstr>10. Host/Cloud Trust Infrastructures. Secure Enclaves. Hardware/Software Tokens. FIDO2. Biometric cryptography.    Prof Bill Buchanan OBE https://asecuritysite.com/ https://github.com/billbuchanan/appliedcrypto </vt:lpstr>
      <vt:lpstr>Applied Cryptography 1. Cryptography Fundamentals.  2. Symmetric Key Encryption. 3. Hashing and MAC. 4. Asymmetric (Public) Key Encryption. 5. Key Exchange. 6. Signatures and Digital Certificates. 7. Tunnelling. 8. Cryptocurrencies and Blockchain. 9. Future Cryptography. 10. Host/Cloud Security.  Prof Bill Buchanan OBE  https://asecuritysite.com/ https://github.com/billbuchanan/appliedcrypto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E-Security: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https://asecuritysite.com/esecurity</dc:title>
  <cp:lastModifiedBy>Buchanan, Bill</cp:lastModifiedBy>
  <cp:revision>11</cp:revision>
  <dcterms:modified xsi:type="dcterms:W3CDTF">2023-01-24T15:04:18Z</dcterms:modified>
</cp:coreProperties>
</file>