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370012" y="641614"/>
            <a:ext cx="7315201" cy="1390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103812" y="2032000"/>
            <a:ext cx="3581401" cy="368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8" y="5314474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comms/plot0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cc" TargetMode="External"/><Relationship Id="rId2" Type="http://schemas.openxmlformats.org/officeDocument/2006/relationships/hyperlink" Target="http://asecuritysite.com/encryption/rsa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cc" TargetMode="External"/><Relationship Id="rId2" Type="http://schemas.openxmlformats.org/officeDocument/2006/relationships/hyperlink" Target="http://asecuritysite.com/encryption/rsa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cc" TargetMode="External"/><Relationship Id="rId2" Type="http://schemas.openxmlformats.org/officeDocument/2006/relationships/hyperlink" Target="http://asecuritysite.com/encryption/rsa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ecuritysite.com/encryption/elgamal" TargetMode="External"/><Relationship Id="rId2" Type="http://schemas.openxmlformats.org/officeDocument/2006/relationships/hyperlink" Target="https://asecuritysite.com/encryption/pick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securitysite.com/encryption/rsa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securitysite.com/encryption/rs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hapter 4: Public Key   Basics RSA (Factorizing Primes) Elliptic Curve (Elliptic Curves) ElGamal (Discrete Logs)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468311" y="288825"/>
            <a:ext cx="5327653" cy="49815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886967">
              <a:defRPr sz="4200"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900" b="0" dirty="0"/>
              <a:t>Basics</a:t>
            </a:r>
            <a:br>
              <a:rPr sz="1900" b="0" dirty="0"/>
            </a:br>
            <a:r>
              <a:rPr sz="1900" b="0" dirty="0"/>
              <a:t>RSA (Factorizing Primes)</a:t>
            </a:r>
            <a:br>
              <a:rPr sz="1900" b="0" dirty="0"/>
            </a:br>
            <a:r>
              <a:rPr sz="1900" b="0" dirty="0"/>
              <a:t>Elliptic Curve (Elliptic Curves)</a:t>
            </a:r>
            <a:br>
              <a:rPr sz="1900" b="0" dirty="0"/>
            </a:br>
            <a:r>
              <a:rPr sz="1900" b="0" dirty="0" err="1"/>
              <a:t>ElGamal</a:t>
            </a:r>
            <a:r>
              <a:rPr sz="1900" b="0" dirty="0"/>
              <a:t> (Discrete Logs)</a:t>
            </a:r>
            <a:br>
              <a:rPr sz="1900" b="0" dirty="0"/>
            </a:br>
            <a:br>
              <a:rPr sz="1900" b="0" dirty="0"/>
            </a:br>
            <a:r>
              <a:rPr sz="2900" dirty="0">
                <a:solidFill>
                  <a:srgbClr val="000000"/>
                </a:solidFill>
              </a:rPr>
              <a:t>Prof Bill Buchanan OBE</a:t>
            </a:r>
            <a:br>
              <a:rPr sz="2900" dirty="0">
                <a:solidFill>
                  <a:srgbClr val="000000"/>
                </a:solidFill>
              </a:rPr>
            </a:br>
            <a:r>
              <a:rPr sz="1900" b="0" dirty="0"/>
              <a:t>http://</a:t>
            </a:r>
            <a:r>
              <a:rPr sz="1900" b="0" dirty="0" err="1"/>
              <a:t>asecuritysite.com</a:t>
            </a:r>
            <a:r>
              <a:rPr sz="1900" b="0" dirty="0"/>
              <a:t>/crypto04</a:t>
            </a:r>
            <a:br>
              <a:rPr sz="1900" b="0" dirty="0"/>
            </a:br>
            <a:r>
              <a:rPr sz="1900" b="0" dirty="0"/>
              <a:t>http://</a:t>
            </a:r>
            <a:r>
              <a:rPr sz="1900" b="0" dirty="0" err="1"/>
              <a:t>asecuritysite.com</a:t>
            </a:r>
            <a:r>
              <a:rPr sz="1900" b="0" dirty="0"/>
              <a:t>/encryption</a:t>
            </a:r>
            <a:br>
              <a:rPr sz="1900" b="0" dirty="0"/>
            </a:br>
            <a:endParaRPr sz="1900" b="0" dirty="0"/>
          </a:p>
        </p:txBody>
      </p:sp>
      <p:pic>
        <p:nvPicPr>
          <p:cNvPr id="21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hapter 4: Public Key    Elliptic Curve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468311" y="300482"/>
            <a:ext cx="5327653" cy="488404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sz="2000" b="0" dirty="0"/>
              <a:t>Elliptic Curve</a:t>
            </a:r>
            <a:br>
              <a:rPr sz="2000" b="0" dirty="0"/>
            </a:br>
            <a:br>
              <a:rPr sz="2000" b="0" dirty="0"/>
            </a:br>
            <a:r>
              <a:rPr sz="3000" dirty="0">
                <a:solidFill>
                  <a:srgbClr val="000000"/>
                </a:solidFill>
              </a:rPr>
              <a:t>Prof Bill Buchanan OBE</a:t>
            </a:r>
            <a:br>
              <a:rPr sz="3000" dirty="0">
                <a:solidFill>
                  <a:srgbClr val="000000"/>
                </a:solidFill>
              </a:rPr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/crypto04</a:t>
            </a:r>
            <a:br>
              <a:rPr sz="2000" b="0" dirty="0"/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/encryption</a:t>
            </a:r>
            <a:br>
              <a:rPr sz="2000" b="0" dirty="0"/>
            </a:br>
            <a:endParaRPr sz="2000" b="0" dirty="0"/>
          </a:p>
        </p:txBody>
      </p:sp>
      <p:pic>
        <p:nvPicPr>
          <p:cNvPr id="62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pic>
        <p:nvPicPr>
          <p:cNvPr id="6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60462"/>
            <a:ext cx="3228977" cy="38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sp>
        <p:nvSpPr>
          <p:cNvPr id="67" name="Pick a point on the elliptic curve (G).…"/>
          <p:cNvSpPr txBox="1"/>
          <p:nvPr/>
        </p:nvSpPr>
        <p:spPr>
          <a:xfrm>
            <a:off x="3455987" y="1079500"/>
            <a:ext cx="5688015" cy="382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Pick a point on the elliptic curve (G).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Generate a random number (n) – this will be the private key.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Public key is P = n x G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C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Bitcoin, IoT and Tor use Curve 55219 [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here</a:t>
            </a:r>
            <a:r>
              <a:t>].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itcoin Key Generation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Bitcoin Key Generation</a:t>
            </a:r>
          </a:p>
        </p:txBody>
      </p:sp>
      <p:pic>
        <p:nvPicPr>
          <p:cNvPr id="7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6" y="1160462"/>
            <a:ext cx="3228977" cy="3857627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330325"/>
            <a:ext cx="5364163" cy="4370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itcoin Transaction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Bitcoin Transaction</a:t>
            </a:r>
          </a:p>
        </p:txBody>
      </p:sp>
      <p:sp>
        <p:nvSpPr>
          <p:cNvPr id="75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76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935037"/>
            <a:ext cx="7351714" cy="4598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sp>
        <p:nvSpPr>
          <p:cNvPr id="79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grpSp>
        <p:nvGrpSpPr>
          <p:cNvPr id="82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80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81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85" name="Group">
            <a:hlinkClick r:id="rId2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83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84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/>
                </a:rPr>
                <a:t>Example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sp>
        <p:nvSpPr>
          <p:cNvPr id="88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grpSp>
        <p:nvGrpSpPr>
          <p:cNvPr id="91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89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0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822325" y="1344612"/>
            <a:ext cx="8093075" cy="4176714"/>
            <a:chOff x="0" y="0"/>
            <a:chExt cx="8093075" cy="4176712"/>
          </a:xfrm>
        </p:grpSpPr>
        <p:sp>
          <p:nvSpPr>
            <p:cNvPr id="92" name="Rectangle"/>
            <p:cNvSpPr/>
            <p:nvPr/>
          </p:nvSpPr>
          <p:spPr>
            <a:xfrm>
              <a:off x="0" y="0"/>
              <a:ext cx="8093075" cy="417671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3" name="C \&gt; openssl ec -in priv.pem -text -noout…"/>
            <p:cNvSpPr txBox="1"/>
            <p:nvPr/>
          </p:nvSpPr>
          <p:spPr>
            <a:xfrm>
              <a:off x="0" y="86836"/>
              <a:ext cx="8093075" cy="400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\&gt; openssl ec -in priv.pem -text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read EC key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Private-Key  (256 bit)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46 b9 e8 61 b6 3d 35 09 c8 8b 78 17 27 5a 30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d2 2d 62 c8 cd 8f a6 48 6d de e3 5e f0 d8 e0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49 5f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pub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 25 00 e7 f3 fb dd f2 84 29 03 f5 44 dd c8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74 94 ce 95 02 9a ce 4e 25 7d 54 ba 77 f2 bc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1f 3a 88 37 a9 46 1c 4f 1c 57 fe cc 49 97 53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38 1e 77 2a 12 8a 58 20 a9 24 a2 fa 05 16 2e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b6 62 98 7a 9f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ASN1 OID  secp256k1</a:t>
              </a:r>
            </a:p>
          </p:txBody>
        </p:sp>
      </p:grpSp>
      <p:grpSp>
        <p:nvGrpSpPr>
          <p:cNvPr id="97" name="Group">
            <a:hlinkClick r:id="rId2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95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6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/>
                </a:rPr>
                <a:t>Example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Elliptic Curve (EC)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(EC)</a:t>
            </a:r>
          </a:p>
        </p:txBody>
      </p:sp>
      <p:sp>
        <p:nvSpPr>
          <p:cNvPr id="100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44612"/>
            <a:ext cx="7886700" cy="3760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grpSp>
        <p:nvGrpSpPr>
          <p:cNvPr id="103" name="Group"/>
          <p:cNvGrpSpPr/>
          <p:nvPr/>
        </p:nvGrpSpPr>
        <p:grpSpPr>
          <a:xfrm>
            <a:off x="325436" y="1057274"/>
            <a:ext cx="8091491" cy="3313115"/>
            <a:chOff x="0" y="0"/>
            <a:chExt cx="8091489" cy="3313114"/>
          </a:xfrm>
        </p:grpSpPr>
        <p:sp>
          <p:nvSpPr>
            <p:cNvPr id="101" name="Rectangle"/>
            <p:cNvSpPr/>
            <p:nvPr/>
          </p:nvSpPr>
          <p:spPr>
            <a:xfrm>
              <a:off x="0" y="0"/>
              <a:ext cx="8091490" cy="3313115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2" name="C \ &gt; openssl ecparam -name secp256k1 -genkey -out priv.pem…"/>
            <p:cNvSpPr txBox="1"/>
            <p:nvPr/>
          </p:nvSpPr>
          <p:spPr>
            <a:xfrm>
              <a:off x="0" y="74138"/>
              <a:ext cx="8091490" cy="316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openssl ecparam -name secp256k1 -genkey -out 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 &gt; type ec-priv.pem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BgUrgQQACg==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PARAMETERS-----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-----BEGIN EC PRIVATE KEY-----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MHQCAQEEIEa56GG2PTUJyIt4FydaMNItYsjNj6ZIbd7jXvDY4ElfoAcGBSuBBAAK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oUQDQgAEJQDn8/vd8oQpA/VE3ch0lM6VAprOTiV9VLp38rwfOog3qUYcTxxX/sxJ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l1M4HncqEopYIKkkovoFFi62Yph6nw==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-----END EC PRIVATE KEY-----</a:t>
              </a:r>
            </a:p>
          </p:txBody>
        </p:sp>
      </p:grpSp>
      <p:grpSp>
        <p:nvGrpSpPr>
          <p:cNvPr id="106" name="Group"/>
          <p:cNvGrpSpPr/>
          <p:nvPr/>
        </p:nvGrpSpPr>
        <p:grpSpPr>
          <a:xfrm>
            <a:off x="822325" y="1344612"/>
            <a:ext cx="8093075" cy="4176714"/>
            <a:chOff x="0" y="0"/>
            <a:chExt cx="8093075" cy="4176712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8093075" cy="4176714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5" name="C \&gt; openssl ec -in priv.pem -text -noout…"/>
            <p:cNvSpPr txBox="1"/>
            <p:nvPr/>
          </p:nvSpPr>
          <p:spPr>
            <a:xfrm>
              <a:off x="0" y="86836"/>
              <a:ext cx="8093075" cy="400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 \&gt; openssl ec -in priv.pem -text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read EC key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Private-Key  (256 bit)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priv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46 b9 e8 61 b6 3d 35 09 c8 8b 78 17 27 5a 30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d2 2d 62 c8 cd 8f a6 48 6d de e3 5e f0 d8 e0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49 5f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pub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 25 00 e7 f3 fb dd f2 84 29 03 f5 44 dd c8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74 94 ce 95 02 9a ce 4e 25 7d 54 ba 77 f2 bc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1f 3a 88 37 a9 46 1c 4f 1c 57 fe cc 49 97 53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38 1e 77 2a 12 8a 58 20 a9 24 a2 fa 05 16 2e 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b6 62 98 7a 9f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ASN1 OID  secp256k1</a:t>
              </a:r>
            </a:p>
          </p:txBody>
        </p:sp>
      </p:grpSp>
      <p:grpSp>
        <p:nvGrpSpPr>
          <p:cNvPr id="109" name="Group">
            <a:hlinkClick r:id="rId2"/>
          </p:cNvPr>
          <p:cNvGrpSpPr/>
          <p:nvPr/>
        </p:nvGrpSpPr>
        <p:grpSpPr>
          <a:xfrm>
            <a:off x="238125" y="255587"/>
            <a:ext cx="1019175" cy="431801"/>
            <a:chOff x="0" y="0"/>
            <a:chExt cx="1019175" cy="431800"/>
          </a:xfrm>
        </p:grpSpPr>
        <p:sp>
          <p:nvSpPr>
            <p:cNvPr id="107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8" name="Example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+mj-lt"/>
                  <a:ea typeface="+mj-ea"/>
                  <a:cs typeface="+mj-cs"/>
                  <a:sym typeface="Calibri"/>
                  <a:hlinkClick r:id="rId3"/>
                </a:defRPr>
              </a:lvl1pPr>
            </a:lstStyle>
            <a:p>
              <a:pPr>
                <a:defRPr>
                  <a:solidFill>
                    <a:srgbClr val="FFFFFF"/>
                  </a:solidFill>
                </a:defRPr>
              </a:pPr>
              <a:r>
                <a:rPr>
                  <a:solidFill>
                    <a:srgbClr val="0000FF"/>
                  </a:solidFill>
                  <a:hlinkClick r:id="rId3"/>
                </a:rPr>
                <a:t>Example</a:t>
              </a:r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1320799" y="193672"/>
            <a:ext cx="8091491" cy="5688017"/>
            <a:chOff x="0" y="-1"/>
            <a:chExt cx="8091489" cy="5688015"/>
          </a:xfrm>
        </p:grpSpPr>
        <p:sp>
          <p:nvSpPr>
            <p:cNvPr id="110" name="Rectangle"/>
            <p:cNvSpPr/>
            <p:nvPr/>
          </p:nvSpPr>
          <p:spPr>
            <a:xfrm>
              <a:off x="-1" y="-2"/>
              <a:ext cx="8091491" cy="5688017"/>
            </a:xfrm>
            <a:prstGeom prst="rect">
              <a:avLst/>
            </a:prstGeom>
            <a:solidFill>
              <a:srgbClr val="0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11" name="C:&gt; openssl ecparam -in priv.pem -text -param_enc explicit -noout…"/>
            <p:cNvSpPr txBox="1"/>
            <p:nvPr/>
          </p:nvSpPr>
          <p:spPr>
            <a:xfrm>
              <a:off x="-1" y="143986"/>
              <a:ext cx="8091491" cy="540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C:&gt; openssl ecparam -in priv.pem -text -param_enc explicit -noout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Field Type: prime-field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Prime: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00:ff:ff:ff:ff:ff:ff:ff:ff:ff:ff:ff:ff:ff:ff: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ff:ff:ff:ff:ff:ff:ff:ff:ff:ff:ff:ff:ff:fe:ff: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ff:fc:2f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A:    0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B:    7 (0x7)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Generator (uncompressed):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04:79:be:66:7e:f9:dc:bb:ac:55:a0:62:95:ce:87: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0b:07:02:9b:fc:db:2d:ce:28:d9:59:f2:81:5b:16: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f8:17:98:48:3a:da:77:26:a3:c4:65:5d:a4:fb:fc: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0e:11:08:a8:fd:17:b4:48:a6:85:54:19:9c:47:d0: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8f:fb:10:d4:b8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Order: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00:ff:ff:ff:ff:ff:ff:ff:ff:ff:ff:ff:ff:ff:ff: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ff:fe:ba:ae:dc:e6:af:48:a0:3b:bf:d2:5e:8c:d0: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    36:41:41</a:t>
              </a:r>
            </a:p>
            <a:p>
              <a:pPr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r>
                <a:t>Cofactor:  1 (0x1)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 animBg="1" advAuto="0"/>
      <p:bldP spid="112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lliptic Curve Diffie Hellman (ECDH)"/>
          <p:cNvSpPr txBox="1">
            <a:spLocks noGrp="1"/>
          </p:cNvSpPr>
          <p:nvPr>
            <p:ph type="title" idx="4294967295"/>
          </p:nvPr>
        </p:nvSpPr>
        <p:spPr>
          <a:xfrm>
            <a:off x="-34926" y="19049"/>
            <a:ext cx="8710615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Diffie Hellman (ECDH)</a:t>
            </a:r>
          </a:p>
        </p:txBody>
      </p:sp>
      <p:pic>
        <p:nvPicPr>
          <p:cNvPr id="11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201737"/>
            <a:ext cx="5646738" cy="4357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lliptic Curve Diffie Hellman (ECDH)"/>
          <p:cNvSpPr txBox="1">
            <a:spLocks noGrp="1"/>
          </p:cNvSpPr>
          <p:nvPr>
            <p:ph type="title" idx="4294967295"/>
          </p:nvPr>
        </p:nvSpPr>
        <p:spPr>
          <a:xfrm>
            <a:off x="-34926" y="19049"/>
            <a:ext cx="8710615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Elliptic Curve Diffie Hellman (ECDH)</a:t>
            </a:r>
          </a:p>
        </p:txBody>
      </p:sp>
      <p:pic>
        <p:nvPicPr>
          <p:cNvPr id="11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201737"/>
            <a:ext cx="5646738" cy="43576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" name="image.png"/>
          <p:cNvGrpSpPr/>
          <p:nvPr/>
        </p:nvGrpSpPr>
        <p:grpSpPr>
          <a:xfrm>
            <a:off x="284161" y="874711"/>
            <a:ext cx="8836027" cy="4692653"/>
            <a:chOff x="0" y="0"/>
            <a:chExt cx="8836025" cy="4692651"/>
          </a:xfrm>
        </p:grpSpPr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200" y="203200"/>
              <a:ext cx="8429626" cy="4248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" name="image.png" descr="imag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8836026" cy="4692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hapter 4: Public Key    ElGamal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277811" y="363933"/>
            <a:ext cx="5327653" cy="514786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sz="2000" b="0" dirty="0" err="1"/>
              <a:t>ElGamal</a:t>
            </a:r>
            <a:br>
              <a:rPr sz="2000" b="0" dirty="0"/>
            </a:br>
            <a:br>
              <a:rPr sz="2000" b="0" dirty="0"/>
            </a:br>
            <a:r>
              <a:rPr sz="3000" dirty="0">
                <a:solidFill>
                  <a:srgbClr val="000000"/>
                </a:solidFill>
              </a:rPr>
              <a:t>Prof Bill Buchanan OBE</a:t>
            </a:r>
            <a:br>
              <a:rPr sz="3000" dirty="0">
                <a:solidFill>
                  <a:srgbClr val="000000"/>
                </a:solidFill>
              </a:rPr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/crypto04</a:t>
            </a:r>
            <a:br>
              <a:rPr sz="2000" b="0" dirty="0"/>
            </a:br>
            <a:r>
              <a:rPr sz="2000" b="0" dirty="0"/>
              <a:t>http://</a:t>
            </a:r>
            <a:r>
              <a:rPr sz="2000" b="0" dirty="0" err="1"/>
              <a:t>asecuritysite.com</a:t>
            </a:r>
            <a:r>
              <a:rPr sz="2000" b="0" dirty="0"/>
              <a:t>/encryption</a:t>
            </a:r>
            <a:br>
              <a:rPr sz="2000" b="0" dirty="0"/>
            </a:br>
            <a:endParaRPr sz="2000" b="0" dirty="0"/>
          </a:p>
        </p:txBody>
      </p:sp>
      <p:pic>
        <p:nvPicPr>
          <p:cNvPr id="124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ublic Key Methods"/>
          <p:cNvSpPr txBox="1">
            <a:spLocks noGrp="1"/>
          </p:cNvSpPr>
          <p:nvPr>
            <p:ph type="title" idx="4294967295"/>
          </p:nvPr>
        </p:nvSpPr>
        <p:spPr>
          <a:xfrm>
            <a:off x="6350" y="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rgbClr val="C00000"/>
                </a:solidFill>
              </a:defRPr>
            </a:lvl1pPr>
          </a:lstStyle>
          <a:p>
            <a:r>
              <a:t>Public Key Methods</a:t>
            </a:r>
          </a:p>
        </p:txBody>
      </p:sp>
      <p:sp>
        <p:nvSpPr>
          <p:cNvPr id="24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75"/>
            <a:ext cx="9144000" cy="4514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lGamal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ElGamal</a:t>
            </a:r>
          </a:p>
        </p:txBody>
      </p:sp>
      <p:sp>
        <p:nvSpPr>
          <p:cNvPr id="127" name="Y = Gx mod p…"/>
          <p:cNvSpPr txBox="1">
            <a:spLocks noGrp="1"/>
          </p:cNvSpPr>
          <p:nvPr>
            <p:ph type="body" sz="half" idx="4294967295"/>
          </p:nvPr>
        </p:nvSpPr>
        <p:spPr>
          <a:xfrm>
            <a:off x="3995737" y="1463675"/>
            <a:ext cx="4519613" cy="3554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Y = G</a:t>
            </a:r>
            <a:r>
              <a:rPr baseline="30000"/>
              <a:t>x</a:t>
            </a:r>
            <a:r>
              <a:t> mod p 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G is picked from cyclic group (Explained in Key Handshaking section).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Here</a:t>
            </a:r>
            <a:r>
              <a:t>.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p is a prime number.</a:t>
            </a:r>
          </a:p>
          <a:p>
            <a:pPr marL="342900" indent="-342900">
              <a:lnSpc>
                <a:spcPct val="72000"/>
              </a:lnSpc>
              <a:spcBef>
                <a:spcPts val="600"/>
              </a:spcBef>
              <a:buChar char="•"/>
              <a:defRPr sz="2500"/>
            </a:pPr>
            <a:r>
              <a:t>Example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here</a:t>
            </a:r>
            <a:r>
              <a:t>.</a:t>
            </a:r>
          </a:p>
        </p:txBody>
      </p:sp>
      <p:pic>
        <p:nvPicPr>
          <p:cNvPr id="12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hapter 4: Public Key   Basics RSA Elliptic Curve ElGamal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252411" y="335259"/>
            <a:ext cx="5327653" cy="504448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905255">
              <a:defRPr sz="4300"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900" b="0" dirty="0"/>
              <a:t>Basics</a:t>
            </a:r>
            <a:br>
              <a:rPr sz="1900" b="0" dirty="0"/>
            </a:br>
            <a:r>
              <a:rPr sz="1900" b="0" dirty="0"/>
              <a:t>RSA</a:t>
            </a:r>
            <a:br>
              <a:rPr sz="1900" b="0" dirty="0"/>
            </a:br>
            <a:r>
              <a:rPr sz="1900" b="0" dirty="0"/>
              <a:t>Elliptic Curve</a:t>
            </a:r>
            <a:br>
              <a:rPr sz="1900" b="0" dirty="0"/>
            </a:br>
            <a:r>
              <a:rPr sz="1900" b="0" dirty="0" err="1"/>
              <a:t>ElGamal</a:t>
            </a:r>
            <a:br>
              <a:rPr sz="1900" b="0" dirty="0"/>
            </a:br>
            <a:br>
              <a:rPr sz="1900" b="0" dirty="0"/>
            </a:br>
            <a:r>
              <a:rPr sz="2900" dirty="0">
                <a:solidFill>
                  <a:srgbClr val="000000"/>
                </a:solidFill>
              </a:rPr>
              <a:t>Prof Bill Buchanan OBE</a:t>
            </a:r>
            <a:br>
              <a:rPr sz="2900" dirty="0">
                <a:solidFill>
                  <a:srgbClr val="000000"/>
                </a:solidFill>
              </a:rPr>
            </a:br>
            <a:r>
              <a:rPr sz="1900" b="0" dirty="0"/>
              <a:t>http://</a:t>
            </a:r>
            <a:r>
              <a:rPr sz="1900" b="0" dirty="0" err="1"/>
              <a:t>asecuritysite.com</a:t>
            </a:r>
            <a:r>
              <a:rPr sz="1900" b="0" dirty="0"/>
              <a:t>/crypto04</a:t>
            </a:r>
            <a:br>
              <a:rPr sz="1900" b="0" dirty="0"/>
            </a:br>
            <a:r>
              <a:rPr sz="1900" b="0" dirty="0"/>
              <a:t>http://</a:t>
            </a:r>
            <a:r>
              <a:rPr sz="1900" b="0" dirty="0" err="1"/>
              <a:t>asecuritysite.com</a:t>
            </a:r>
            <a:r>
              <a:rPr sz="1900" b="0" dirty="0"/>
              <a:t>/encryption</a:t>
            </a:r>
            <a:br>
              <a:rPr sz="1900" b="0" dirty="0"/>
            </a:br>
            <a:endParaRPr sz="1900" b="0" dirty="0"/>
          </a:p>
        </p:txBody>
      </p:sp>
      <p:pic>
        <p:nvPicPr>
          <p:cNvPr id="131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ublic Key Methods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rgbClr val="C00000"/>
                </a:solidFill>
              </a:defRPr>
            </a:lvl1pPr>
          </a:lstStyle>
          <a:p>
            <a:r>
              <a:t>Public Key Methods</a:t>
            </a:r>
          </a:p>
        </p:txBody>
      </p:sp>
      <p:sp>
        <p:nvSpPr>
          <p:cNvPr id="28" name="Integer Factorization. Using prime numbers. Example: RSA. Digital Certs/SSL.…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b="1"/>
            </a:pPr>
            <a:r>
              <a:t>Integer Factorization</a:t>
            </a:r>
            <a:r>
              <a:rPr b="0"/>
              <a:t>. Using prime numbers. Example: RSA. Digital Certs/SSL.</a:t>
            </a:r>
          </a:p>
          <a:p>
            <a:pPr>
              <a:buChar char="•"/>
              <a:defRPr b="1"/>
            </a:pPr>
            <a:r>
              <a:t>Discrete Logarithms</a:t>
            </a:r>
            <a:r>
              <a:rPr b="0"/>
              <a:t>. Y = G</a:t>
            </a:r>
            <a:r>
              <a:rPr b="0" baseline="30000"/>
              <a:t>x</a:t>
            </a:r>
            <a:r>
              <a:rPr b="0"/>
              <a:t> mod P. Example: ElGamal.</a:t>
            </a:r>
          </a:p>
          <a:p>
            <a:pPr>
              <a:buChar char="•"/>
              <a:defRPr b="1"/>
            </a:pPr>
            <a:r>
              <a:t>Elliptic Curve Relationships</a:t>
            </a:r>
            <a:r>
              <a:rPr b="0"/>
              <a:t>. Example: Elliptic Curve. Smart Cards, IoT, Tor, Bitcoin.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ublic Key Methods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 b="1">
                <a:solidFill>
                  <a:srgbClr val="C00000"/>
                </a:solidFill>
              </a:defRPr>
            </a:lvl1pPr>
          </a:lstStyle>
          <a:p>
            <a:r>
              <a:t>Public Key Methods</a:t>
            </a:r>
          </a:p>
        </p:txBody>
      </p:sp>
      <p:sp>
        <p:nvSpPr>
          <p:cNvPr id="31" name="Integer Factorization. Using prime numbers. Example: RSA. Digital Certs/SSL.…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b="1"/>
            </a:pPr>
            <a:r>
              <a:t>Integer Factorization</a:t>
            </a:r>
            <a:r>
              <a:rPr b="0"/>
              <a:t>. Using prime numbers. Example: RSA. Digital Certs/SSL.</a:t>
            </a:r>
          </a:p>
          <a:p>
            <a:pPr>
              <a:buChar char="•"/>
              <a:defRPr b="1"/>
            </a:pPr>
            <a:r>
              <a:t>Discrete Logarithms</a:t>
            </a:r>
            <a:r>
              <a:rPr b="0"/>
              <a:t>. Y = G</a:t>
            </a:r>
            <a:r>
              <a:rPr b="0" baseline="30000"/>
              <a:t>x</a:t>
            </a:r>
            <a:r>
              <a:rPr b="0"/>
              <a:t> mod P. Example: ElGamal.</a:t>
            </a:r>
          </a:p>
          <a:p>
            <a:pPr>
              <a:buChar char="•"/>
              <a:defRPr b="1"/>
            </a:pPr>
            <a:r>
              <a:t>Elliptic Curve Relationships</a:t>
            </a:r>
            <a:r>
              <a:rPr b="0"/>
              <a:t>. Example: Elliptic Curve. Smart Cards, IoT, Tor, Bitcoin. </a:t>
            </a:r>
          </a:p>
        </p:txBody>
      </p:sp>
      <p:grpSp>
        <p:nvGrpSpPr>
          <p:cNvPr id="34" name="AAEAAQAAAAAAAANRAAAAJDhjMWFmYjJiLWZhYTctNDdiMi05NGQ4LTlmZjliYjk5MDE0YQ.png"/>
          <p:cNvGrpSpPr/>
          <p:nvPr/>
        </p:nvGrpSpPr>
        <p:grpSpPr>
          <a:xfrm>
            <a:off x="1101180" y="2080472"/>
            <a:ext cx="7420521" cy="2916979"/>
            <a:chOff x="0" y="0"/>
            <a:chExt cx="7420520" cy="2916978"/>
          </a:xfrm>
        </p:grpSpPr>
        <p:pic>
          <p:nvPicPr>
            <p:cNvPr id="32" name="AAEAAQAAAAAAAANRAAAAJDhjMWFmYjJiLWZhYTctNDdiMi05NGQ4LTlmZjliYjk5MDE0YQ.png" descr="AAEAAQAAAAAAAANRAAAAJDhjMWFmYjJiLWZhYTctNDdiMi05NGQ4LTlmZjliYjk5MDE0YQ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200" y="203200"/>
              <a:ext cx="7014121" cy="2472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AAEAAQAAAAAAAANRAAAAJDhjMWFmYjJiLWZhYTctNDdiMi05NGQ4LTlmZjliYjk5MDE0YQ.png" descr="AAEAAQAAAAAAAANRAAAAJDhjMWFmYjJiLWZhYTctNDdiMi05NGQ4LTlmZjliYjk5MDE0YQ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20521" cy="29169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hapter 4: Public Key    RSA  Prof Bill Buchanan OBE http://asecuritysite.com/crypto04 http://asecuritysite.com/encryption"/>
          <p:cNvSpPr txBox="1">
            <a:spLocks noGrp="1"/>
          </p:cNvSpPr>
          <p:nvPr>
            <p:ph type="title" idx="4294967295"/>
          </p:nvPr>
        </p:nvSpPr>
        <p:spPr>
          <a:xfrm>
            <a:off x="468311" y="845641"/>
            <a:ext cx="5327653" cy="418410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786383">
              <a:defRPr sz="3700" b="1">
                <a:solidFill>
                  <a:srgbClr val="C00000"/>
                </a:solidFill>
              </a:defRPr>
            </a:pPr>
            <a:r>
              <a:rPr dirty="0"/>
              <a:t>Public Key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sz="1700" b="0" dirty="0"/>
              <a:t>RSA</a:t>
            </a:r>
            <a:br>
              <a:rPr sz="1700" b="0" dirty="0"/>
            </a:br>
            <a:br>
              <a:rPr sz="1700" b="0" dirty="0"/>
            </a:br>
            <a:r>
              <a:rPr sz="2500" dirty="0">
                <a:solidFill>
                  <a:srgbClr val="000000"/>
                </a:solidFill>
              </a:rPr>
              <a:t>Prof Bill Buchanan OBE</a:t>
            </a:r>
            <a:br>
              <a:rPr sz="2500" dirty="0">
                <a:solidFill>
                  <a:srgbClr val="000000"/>
                </a:solidFill>
              </a:rPr>
            </a:br>
            <a:r>
              <a:rPr sz="1700" b="0" dirty="0"/>
              <a:t>http://</a:t>
            </a:r>
            <a:r>
              <a:rPr sz="1700" b="0" dirty="0" err="1"/>
              <a:t>asecuritysite.com</a:t>
            </a:r>
            <a:r>
              <a:rPr sz="1700" b="0" dirty="0"/>
              <a:t>/crypto04</a:t>
            </a:r>
            <a:br>
              <a:rPr sz="1700" b="0" dirty="0"/>
            </a:br>
            <a:r>
              <a:rPr sz="1700" b="0" dirty="0"/>
              <a:t>http://</a:t>
            </a:r>
            <a:r>
              <a:rPr sz="1700" b="0" dirty="0" err="1"/>
              <a:t>asecuritysite.com</a:t>
            </a:r>
            <a:r>
              <a:rPr sz="1700" b="0" dirty="0"/>
              <a:t>/encryption</a:t>
            </a:r>
            <a:br>
              <a:rPr sz="1700" b="0" dirty="0"/>
            </a:br>
            <a:endParaRPr sz="1700" b="0" dirty="0"/>
          </a:p>
        </p:txBody>
      </p:sp>
      <p:pic>
        <p:nvPicPr>
          <p:cNvPr id="37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2" y="581025"/>
            <a:ext cx="2305052" cy="3473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0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4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7650" cy="574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4" name="Body"/>
          <p:cNvSpPr txBox="1">
            <a:spLocks noGrp="1"/>
          </p:cNvSpPr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</a:pPr>
            <a:endParaRPr/>
          </a:p>
        </p:txBody>
      </p:sp>
      <p:pic>
        <p:nvPicPr>
          <p:cNvPr id="45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SA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RSA</a:t>
            </a:r>
          </a:p>
        </p:txBody>
      </p:sp>
      <p:sp>
        <p:nvSpPr>
          <p:cNvPr id="48" name="Two primes p, q.…"/>
          <p:cNvSpPr txBox="1">
            <a:spLocks noGrp="1"/>
          </p:cNvSpPr>
          <p:nvPr>
            <p:ph type="body" sz="half" idx="4294967295"/>
          </p:nvPr>
        </p:nvSpPr>
        <p:spPr>
          <a:xfrm>
            <a:off x="3995737" y="1463675"/>
            <a:ext cx="4519613" cy="3554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Two primes p, q.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Calculate N (modulus) as p x q eg 3 and 11. n=33.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Calculate PHI as (p-1)x(q-1). PHI=20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Select e for no common factor with PHI. e=3.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>
                <a:solidFill>
                  <a:srgbClr val="C00000"/>
                </a:solidFill>
              </a:defRPr>
            </a:pPr>
            <a:r>
              <a:t>Encryption key [e,n] or [3,33].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(d x e) mod 20 = 1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(d x 3) mod 20 = 1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/>
            </a:pPr>
            <a:r>
              <a:t>d= 7</a:t>
            </a:r>
          </a:p>
          <a:p>
            <a:pPr marL="308610" indent="-308610" defTabSz="822958">
              <a:lnSpc>
                <a:spcPct val="72000"/>
              </a:lnSpc>
              <a:spcBef>
                <a:spcPts val="500"/>
              </a:spcBef>
              <a:buChar char="•"/>
              <a:defRPr sz="2200">
                <a:solidFill>
                  <a:srgbClr val="C00000"/>
                </a:solidFill>
              </a:defRPr>
            </a:pPr>
            <a:r>
              <a:t>Decryption key [d,n] or [7,33]</a:t>
            </a:r>
          </a:p>
        </p:txBody>
      </p:sp>
      <p:pic>
        <p:nvPicPr>
          <p:cNvPr id="49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SA"/>
          <p:cNvSpPr txBox="1">
            <a:spLocks noGrp="1"/>
          </p:cNvSpPr>
          <p:nvPr>
            <p:ph type="title" idx="4294967295"/>
          </p:nvPr>
        </p:nvSpPr>
        <p:spPr>
          <a:xfrm>
            <a:off x="0" y="285749"/>
            <a:ext cx="7886700" cy="64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49808">
              <a:defRPr sz="3600">
                <a:solidFill>
                  <a:srgbClr val="C00000"/>
                </a:solidFill>
              </a:defRPr>
            </a:lvl1pPr>
          </a:lstStyle>
          <a:p>
            <a:r>
              <a:t>RSA</a:t>
            </a:r>
          </a:p>
        </p:txBody>
      </p:sp>
      <p:sp>
        <p:nvSpPr>
          <p:cNvPr id="52" name="Encryption key [e,n] or [3,33].…"/>
          <p:cNvSpPr txBox="1">
            <a:spLocks noGrp="1"/>
          </p:cNvSpPr>
          <p:nvPr>
            <p:ph type="body" sz="half" idx="4294967295"/>
          </p:nvPr>
        </p:nvSpPr>
        <p:spPr>
          <a:xfrm>
            <a:off x="3455987" y="1079500"/>
            <a:ext cx="5688015" cy="35544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4893" indent="-294893" defTabSz="786383">
              <a:spcBef>
                <a:spcPts val="600"/>
              </a:spcBef>
              <a:buChar char="•"/>
              <a:defRPr sz="2700">
                <a:solidFill>
                  <a:srgbClr val="C00000"/>
                </a:solidFill>
              </a:defRPr>
            </a:pPr>
            <a:r>
              <a:t>Encryption key [e,n] or [3,33].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>
                <a:solidFill>
                  <a:srgbClr val="C00000"/>
                </a:solidFill>
              </a:defRPr>
            </a:pPr>
            <a:r>
              <a:t>Decryption key [d,n] or [7,33]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Cipher = M</a:t>
            </a:r>
            <a:r>
              <a:rPr baseline="29673"/>
              <a:t>e</a:t>
            </a:r>
            <a:r>
              <a:t> mod N</a:t>
            </a:r>
          </a:p>
          <a:p>
            <a:pPr marL="294893" indent="-294893" defTabSz="786383">
              <a:spcBef>
                <a:spcPts val="600"/>
              </a:spcBef>
              <a:buSzTx/>
              <a:buNone/>
              <a:defRPr sz="2700"/>
            </a:pPr>
            <a:r>
              <a:t>eg M=5.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Cipher = 5</a:t>
            </a:r>
            <a:r>
              <a:rPr baseline="29673"/>
              <a:t>3</a:t>
            </a:r>
            <a:r>
              <a:t> mod 33  = 26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Decipher = C</a:t>
            </a:r>
            <a:r>
              <a:rPr baseline="29673"/>
              <a:t>d</a:t>
            </a:r>
            <a:r>
              <a:t> mod N</a:t>
            </a:r>
          </a:p>
          <a:p>
            <a:pPr marL="294893" indent="-294893" defTabSz="786383">
              <a:spcBef>
                <a:spcPts val="600"/>
              </a:spcBef>
              <a:buChar char="•"/>
              <a:defRPr sz="2700"/>
            </a:pPr>
            <a:r>
              <a:t>Decipher = (26)</a:t>
            </a:r>
            <a:r>
              <a:rPr baseline="29673"/>
              <a:t>7</a:t>
            </a:r>
            <a:r>
              <a:t> mod 33 = 5</a:t>
            </a:r>
          </a:p>
        </p:txBody>
      </p:sp>
      <p:pic>
        <p:nvPicPr>
          <p:cNvPr id="5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2713036"/>
            <a:ext cx="3352802" cy="23399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" name="Group">
            <a:hlinkClick r:id="rId3"/>
          </p:cNvPr>
          <p:cNvGrpSpPr/>
          <p:nvPr/>
        </p:nvGrpSpPr>
        <p:grpSpPr>
          <a:xfrm>
            <a:off x="236537" y="1498600"/>
            <a:ext cx="1019176" cy="431800"/>
            <a:chOff x="0" y="0"/>
            <a:chExt cx="1019175" cy="431800"/>
          </a:xfrm>
        </p:grpSpPr>
        <p:sp>
          <p:nvSpPr>
            <p:cNvPr id="54" name="Rectangle"/>
            <p:cNvSpPr/>
            <p:nvPr/>
          </p:nvSpPr>
          <p:spPr>
            <a:xfrm>
              <a:off x="0" y="0"/>
              <a:ext cx="1019176" cy="4318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5" name="Example"/>
            <p:cNvSpPr txBox="1"/>
            <p:nvPr/>
          </p:nvSpPr>
          <p:spPr>
            <a:xfrm>
              <a:off x="0" y="30478"/>
              <a:ext cx="1019176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Example</a:t>
              </a:r>
            </a:p>
          </p:txBody>
        </p:sp>
      </p:grpSp>
      <p:grpSp>
        <p:nvGrpSpPr>
          <p:cNvPr id="59" name="Group">
            <a:hlinkClick r:id="rId4"/>
          </p:cNvPr>
          <p:cNvGrpSpPr/>
          <p:nvPr/>
        </p:nvGrpSpPr>
        <p:grpSpPr>
          <a:xfrm>
            <a:off x="250825" y="935037"/>
            <a:ext cx="1019175" cy="431801"/>
            <a:chOff x="0" y="0"/>
            <a:chExt cx="1019175" cy="431800"/>
          </a:xfrm>
        </p:grpSpPr>
        <p:sp>
          <p:nvSpPr>
            <p:cNvPr id="57" name="Rectangle"/>
            <p:cNvSpPr/>
            <p:nvPr/>
          </p:nvSpPr>
          <p:spPr>
            <a:xfrm>
              <a:off x="0" y="0"/>
              <a:ext cx="1019175" cy="4318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58" name="Calc"/>
            <p:cNvSpPr txBox="1"/>
            <p:nvPr/>
          </p:nvSpPr>
          <p:spPr>
            <a:xfrm>
              <a:off x="0" y="30479"/>
              <a:ext cx="10191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r>
                <a:t>Calc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1236</Words>
  <Application>Microsoft Macintosh PowerPoint</Application>
  <PresentationFormat>On-screen Show (16:10)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Public Key   Basics RSA (Factorizing Primes) Elliptic Curve (Elliptic Curves) ElGamal (Discrete Logs)  Prof Bill Buchanan OBE http://asecuritysite.com/crypto04 http://asecuritysite.com/encryption </vt:lpstr>
      <vt:lpstr>Public Key Methods</vt:lpstr>
      <vt:lpstr>Public Key Methods</vt:lpstr>
      <vt:lpstr>Public Key Methods</vt:lpstr>
      <vt:lpstr>Public Key    RSA  Prof Bill Buchanan OBE http://asecuritysite.com/crypto04 http://asecuritysite.com/encryption </vt:lpstr>
      <vt:lpstr>PowerPoint Presentation</vt:lpstr>
      <vt:lpstr>PowerPoint Presentation</vt:lpstr>
      <vt:lpstr>RSA</vt:lpstr>
      <vt:lpstr>RSA</vt:lpstr>
      <vt:lpstr>Public Key    Elliptic Curve  Prof Bill Buchanan OBE http://asecuritysite.com/crypto04 http://asecuritysite.com/encryption </vt:lpstr>
      <vt:lpstr>Elliptic Curve (EC)</vt:lpstr>
      <vt:lpstr>Bitcoin Key Generation</vt:lpstr>
      <vt:lpstr>Bitcoin Transaction</vt:lpstr>
      <vt:lpstr>Elliptic Curve (EC)</vt:lpstr>
      <vt:lpstr>Elliptic Curve (EC)</vt:lpstr>
      <vt:lpstr>Elliptic Curve (EC)</vt:lpstr>
      <vt:lpstr>Elliptic Curve Diffie Hellman (ECDH)</vt:lpstr>
      <vt:lpstr>Elliptic Curve Diffie Hellman (ECDH)</vt:lpstr>
      <vt:lpstr>Public Key    ElGamal  Prof Bill Buchanan OBE http://asecuritysite.com/crypto04 http://asecuritysite.com/encryption </vt:lpstr>
      <vt:lpstr>ElGamal</vt:lpstr>
      <vt:lpstr>Public Key   Basics RSA Elliptic Curve ElGamal  Prof Bill Buchanan OBE http://asecuritysite.com/crypto04 http://asecuritysite.com/encryption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Public Key   Basics RSA (Factorizing Primes) Elliptic Curve (Elliptic Curves) ElGamal (Discrete Logs)  Prof Bill Buchanan OBE http://asecuritysite.com/crypto04 http://asecuritysite.com/encryption </dc:title>
  <cp:lastModifiedBy>Buchanan, Bill</cp:lastModifiedBy>
  <cp:revision>4</cp:revision>
  <dcterms:modified xsi:type="dcterms:W3CDTF">2019-11-13T12:56:39Z</dcterms:modified>
</cp:coreProperties>
</file>