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78" y="5314474"/>
            <a:ext cx="258623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2000249" y="1560016"/>
            <a:ext cx="5143502" cy="1343026"/>
          </a:xfrm>
          <a:prstGeom prst="rect">
            <a:avLst/>
          </a:prstGeom>
        </p:spPr>
        <p:txBody>
          <a:bodyPr lIns="25716" tIns="25716" rIns="25716" bIns="25716" anchor="b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2000249" y="2954833"/>
            <a:ext cx="5143502" cy="931368"/>
          </a:xfrm>
          <a:prstGeom prst="rect">
            <a:avLst/>
          </a:prstGeom>
        </p:spPr>
        <p:txBody>
          <a:bodyPr lIns="25716" tIns="25716" rIns="25716" bIns="25716"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7349516" y="4511258"/>
            <a:ext cx="179998" cy="191135"/>
          </a:xfrm>
          <a:prstGeom prst="rect">
            <a:avLst/>
          </a:prstGeom>
        </p:spPr>
        <p:txBody>
          <a:bodyPr lIns="25716" tIns="25716" rIns="25716" bIns="25716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0" y="285750"/>
            <a:ext cx="7886700" cy="64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654967"/>
            <a:ext cx="7886700" cy="3263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05336" y="5073095"/>
            <a:ext cx="210015" cy="233679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 anchor="ctr">
            <a:spAutoFit/>
          </a:bodyPr>
          <a:lstStyle>
            <a:lvl1pPr algn="r" defTabSz="762000">
              <a:defRPr sz="10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762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C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9614" marR="0" indent="-179614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666750" marR="0" indent="-20955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65860" marR="0" indent="-25146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51000" marR="0" indent="-2794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08200" marR="0" indent="-2794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22860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27432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32004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3657600" algn="l" defTabSz="762000" rtl="0" latinLnBrk="0">
        <a:lnSpc>
          <a:spcPct val="90000"/>
        </a:lnSpc>
        <a:spcBef>
          <a:spcPts val="8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7620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github.com/billbuchanan/appliedcrypto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.jpeg"/><Relationship Id="rId9" Type="http://schemas.openxmlformats.org/officeDocument/2006/relationships/image" Target="../media/image1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ecuritysite.com/esecurity" TargetMode="Externa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.jpe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.jpe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.jpeg"/><Relationship Id="rId4" Type="http://schemas.openxmlformats.org/officeDocument/2006/relationships/hyperlink" Target="https://github.com/billbuchanan/appliedcrypto" TargetMode="External"/><Relationship Id="rId5" Type="http://schemas.openxmlformats.org/officeDocument/2006/relationships/image" Target="../media/image2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-Security: Introduction…"/>
          <p:cNvSpPr txBox="1"/>
          <p:nvPr>
            <p:ph type="title" idx="4294967295"/>
          </p:nvPr>
        </p:nvSpPr>
        <p:spPr>
          <a:xfrm>
            <a:off x="468311" y="423563"/>
            <a:ext cx="7704140" cy="4867874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758951">
              <a:lnSpc>
                <a:spcPct val="100000"/>
              </a:lnSpc>
              <a:defRPr b="1" sz="3600">
                <a:latin typeface="+mj-lt"/>
                <a:ea typeface="+mj-ea"/>
                <a:cs typeface="+mj-cs"/>
                <a:sym typeface="Calibri"/>
              </a:defRPr>
            </a:pPr>
            <a:r>
              <a:t>Applied Crypto: Introduction</a:t>
            </a:r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1. Cryptography Fundamentals. </a:t>
            </a:r>
            <a:br/>
            <a:r>
              <a:t>2. Symmetric Key Encryption.</a:t>
            </a:r>
            <a:br/>
            <a:r>
              <a:t>3. Hashing and MAC.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4. Asymmetric (Public) Key Encryption.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5. Key Exchange.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6. Trust and Digital Certificates.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7. Tunnelling.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8. Cryptocurrencies and Blockchain.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9. Future Cryptography.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10. Host</a:t>
            </a:r>
            <a:r>
              <a:t>/Cloud</a:t>
            </a:r>
            <a:r>
              <a:t> Security.</a:t>
            </a:r>
            <a:br/>
            <a:br/>
            <a:r>
              <a:rPr b="1" sz="2400">
                <a:solidFill>
                  <a:srgbClr val="000000"/>
                </a:solidFill>
              </a:rPr>
              <a:t>Prof Bill Buchanan OBE, FRSE</a:t>
            </a:r>
            <a:br>
              <a:rPr b="1" sz="2400">
                <a:solidFill>
                  <a:srgbClr val="000000"/>
                </a:solidFill>
              </a:rPr>
            </a:br>
            <a:br>
              <a:rPr b="1" sz="2400">
                <a:solidFill>
                  <a:srgbClr val="000000"/>
                </a:solidFill>
              </a:rPr>
            </a:br>
            <a:r>
              <a:t>https://asecuritysite.com/encryption</a:t>
            </a:r>
            <a:br/>
            <a:r>
              <a:t>https://github.com/billbuchanan/appliedcrypto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8880" y="1028700"/>
            <a:ext cx="1068398" cy="15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3. Hashing and MAC  Hashing Methods. Cracking. Typical Methods: MD5, SHA-1, SHA-3, LM, Bcrypt, PBKDF2 Hashed Passwords. Timed One Time Passwords. Message Authentication Codes (MACs).  Prof Bill Buchanan OBE https://asecuritysite.com/encryption"/>
          <p:cNvSpPr txBox="1"/>
          <p:nvPr>
            <p:ph type="title" idx="4294967295"/>
          </p:nvPr>
        </p:nvSpPr>
        <p:spPr>
          <a:xfrm>
            <a:off x="468312" y="381346"/>
            <a:ext cx="6840538" cy="5345909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3. Hashing and MAC</a:t>
            </a:r>
            <a:br/>
            <a:br/>
            <a:r>
              <a:rPr b="0" sz="2000"/>
              <a:t>Hashing Methods.</a:t>
            </a:r>
            <a:br>
              <a:rPr b="0" sz="2000"/>
            </a:br>
            <a:r>
              <a:rPr b="0" sz="2000"/>
              <a:t>Cracking.</a:t>
            </a:r>
            <a:br>
              <a:rPr b="0" sz="2000"/>
            </a:br>
            <a:r>
              <a:rPr b="0" sz="2000"/>
              <a:t>Typical Methods: MD5, SHA-1, SHA-3, LM, Bcrypt, PBKDF2</a:t>
            </a:r>
            <a:br>
              <a:rPr b="0" sz="2000"/>
            </a:br>
            <a:r>
              <a:rPr b="0" sz="2000"/>
              <a:t>Hashed Passwords.</a:t>
            </a:r>
            <a:br>
              <a:rPr b="0" sz="2000"/>
            </a:br>
            <a:r>
              <a:rPr b="0" sz="2000"/>
              <a:t>Timed One Time Passwords.</a:t>
            </a:r>
            <a:br>
              <a:rPr b="0" sz="2000"/>
            </a:br>
            <a:r>
              <a:rPr b="0" sz="2000"/>
              <a:t>Message Authentication Codes (MACs).</a:t>
            </a: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https://asecuritysite.com/</a:t>
            </a:r>
            <a:br>
              <a:rPr b="0" sz="2000"/>
            </a:br>
            <a:r>
              <a:rPr b="0" sz="2000"/>
              <a:t>https://github.com/billbuchanan/appliedcrypto</a:t>
            </a:r>
            <a:br>
              <a:rPr b="0" sz="2000"/>
            </a:b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4. Asymmetric Key  Principles. RSA. Elliptic Curve. Using Private Key to Authenticate. PGP: Signed Email.  Prof Bill Buchanan OBE https://asecuritysite.com/encryption"/>
          <p:cNvSpPr txBox="1"/>
          <p:nvPr>
            <p:ph type="title" idx="4294967295"/>
          </p:nvPr>
        </p:nvSpPr>
        <p:spPr>
          <a:xfrm>
            <a:off x="379412" y="258067"/>
            <a:ext cx="6840538" cy="4821933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4. Asymmetric Key</a:t>
            </a:r>
            <a:br/>
            <a:br/>
            <a:r>
              <a:rPr b="0" sz="2000"/>
              <a:t>Principles.</a:t>
            </a:r>
            <a:br>
              <a:rPr b="0" sz="2000"/>
            </a:br>
            <a:r>
              <a:rPr b="0" sz="2000"/>
              <a:t>RSA.</a:t>
            </a:r>
            <a:br>
              <a:rPr b="0" sz="2000"/>
            </a:br>
            <a:r>
              <a:rPr b="0" sz="2000"/>
              <a:t>Elliptic Curve.</a:t>
            </a:r>
            <a:br>
              <a:rPr b="0" sz="2000"/>
            </a:br>
            <a:r>
              <a:rPr b="0" sz="2000"/>
              <a:t>Using Private Key to Authenticate.</a:t>
            </a:r>
            <a:br>
              <a:rPr b="0" sz="2000"/>
            </a:br>
            <a:r>
              <a:rPr b="0" sz="2000"/>
              <a:t>PGP: Signed Email.</a:t>
            </a: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https://asecuritysite.com/</a:t>
            </a:r>
            <a:br>
              <a:rPr b="0" sz="2000"/>
            </a:br>
            <a:r>
              <a:rPr b="0" sz="2000"/>
              <a:t>https://github.com/billbuchanan/appliedcrypto</a:t>
            </a:r>
            <a:br>
              <a:rPr b="0" sz="2000"/>
            </a:b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. Key Exchange  Principles. Diffie-Hellman (DH). Passing the secret key with key exchange.…"/>
          <p:cNvSpPr txBox="1"/>
          <p:nvPr>
            <p:ph type="title" idx="4294967295"/>
          </p:nvPr>
        </p:nvSpPr>
        <p:spPr>
          <a:xfrm>
            <a:off x="468312" y="235892"/>
            <a:ext cx="6840538" cy="5386984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5. Key Exchange</a:t>
            </a:r>
            <a:br/>
            <a:br/>
            <a:r>
              <a:rPr b="0" sz="2000"/>
              <a:t>Principles.</a:t>
            </a:r>
            <a:br>
              <a:rPr b="0" sz="2000"/>
            </a:br>
            <a:r>
              <a:rPr b="0" sz="2000"/>
              <a:t>Diffie-Hellman (DH).</a:t>
            </a:r>
            <a:br>
              <a:rPr b="0" sz="2000"/>
            </a:br>
            <a:r>
              <a:rPr b="0" sz="2000"/>
              <a:t>Passing the secret key with key exchange.</a:t>
            </a:r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Elliptic Curve Diffie-Hellman (ECDH)</a:t>
            </a:r>
            <a:br/>
            <a:br/>
            <a:br/>
            <a:br/>
            <a:r>
              <a:rPr b="1" sz="3000">
                <a:solidFill>
                  <a:srgbClr val="000000"/>
                </a:solidFill>
              </a:rPr>
              <a:t>Prof Bill Buchanan OBE</a:t>
            </a:r>
            <a:br>
              <a:rPr b="1" sz="30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https://github.com/billbuchanan/appliedcrypto</a:t>
            </a:r>
            <a:br/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6. Trust and Digital Certificates  Principles.…"/>
          <p:cNvSpPr txBox="1"/>
          <p:nvPr>
            <p:ph type="title" idx="4294967295"/>
          </p:nvPr>
        </p:nvSpPr>
        <p:spPr>
          <a:xfrm>
            <a:off x="468312" y="218528"/>
            <a:ext cx="6840538" cy="5277944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3900">
                <a:latin typeface="+mj-lt"/>
                <a:ea typeface="+mj-ea"/>
                <a:cs typeface="+mj-cs"/>
                <a:sym typeface="Calibri"/>
              </a:defRPr>
            </a:pPr>
            <a:r>
              <a:t>6. </a:t>
            </a:r>
            <a:r>
              <a:t>Signatures</a:t>
            </a:r>
            <a:r>
              <a:t> and </a:t>
            </a:r>
            <a:br/>
            <a:r>
              <a:t>Digital Certificates</a:t>
            </a:r>
            <a:br/>
            <a:br/>
            <a:r>
              <a:rPr b="0" sz="1800"/>
              <a:t>Principles.</a:t>
            </a:r>
          </a:p>
          <a:p>
            <a:pPr defTabSz="914400">
              <a:lnSpc>
                <a:spcPct val="10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Trust Infrastructures.</a:t>
            </a:r>
            <a:br/>
            <a:r>
              <a:t>PKI Infrastructure.</a:t>
            </a:r>
            <a:br/>
            <a:r>
              <a:t>Creating Signed Certificates.</a:t>
            </a:r>
            <a:endParaRPr b="1" sz="3900"/>
          </a:p>
          <a:p>
            <a:pPr defTabSz="914400">
              <a:lnSpc>
                <a:spcPct val="10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Signatures (</a:t>
            </a:r>
            <a:r>
              <a:t>DSA, </a:t>
            </a:r>
            <a:r>
              <a:t>ECDSA, Hashed-based).</a:t>
            </a:r>
            <a:br/>
            <a:br/>
            <a:r>
              <a:rPr b="1" sz="2700">
                <a:solidFill>
                  <a:srgbClr val="000000"/>
                </a:solidFill>
              </a:rPr>
              <a:t>Prof Bill Buchanan OBE</a:t>
            </a:r>
            <a:br>
              <a:rPr b="1" sz="27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https://github.com/billbuchanan/appliedcrypto</a:t>
            </a:r>
            <a:br/>
          </a:p>
        </p:txBody>
      </p:sp>
      <p:pic>
        <p:nvPicPr>
          <p:cNvPr id="1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7. Tunnelling  SSL/TLS.…"/>
          <p:cNvSpPr txBox="1"/>
          <p:nvPr>
            <p:ph type="title" idx="4294967295"/>
          </p:nvPr>
        </p:nvSpPr>
        <p:spPr>
          <a:xfrm>
            <a:off x="468312" y="218528"/>
            <a:ext cx="6840538" cy="5277944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7. Tunnelling</a:t>
            </a:r>
            <a:br/>
            <a:br/>
            <a:r>
              <a:rPr b="0" sz="2000"/>
              <a:t>SSL/TLS.</a:t>
            </a:r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Key generation/key exchange.</a:t>
            </a:r>
            <a:endParaRPr b="1"/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SSH.</a:t>
            </a:r>
            <a:endParaRPr b="1"/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IPSec.</a:t>
            </a:r>
            <a:endParaRPr b="1"/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br>
              <a:rPr b="1"/>
            </a:br>
            <a:br>
              <a:rPr b="1"/>
            </a:br>
            <a:r>
              <a:rPr b="1" sz="3000">
                <a:solidFill>
                  <a:srgbClr val="000000"/>
                </a:solidFill>
              </a:rPr>
              <a:t>Prof Bill Buchanan OBE</a:t>
            </a:r>
            <a:br>
              <a:rPr b="1" sz="30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https://github.com/billbuchanan/appliedcrypto</a:t>
            </a:r>
            <a:br/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8. Blockchain &amp; Cryptocurrencies Principles. Bitcoin. Ethereum. Smart Contracts.    Prof Bill Buchanan OBE https://asecuritysite.com/encryption"/>
          <p:cNvSpPr txBox="1"/>
          <p:nvPr>
            <p:ph type="title" idx="4294967295"/>
          </p:nvPr>
        </p:nvSpPr>
        <p:spPr>
          <a:xfrm>
            <a:off x="468311" y="169068"/>
            <a:ext cx="7704140" cy="5247879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8. Blockchain &amp; Cryptocurrencies</a:t>
            </a:r>
            <a:br/>
            <a:r>
              <a:rPr b="0" sz="2000"/>
              <a:t>Principles.</a:t>
            </a:r>
            <a:br>
              <a:rPr b="0" sz="2000"/>
            </a:br>
            <a:r>
              <a:rPr b="0" sz="2000"/>
              <a:t>Bitcoin.</a:t>
            </a:r>
            <a:br>
              <a:rPr b="0" sz="2000"/>
            </a:br>
            <a:r>
              <a:rPr b="0" sz="2000"/>
              <a:t>Ethereum.</a:t>
            </a:r>
            <a:br>
              <a:rPr b="0" sz="2000"/>
            </a:br>
            <a:r>
              <a:rPr b="0" sz="2000"/>
              <a:t>Smart Contracts.</a:t>
            </a:r>
            <a:br>
              <a:rPr b="0" sz="2000"/>
            </a:br>
            <a:br>
              <a:rPr b="0" sz="2000"/>
            </a:b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https://asecuritysite.com/</a:t>
            </a:r>
            <a:br>
              <a:rPr b="0" sz="2000"/>
            </a:br>
            <a:r>
              <a:rPr b="0" sz="2000"/>
              <a:t>https://github.com/billbuchanan/appliedcrypto</a:t>
            </a:r>
            <a:br>
              <a:rPr b="0" sz="2000"/>
            </a:b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9. Future Crypto Zero knowledge proof.…"/>
          <p:cNvSpPr txBox="1"/>
          <p:nvPr>
            <p:ph type="title" idx="4294967295"/>
          </p:nvPr>
        </p:nvSpPr>
        <p:spPr>
          <a:xfrm>
            <a:off x="468311" y="169068"/>
            <a:ext cx="7704140" cy="5247879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9. Future Crypto</a:t>
            </a:r>
            <a:br/>
            <a:r>
              <a:rPr b="0" sz="2000"/>
              <a:t>Zero knowledge proof.</a:t>
            </a:r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Homomorphic encryption.</a:t>
            </a:r>
            <a:endParaRPr b="1"/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Light-weight crypto</a:t>
            </a:r>
            <a:r>
              <a:t>graphy</a:t>
            </a:r>
            <a:r>
              <a:t>.</a:t>
            </a:r>
            <a:endParaRPr b="1"/>
          </a:p>
          <a:p>
            <a:pPr defTabSz="914400">
              <a:lnSpc>
                <a:spcPct val="100000"/>
              </a:lnSpc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t>Quantum-robust cryptography.</a:t>
            </a:r>
            <a:br/>
            <a:r>
              <a:t>Secure Enclaves/Host Trust.</a:t>
            </a:r>
            <a:br/>
            <a:br/>
            <a:br/>
            <a:br/>
            <a:r>
              <a:rPr b="1" sz="3000">
                <a:solidFill>
                  <a:srgbClr val="000000"/>
                </a:solidFill>
              </a:rPr>
              <a:t>Prof Bill Buchanan OBE</a:t>
            </a:r>
            <a:br>
              <a:rPr b="1" sz="30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https://github.com/billbuchanan/appliedcrypto</a:t>
            </a:r>
            <a:br/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9. Future Crypto Zero knowledge proof.…"/>
          <p:cNvSpPr txBox="1"/>
          <p:nvPr>
            <p:ph type="title" idx="4294967295"/>
          </p:nvPr>
        </p:nvSpPr>
        <p:spPr>
          <a:xfrm>
            <a:off x="468311" y="169068"/>
            <a:ext cx="7704140" cy="5247879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4400">
                <a:latin typeface="+mj-lt"/>
                <a:ea typeface="+mj-ea"/>
                <a:cs typeface="+mj-cs"/>
                <a:sym typeface="Calibri"/>
              </a:defRPr>
            </a:pPr>
            <a:r>
              <a:t>10. Host/Cloud</a:t>
            </a:r>
            <a:br/>
            <a:r>
              <a:rPr b="0" sz="2000"/>
              <a:t>Trust Infrastructures.</a:t>
            </a:r>
            <a:br>
              <a:rPr b="0" sz="2000"/>
            </a:br>
            <a:r>
              <a:rPr b="0" sz="2000"/>
              <a:t>Secure Enclaves.</a:t>
            </a:r>
            <a:br>
              <a:rPr b="0" sz="2000"/>
            </a:br>
            <a:r>
              <a:rPr b="0" sz="2000"/>
              <a:t>Hardware/Software Tokens. FIDO2.</a:t>
            </a:r>
            <a:br>
              <a:rPr b="0" sz="2000"/>
            </a:br>
            <a:r>
              <a:rPr b="0" sz="2000"/>
              <a:t>Biometric cryptography.</a:t>
            </a:r>
            <a:br>
              <a:rPr b="0" sz="2000"/>
            </a:br>
            <a:br>
              <a:rPr b="0" sz="2000"/>
            </a:br>
            <a:br>
              <a:rPr b="0" sz="2000"/>
            </a:br>
            <a:br>
              <a:rPr b="0" sz="2000"/>
            </a:br>
            <a:r>
              <a:rPr sz="3000">
                <a:solidFill>
                  <a:srgbClr val="000000"/>
                </a:solidFill>
              </a:rPr>
              <a:t>Prof Bill Buchanan OBE</a:t>
            </a:r>
            <a:br>
              <a:rPr sz="3000">
                <a:solidFill>
                  <a:srgbClr val="000000"/>
                </a:solidFill>
              </a:rPr>
            </a:br>
            <a:r>
              <a:rPr b="0" sz="2000"/>
              <a:t>https://asecuritysite.com/</a:t>
            </a:r>
            <a:br>
              <a:rPr b="0" sz="2000"/>
            </a:br>
            <a:r>
              <a:rPr b="0" sz="2000"/>
              <a:t>https://github.com/billbuchanan/appliedcrypto</a:t>
            </a:r>
            <a:br>
              <a:rPr b="0" sz="2000"/>
            </a:b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-Security…"/>
          <p:cNvSpPr txBox="1"/>
          <p:nvPr>
            <p:ph type="title" idx="4294967295"/>
          </p:nvPr>
        </p:nvSpPr>
        <p:spPr>
          <a:xfrm>
            <a:off x="468311" y="423563"/>
            <a:ext cx="7704140" cy="4867874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758951">
              <a:lnSpc>
                <a:spcPct val="100000"/>
              </a:lnSpc>
              <a:defRPr b="1" sz="3600">
                <a:latin typeface="+mj-lt"/>
                <a:ea typeface="+mj-ea"/>
                <a:cs typeface="+mj-cs"/>
                <a:sym typeface="Calibri"/>
              </a:defRPr>
            </a:pPr>
            <a:r>
              <a:t>Applied Cryptography</a:t>
            </a:r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1. Cryptography Fundamentals. </a:t>
            </a:r>
            <a:br/>
            <a:r>
              <a:t>2. Symmetric Key Encryption.</a:t>
            </a:r>
            <a:br/>
            <a:r>
              <a:t>3. Hashing and MAC.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4. Asymmetric (Public) Key Encryption.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5. Key Exchange.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6. </a:t>
            </a:r>
            <a:r>
              <a:t>Signatures</a:t>
            </a:r>
            <a:r>
              <a:t> and Digital Certificates.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7. Tunnelling.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8. Cryptocurrencies and Blockchain.</a:t>
            </a:r>
            <a:endParaRPr b="1" sz="3600"/>
          </a:p>
          <a:p>
            <a:pPr defTabSz="758951"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Calibri"/>
              </a:defRPr>
            </a:pPr>
            <a:r>
              <a:t>9. Future Cryptography.</a:t>
            </a:r>
            <a:br/>
            <a:r>
              <a:t>10. Host/Cloud Security.</a:t>
            </a:r>
            <a:br/>
            <a:br/>
            <a:r>
              <a:rPr b="1" sz="2400">
                <a:solidFill>
                  <a:srgbClr val="000000"/>
                </a:solidFill>
              </a:rPr>
              <a:t>Prof Bill Buchanan OBE</a:t>
            </a:r>
            <a:br>
              <a:rPr b="1" sz="2400">
                <a:solidFill>
                  <a:srgbClr val="000000"/>
                </a:solidFill>
              </a:rPr>
            </a:br>
            <a:br>
              <a:rPr b="1" sz="24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</a:t>
            </a:r>
            <a:r>
              <a:t>github.com/billbuchanan/appliedcrypto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isclaimer"/>
          <p:cNvSpPr txBox="1"/>
          <p:nvPr>
            <p:ph type="title"/>
          </p:nvPr>
        </p:nvSpPr>
        <p:spPr>
          <a:xfrm>
            <a:off x="0" y="285750"/>
            <a:ext cx="7886700" cy="649701"/>
          </a:xfrm>
          <a:prstGeom prst="rect">
            <a:avLst/>
          </a:prstGeom>
        </p:spPr>
        <p:txBody>
          <a:bodyPr/>
          <a:lstStyle/>
          <a:p>
            <a:pPr/>
            <a:r>
              <a:t>Disclaimer</a:t>
            </a:r>
          </a:p>
        </p:txBody>
      </p:sp>
      <p:pic>
        <p:nvPicPr>
          <p:cNvPr id="45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8" y="3329532"/>
            <a:ext cx="2887280" cy="2014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1.pdf" descr="image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8982" y="1185415"/>
            <a:ext cx="1099508" cy="1560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2.pdf" descr="image2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2851" y="1035536"/>
            <a:ext cx="1326501" cy="18602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3528" y="3313177"/>
            <a:ext cx="1099508" cy="1509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367875" y="334836"/>
            <a:ext cx="1150949" cy="161665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47030" y="523842"/>
            <a:ext cx="1150948" cy="123864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  <p:pic>
        <p:nvPicPr>
          <p:cNvPr id="5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624796" y="4029564"/>
            <a:ext cx="1215536" cy="13072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  <p:pic>
        <p:nvPicPr>
          <p:cNvPr id="5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12106" y="1615931"/>
            <a:ext cx="1326501" cy="142316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  <p:pic>
        <p:nvPicPr>
          <p:cNvPr id="5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011922" y="1903627"/>
            <a:ext cx="1326501" cy="14313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  <p:sp>
        <p:nvSpPr>
          <p:cNvPr id="54" name="Encryption works great, until it doesn't.…"/>
          <p:cNvSpPr txBox="1"/>
          <p:nvPr/>
        </p:nvSpPr>
        <p:spPr>
          <a:xfrm>
            <a:off x="5082092" y="3568844"/>
            <a:ext cx="3990954" cy="157987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marL="140367" indent="-140367" defTabSz="762000">
              <a:buSzPct val="100000"/>
              <a:buChar char="•"/>
              <a:defRPr b="1" sz="1400">
                <a:solidFill>
                  <a:srgbClr val="FFFFFF"/>
                </a:solidFill>
              </a:defRPr>
            </a:pPr>
            <a:r>
              <a:t>Encryption works great, until it doesn't. </a:t>
            </a:r>
          </a:p>
          <a:p>
            <a:pPr marL="140367" indent="-140367" defTabSz="762000">
              <a:buSzPct val="100000"/>
              <a:buChar char="•"/>
              <a:defRPr b="1" sz="1400">
                <a:solidFill>
                  <a:srgbClr val="FFFFFF"/>
                </a:solidFill>
              </a:defRPr>
            </a:pPr>
            <a:r>
              <a:t>Encryption works great, as long as no one makes a mistake. </a:t>
            </a:r>
          </a:p>
          <a:p>
            <a:pPr marL="140367" indent="-140367" defTabSz="762000">
              <a:buSzPct val="100000"/>
              <a:buChar char="•"/>
              <a:defRPr b="1" sz="1400">
                <a:solidFill>
                  <a:srgbClr val="FFFFFF"/>
                </a:solidFill>
              </a:defRPr>
            </a:pPr>
            <a:r>
              <a:t>Encryption works great, unless something goes wrong. </a:t>
            </a:r>
          </a:p>
          <a:p>
            <a:pPr marL="140367" indent="-140367" defTabSz="762000">
              <a:buSzPct val="100000"/>
              <a:buChar char="•"/>
              <a:defRPr b="1" sz="1400">
                <a:solidFill>
                  <a:srgbClr val="FFFFFF"/>
                </a:solidFill>
              </a:defRPr>
            </a:pPr>
            <a:r>
              <a:t>Encryption works great, as long as everything works right.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4796" y="4029564"/>
            <a:ext cx="1215536" cy="13072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  <p:pic>
        <p:nvPicPr>
          <p:cNvPr id="5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081" y="0"/>
            <a:ext cx="7958138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2"/>
          <p:cNvSpPr txBox="1"/>
          <p:nvPr>
            <p:ph type="title"/>
          </p:nvPr>
        </p:nvSpPr>
        <p:spPr>
          <a:xfrm>
            <a:off x="0" y="285750"/>
            <a:ext cx="7886700" cy="649701"/>
          </a:xfrm>
          <a:prstGeom prst="rect">
            <a:avLst/>
          </a:prstGeom>
        </p:spPr>
        <p:txBody>
          <a:bodyPr/>
          <a:lstStyle/>
          <a:p>
            <a:pPr/>
            <a:r>
              <a:t>Cyber Actors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Module Delivery"/>
          <p:cNvSpPr txBox="1"/>
          <p:nvPr>
            <p:ph type="title"/>
          </p:nvPr>
        </p:nvSpPr>
        <p:spPr>
          <a:xfrm>
            <a:off x="-25400" y="30534"/>
            <a:ext cx="7886700" cy="649701"/>
          </a:xfrm>
          <a:prstGeom prst="rect">
            <a:avLst/>
          </a:prstGeom>
        </p:spPr>
        <p:txBody>
          <a:bodyPr/>
          <a:lstStyle/>
          <a:p>
            <a:pPr/>
            <a:r>
              <a:t>Module Delivery</a:t>
            </a:r>
          </a:p>
        </p:txBody>
      </p:sp>
      <p:pic>
        <p:nvPicPr>
          <p:cNvPr id="61" name="image3.png" descr="imag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588" y="3690803"/>
            <a:ext cx="1440855" cy="10050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" name="Web site">
            <a:hlinkClick r:id="rId3" invalidUrl="" action="" tgtFrame="" tooltip="" history="1" highlightClick="0" endSnd="0"/>
          </p:cNvPr>
          <p:cNvGrpSpPr/>
          <p:nvPr/>
        </p:nvGrpSpPr>
        <p:grpSpPr>
          <a:xfrm>
            <a:off x="6921499" y="114300"/>
            <a:ext cx="2064348" cy="482170"/>
            <a:chOff x="0" y="0"/>
            <a:chExt cx="2064346" cy="482169"/>
          </a:xfrm>
        </p:grpSpPr>
        <p:sp>
          <p:nvSpPr>
            <p:cNvPr id="62" name="Rectangle"/>
            <p:cNvSpPr/>
            <p:nvPr/>
          </p:nvSpPr>
          <p:spPr>
            <a:xfrm>
              <a:off x="-1" y="0"/>
              <a:ext cx="2064348" cy="482170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Web site"/>
            <p:cNvSpPr txBox="1"/>
            <p:nvPr/>
          </p:nvSpPr>
          <p:spPr>
            <a:xfrm>
              <a:off x="12699" y="12701"/>
              <a:ext cx="20389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Web site</a:t>
              </a:r>
            </a:p>
          </p:txBody>
        </p:sp>
      </p:grpSp>
      <p:sp>
        <p:nvSpPr>
          <p:cNvPr id="65" name="esecurity2020.slack.com"/>
          <p:cNvSpPr txBox="1"/>
          <p:nvPr/>
        </p:nvSpPr>
        <p:spPr>
          <a:xfrm>
            <a:off x="3612822" y="1143933"/>
            <a:ext cx="414790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Teams</a:t>
            </a:r>
          </a:p>
        </p:txBody>
      </p:sp>
      <p:pic>
        <p:nvPicPr>
          <p:cNvPr id="66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95764" y="1984231"/>
            <a:ext cx="895151" cy="89515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@billatnapier"/>
          <p:cNvSpPr txBox="1"/>
          <p:nvPr/>
        </p:nvSpPr>
        <p:spPr>
          <a:xfrm>
            <a:off x="4755822" y="2138437"/>
            <a:ext cx="234668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@billatnapier</a:t>
            </a:r>
          </a:p>
        </p:txBody>
      </p:sp>
      <p:pic>
        <p:nvPicPr>
          <p:cNvPr id="68" name="Screen Shot 2019-01-13 at 11.06.27.png" descr="Screen Shot 2019-01-13 at 11.06.2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7500" y="3211840"/>
            <a:ext cx="5348879" cy="895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6393" y="4661325"/>
            <a:ext cx="1440856" cy="753826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github.com/billbuchanan/esecurity"/>
          <p:cNvSpPr txBox="1"/>
          <p:nvPr/>
        </p:nvSpPr>
        <p:spPr>
          <a:xfrm>
            <a:off x="1809309" y="4820616"/>
            <a:ext cx="668571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github.com/billbuchanan/</a:t>
            </a:r>
            <a:r>
              <a:t>appliedcrypto</a:t>
            </a:r>
          </a:p>
        </p:txBody>
      </p:sp>
      <p:pic>
        <p:nvPicPr>
          <p:cNvPr id="71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8450" y="1883286"/>
            <a:ext cx="1097042" cy="1097042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Overleaf"/>
          <p:cNvSpPr txBox="1"/>
          <p:nvPr/>
        </p:nvSpPr>
        <p:spPr>
          <a:xfrm>
            <a:off x="1326822" y="2138437"/>
            <a:ext cx="150848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Overleaf</a:t>
            </a:r>
          </a:p>
        </p:txBody>
      </p:sp>
      <p:sp>
        <p:nvSpPr>
          <p:cNvPr id="73" name="asecuritysite.com"/>
          <p:cNvSpPr txBox="1"/>
          <p:nvPr/>
        </p:nvSpPr>
        <p:spPr>
          <a:xfrm>
            <a:off x="5944065" y="3366045"/>
            <a:ext cx="299279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asecuritysite.com</a:t>
            </a:r>
          </a:p>
        </p:txBody>
      </p:sp>
      <p:pic>
        <p:nvPicPr>
          <p:cNvPr id="74" name="unknown.jpg" descr="unknown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136900" y="303632"/>
            <a:ext cx="836417" cy="586742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youtube.com"/>
          <p:cNvSpPr txBox="1"/>
          <p:nvPr/>
        </p:nvSpPr>
        <p:spPr>
          <a:xfrm>
            <a:off x="4070022" y="303634"/>
            <a:ext cx="228655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youtube.com</a:t>
            </a:r>
          </a:p>
        </p:txBody>
      </p:sp>
      <p:pic>
        <p:nvPicPr>
          <p:cNvPr id="76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79087" y="910953"/>
            <a:ext cx="1900336" cy="992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"/>
          <p:cNvSpPr/>
          <p:nvPr/>
        </p:nvSpPr>
        <p:spPr>
          <a:xfrm>
            <a:off x="296687" y="3121657"/>
            <a:ext cx="8667158" cy="24667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Rectangle"/>
          <p:cNvSpPr/>
          <p:nvPr/>
        </p:nvSpPr>
        <p:spPr>
          <a:xfrm>
            <a:off x="5071888" y="774410"/>
            <a:ext cx="4025952" cy="190817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Rectangle"/>
          <p:cNvSpPr/>
          <p:nvPr/>
        </p:nvSpPr>
        <p:spPr>
          <a:xfrm>
            <a:off x="232695" y="774410"/>
            <a:ext cx="4025953" cy="190817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Module Delivery"/>
          <p:cNvSpPr txBox="1"/>
          <p:nvPr>
            <p:ph type="title"/>
          </p:nvPr>
        </p:nvSpPr>
        <p:spPr>
          <a:xfrm>
            <a:off x="-25400" y="30534"/>
            <a:ext cx="7886700" cy="649701"/>
          </a:xfrm>
          <a:prstGeom prst="rect">
            <a:avLst/>
          </a:prstGeom>
        </p:spPr>
        <p:txBody>
          <a:bodyPr/>
          <a:lstStyle/>
          <a:p>
            <a:pPr/>
            <a:r>
              <a:t>Module Delivery</a:t>
            </a:r>
          </a:p>
        </p:txBody>
      </p:sp>
      <p:grpSp>
        <p:nvGrpSpPr>
          <p:cNvPr id="84" name="Web site">
            <a:hlinkClick r:id="rId2" invalidUrl="" action="" tgtFrame="" tooltip="" history="1" highlightClick="0" endSnd="0"/>
          </p:cNvPr>
          <p:cNvGrpSpPr/>
          <p:nvPr/>
        </p:nvGrpSpPr>
        <p:grpSpPr>
          <a:xfrm>
            <a:off x="6921499" y="114300"/>
            <a:ext cx="2064348" cy="482170"/>
            <a:chOff x="0" y="0"/>
            <a:chExt cx="2064346" cy="482169"/>
          </a:xfrm>
        </p:grpSpPr>
        <p:sp>
          <p:nvSpPr>
            <p:cNvPr id="82" name="Rectangle"/>
            <p:cNvSpPr/>
            <p:nvPr/>
          </p:nvSpPr>
          <p:spPr>
            <a:xfrm>
              <a:off x="-1" y="0"/>
              <a:ext cx="2064348" cy="482170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Web site"/>
            <p:cNvSpPr txBox="1"/>
            <p:nvPr/>
          </p:nvSpPr>
          <p:spPr>
            <a:xfrm>
              <a:off x="12699" y="12701"/>
              <a:ext cx="203894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Web site</a:t>
              </a:r>
            </a:p>
          </p:txBody>
        </p:sp>
      </p:grpSp>
      <p:pic>
        <p:nvPicPr>
          <p:cNvPr id="85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02042" y="3954097"/>
            <a:ext cx="1635534" cy="855678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github.com/billbuchanan/esecurity"/>
          <p:cNvSpPr txBox="1"/>
          <p:nvPr/>
        </p:nvSpPr>
        <p:spPr>
          <a:xfrm>
            <a:off x="1872489" y="4964732"/>
            <a:ext cx="6685715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3200"/>
            </a:pPr>
            <a:r>
              <a:t>github.com/billbuchanan/</a:t>
            </a:r>
            <a:r>
              <a:t>appliedcrypto</a:t>
            </a:r>
          </a:p>
        </p:txBody>
      </p:sp>
      <p:pic>
        <p:nvPicPr>
          <p:cNvPr id="87" name="unknown.png" descr="unknow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8515" y="1029377"/>
            <a:ext cx="855677" cy="855678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Overleaf"/>
          <p:cNvSpPr txBox="1"/>
          <p:nvPr/>
        </p:nvSpPr>
        <p:spPr>
          <a:xfrm>
            <a:off x="6394122" y="938634"/>
            <a:ext cx="1508481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Overleaf</a:t>
            </a:r>
          </a:p>
        </p:txBody>
      </p:sp>
      <p:pic>
        <p:nvPicPr>
          <p:cNvPr id="89" name="unknown.jpg" descr="unknown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488" y="944936"/>
            <a:ext cx="836417" cy="58674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youtube.com"/>
          <p:cNvSpPr txBox="1"/>
          <p:nvPr/>
        </p:nvSpPr>
        <p:spPr>
          <a:xfrm>
            <a:off x="1661685" y="944938"/>
            <a:ext cx="228655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youtube.com</a:t>
            </a:r>
          </a:p>
        </p:txBody>
      </p:sp>
      <p:pic>
        <p:nvPicPr>
          <p:cNvPr id="91" name="unknown.png" descr="unknow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513" y="3554140"/>
            <a:ext cx="1390977" cy="1107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unknown.png" descr="unknown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839" y="3227661"/>
            <a:ext cx="1402750" cy="85567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Lectures/Lab Demos"/>
          <p:cNvSpPr txBox="1"/>
          <p:nvPr/>
        </p:nvSpPr>
        <p:spPr>
          <a:xfrm>
            <a:off x="399721" y="1830122"/>
            <a:ext cx="3545244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Lectures/Lab Demos</a:t>
            </a:r>
          </a:p>
        </p:txBody>
      </p:sp>
      <p:sp>
        <p:nvSpPr>
          <p:cNvPr id="94" name="Coursework submission"/>
          <p:cNvSpPr txBox="1"/>
          <p:nvPr/>
        </p:nvSpPr>
        <p:spPr>
          <a:xfrm>
            <a:off x="5167912" y="2036497"/>
            <a:ext cx="4286718" cy="561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3000"/>
            </a:lvl1pPr>
          </a:lstStyle>
          <a:p>
            <a:pPr/>
            <a:r>
              <a:t>Coursework submission</a:t>
            </a:r>
          </a:p>
        </p:txBody>
      </p:sp>
      <p:sp>
        <p:nvSpPr>
          <p:cNvPr id="95" name="Labs"/>
          <p:cNvSpPr txBox="1"/>
          <p:nvPr/>
        </p:nvSpPr>
        <p:spPr>
          <a:xfrm>
            <a:off x="348921" y="5003952"/>
            <a:ext cx="854829" cy="586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3200"/>
            </a:lvl1pPr>
          </a:lstStyle>
          <a:p>
            <a:pPr/>
            <a:r>
              <a:t>Labs</a:t>
            </a:r>
          </a:p>
        </p:txBody>
      </p:sp>
      <p:pic>
        <p:nvPicPr>
          <p:cNvPr id="96" name="unknown.jpg" descr="unknown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76643" y="3954097"/>
            <a:ext cx="1107246" cy="1107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OpenSSL.png" descr="OpenSSL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05344" y="3242121"/>
            <a:ext cx="1660867" cy="1107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6923831" y="3163435"/>
            <a:ext cx="2059684" cy="1888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045634" y="3227661"/>
            <a:ext cx="1107246" cy="1107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9192" y="1190599"/>
            <a:ext cx="5154808" cy="3532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857500"/>
            <a:ext cx="381000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Draft Timetable"/>
          <p:cNvSpPr txBox="1"/>
          <p:nvPr>
            <p:ph type="title"/>
          </p:nvPr>
        </p:nvSpPr>
        <p:spPr>
          <a:xfrm>
            <a:off x="0" y="285750"/>
            <a:ext cx="7886700" cy="649701"/>
          </a:xfrm>
          <a:prstGeom prst="rect">
            <a:avLst/>
          </a:prstGeom>
        </p:spPr>
        <p:txBody>
          <a:bodyPr/>
          <a:lstStyle/>
          <a:p>
            <a:pPr/>
            <a:r>
              <a:t>Draft Timetable</a:t>
            </a:r>
          </a:p>
        </p:txBody>
      </p:sp>
      <p:grpSp>
        <p:nvGrpSpPr>
          <p:cNvPr id="106" name="Web site">
            <a:hlinkClick r:id="rId4" invalidUrl="" action="" tgtFrame="" tooltip="" history="1" highlightClick="0" endSnd="0"/>
          </p:cNvPr>
          <p:cNvGrpSpPr/>
          <p:nvPr/>
        </p:nvGrpSpPr>
        <p:grpSpPr>
          <a:xfrm>
            <a:off x="7649308" y="114300"/>
            <a:ext cx="1336539" cy="482170"/>
            <a:chOff x="0" y="0"/>
            <a:chExt cx="1336537" cy="482169"/>
          </a:xfrm>
        </p:grpSpPr>
        <p:sp>
          <p:nvSpPr>
            <p:cNvPr id="104" name="Rectangle"/>
            <p:cNvSpPr/>
            <p:nvPr/>
          </p:nvSpPr>
          <p:spPr>
            <a:xfrm>
              <a:off x="0" y="0"/>
              <a:ext cx="1336538" cy="482170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8C3A3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" name="Web site"/>
            <p:cNvSpPr txBox="1"/>
            <p:nvPr/>
          </p:nvSpPr>
          <p:spPr>
            <a:xfrm>
              <a:off x="12700" y="12701"/>
              <a:ext cx="1311138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Web site</a:t>
              </a:r>
            </a:p>
          </p:txBody>
        </p:sp>
      </p:grpSp>
      <p:pic>
        <p:nvPicPr>
          <p:cNvPr id="107" name="Screenshot 2025-01-27 at 08.19.07.png" descr="Screenshot 2025-01-27 at 08.19.07.png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77213" y="-1"/>
            <a:ext cx="5828094" cy="571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889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57500"/>
            <a:ext cx="3810000" cy="2857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itle"/>
          <p:cNvSpPr txBox="1"/>
          <p:nvPr>
            <p:ph type="title" idx="4294967295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lIns="45718" tIns="45718" rIns="45718" bIns="45718"/>
          <a:lstStyle/>
          <a:p>
            <a:pPr algn="ctr" defTabSz="914400">
              <a:lnSpc>
                <a:spcPct val="100000"/>
              </a:lnSpc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1" name="Body"/>
          <p:cNvSpPr txBox="1"/>
          <p:nvPr>
            <p:ph type="body" idx="4294967295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lIns="45718" tIns="45718" rIns="45718" bIns="45718"/>
          <a:lstStyle/>
          <a:p>
            <a:pPr marL="342900" indent="-342900" defTabSz="914400">
              <a:lnSpc>
                <a:spcPct val="100000"/>
              </a:lnSpc>
              <a:spcBef>
                <a:spcPts val="700"/>
              </a:spcBef>
              <a:defRPr sz="3200"/>
            </a:pPr>
          </a:p>
        </p:txBody>
      </p:sp>
      <p:pic>
        <p:nvPicPr>
          <p:cNvPr id="1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400" y="680234"/>
            <a:ext cx="9144000" cy="454512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Overview"/>
          <p:cNvSpPr txBox="1"/>
          <p:nvPr/>
        </p:nvSpPr>
        <p:spPr>
          <a:xfrm>
            <a:off x="-25400" y="30534"/>
            <a:ext cx="7886700" cy="64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normAutofit fontScale="100000" lnSpcReduction="0"/>
          </a:bodyPr>
          <a:lstStyle>
            <a:lvl1pPr defTabSz="762000">
              <a:lnSpc>
                <a:spcPct val="90000"/>
              </a:lnSpc>
              <a:defRPr sz="3000">
                <a:solidFill>
                  <a:srgbClr val="C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1. Fundamentals Traditional Ciphers. Key-based Encryption.  Encoding Methods. Frequency Analysis. GCD. Random Numbers. Prime Numbers. Big Integers. Encryption Operators (MOD, XOR and Shift).  Prof Bill Buchanan OBE https://asecuritysite.com/encryption"/>
          <p:cNvSpPr txBox="1"/>
          <p:nvPr>
            <p:ph type="title" idx="4294967295"/>
          </p:nvPr>
        </p:nvSpPr>
        <p:spPr>
          <a:xfrm>
            <a:off x="468311" y="279102"/>
            <a:ext cx="5327653" cy="4960343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3900">
                <a:latin typeface="+mj-lt"/>
                <a:ea typeface="+mj-ea"/>
                <a:cs typeface="+mj-cs"/>
                <a:sym typeface="Calibri"/>
              </a:defRPr>
            </a:pPr>
            <a:r>
              <a:t>1. Fundamentals</a:t>
            </a:r>
            <a:br/>
            <a:r>
              <a:rPr b="0" sz="1800"/>
              <a:t>Traditional Ciphers.</a:t>
            </a:r>
            <a:br>
              <a:rPr b="0" sz="1800"/>
            </a:br>
            <a:r>
              <a:rPr b="0" sz="1800"/>
              <a:t>Key-based Encryption. </a:t>
            </a:r>
            <a:br>
              <a:rPr b="0" sz="1800"/>
            </a:br>
            <a:r>
              <a:rPr b="0" sz="1800"/>
              <a:t>Encoding Methods.</a:t>
            </a:r>
            <a:br>
              <a:rPr b="0" sz="1800"/>
            </a:br>
            <a:r>
              <a:rPr b="0" sz="1800"/>
              <a:t>Frequency Analysis.</a:t>
            </a:r>
            <a:br>
              <a:rPr b="0" sz="1800"/>
            </a:br>
            <a:r>
              <a:rPr b="0" sz="1800"/>
              <a:t>GCD.</a:t>
            </a:r>
            <a:br>
              <a:rPr b="0" sz="1800"/>
            </a:br>
            <a:r>
              <a:rPr b="0" sz="1800"/>
              <a:t>Random Numbers.</a:t>
            </a:r>
            <a:br>
              <a:rPr b="0" sz="1800"/>
            </a:br>
            <a:r>
              <a:rPr b="0" sz="1800"/>
              <a:t>Prime Numbers.</a:t>
            </a:r>
            <a:br>
              <a:rPr b="0" sz="1800"/>
            </a:br>
            <a:r>
              <a:rPr b="0" sz="1800"/>
              <a:t>Big Integers.</a:t>
            </a:r>
            <a:br>
              <a:rPr b="0" sz="1800"/>
            </a:br>
            <a:r>
              <a:rPr b="0" sz="1800"/>
              <a:t>Encryption Operators (MOD, XOR and Shift).</a:t>
            </a:r>
            <a:br>
              <a:rPr b="0" sz="1800"/>
            </a:br>
            <a:br>
              <a:rPr b="0" sz="1800"/>
            </a:br>
            <a:r>
              <a:rPr sz="2700">
                <a:solidFill>
                  <a:srgbClr val="000000"/>
                </a:solidFill>
              </a:rPr>
              <a:t>Prof Bill Buchanan OBE, FRSE</a:t>
            </a:r>
            <a:br>
              <a:rPr sz="2700">
                <a:solidFill>
                  <a:srgbClr val="000000"/>
                </a:solidFill>
              </a:rPr>
            </a:br>
            <a:r>
              <a:rPr b="0" sz="1800"/>
              <a:t>https://asecuritysite.com/</a:t>
            </a:r>
            <a:br>
              <a:rPr b="0" sz="1800"/>
            </a:br>
            <a:r>
              <a:rPr b="0" sz="1800"/>
              <a:t>https://github.com/billbuchanan/appliedcrypto</a:t>
            </a:r>
            <a:br>
              <a:rPr b="0" sz="1800"/>
            </a:br>
          </a:p>
        </p:txBody>
      </p:sp>
      <p:pic>
        <p:nvPicPr>
          <p:cNvPr id="1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2. Symmetric Key  Basics Block or Stream? Secret Key Methods Salting AES 3DES…"/>
          <p:cNvSpPr txBox="1"/>
          <p:nvPr>
            <p:ph type="title" idx="4294967295"/>
          </p:nvPr>
        </p:nvSpPr>
        <p:spPr>
          <a:xfrm>
            <a:off x="468311" y="217436"/>
            <a:ext cx="5327653" cy="5280128"/>
          </a:xfrm>
          <a:prstGeom prst="rect">
            <a:avLst/>
          </a:prstGeom>
        </p:spPr>
        <p:txBody>
          <a:bodyPr lIns="45718" tIns="45718" rIns="45718" bIns="45718"/>
          <a:lstStyle/>
          <a:p>
            <a:pPr defTabSz="914400">
              <a:lnSpc>
                <a:spcPct val="100000"/>
              </a:lnSpc>
              <a:defRPr b="1" sz="3900">
                <a:latin typeface="+mj-lt"/>
                <a:ea typeface="+mj-ea"/>
                <a:cs typeface="+mj-cs"/>
                <a:sym typeface="Calibri"/>
              </a:defRPr>
            </a:pPr>
            <a:r>
              <a:t>2. Symmetric Key</a:t>
            </a:r>
            <a:br/>
            <a:br/>
            <a:r>
              <a:rPr b="0" sz="1800"/>
              <a:t>Basics</a:t>
            </a:r>
            <a:br>
              <a:rPr b="0" sz="1800"/>
            </a:br>
            <a:r>
              <a:rPr b="0" sz="1800"/>
              <a:t>Block or Stream?</a:t>
            </a:r>
            <a:br>
              <a:rPr b="0" sz="1800"/>
            </a:br>
            <a:r>
              <a:rPr b="0" sz="1800"/>
              <a:t>Secret Key Methods</a:t>
            </a:r>
            <a:br>
              <a:rPr b="0" sz="1800"/>
            </a:br>
            <a:r>
              <a:rPr b="0" sz="1800"/>
              <a:t>Salting</a:t>
            </a:r>
            <a:br>
              <a:rPr b="0" sz="1800"/>
            </a:br>
            <a:r>
              <a:rPr b="0" sz="1800"/>
              <a:t>AES</a:t>
            </a:r>
            <a:br>
              <a:rPr b="0" sz="1800"/>
            </a:br>
            <a:r>
              <a:rPr b="0" sz="1800"/>
              <a:t>3DES</a:t>
            </a:r>
          </a:p>
          <a:p>
            <a:pPr defTabSz="914400">
              <a:lnSpc>
                <a:spcPct val="100000"/>
              </a:lnSpc>
              <a:defRPr sz="1800">
                <a:latin typeface="+mj-lt"/>
                <a:ea typeface="+mj-ea"/>
                <a:cs typeface="+mj-cs"/>
                <a:sym typeface="Calibri"/>
              </a:defRPr>
            </a:pPr>
            <a:r>
              <a:t>ChaCha20/Poly1305</a:t>
            </a:r>
            <a:br/>
            <a:r>
              <a:t>Key Entropy</a:t>
            </a:r>
            <a:br/>
            <a:br/>
            <a:r>
              <a:rPr b="1" sz="2700">
                <a:solidFill>
                  <a:srgbClr val="000000"/>
                </a:solidFill>
              </a:rPr>
              <a:t>Prof Bill Buchanan OBE</a:t>
            </a:r>
            <a:br>
              <a:rPr b="1" sz="2700">
                <a:solidFill>
                  <a:srgbClr val="000000"/>
                </a:solidFill>
              </a:rPr>
            </a:br>
            <a:r>
              <a:t>https://asecuritysite.com/</a:t>
            </a:r>
            <a:br/>
            <a:r>
              <a:t>https://github.com/billbuchanan/appliedcrypto</a:t>
            </a:r>
            <a:br/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5552" y="224412"/>
            <a:ext cx="1631726" cy="2329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3855" y="295660"/>
            <a:ext cx="1369166" cy="1923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2037" y="3233039"/>
            <a:ext cx="1631725" cy="23095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88156" y="2648923"/>
            <a:ext cx="1400565" cy="1923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