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7" r:id="rId2"/>
    <p:sldId id="692" r:id="rId3"/>
    <p:sldId id="694" r:id="rId4"/>
    <p:sldId id="693" r:id="rId5"/>
    <p:sldId id="695" r:id="rId6"/>
    <p:sldId id="696" r:id="rId7"/>
    <p:sldId id="690"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83"/>
    <p:restoredTop sz="94726"/>
  </p:normalViewPr>
  <p:slideViewPr>
    <p:cSldViewPr snapToGrid="0" snapToObjects="1">
      <p:cViewPr varScale="1">
        <p:scale>
          <a:sx n="120" d="100"/>
          <a:sy n="120" d="100"/>
        </p:scale>
        <p:origin x="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1143000" y="685800"/>
            <a:ext cx="4572000" cy="3429000"/>
          </a:xfrm>
          <a:prstGeom prst="rect">
            <a:avLst/>
          </a:prstGeom>
        </p:spPr>
        <p:txBody>
          <a:bodyPr/>
          <a:lstStyle/>
          <a:p>
            <a:endParaRPr/>
          </a:p>
        </p:txBody>
      </p:sp>
      <p:sp>
        <p:nvSpPr>
          <p:cNvPr id="147" name="Shape 14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1</a:t>
            </a:fld>
            <a:endParaRPr lang="en-US"/>
          </a:p>
        </p:txBody>
      </p:sp>
    </p:spTree>
    <p:extLst>
      <p:ext uri="{BB962C8B-B14F-4D97-AF65-F5344CB8AC3E}">
        <p14:creationId xmlns:p14="http://schemas.microsoft.com/office/powerpoint/2010/main" val="52106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0215B-581A-C3B9-C58D-A90DAB9C8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56682-19E8-F6F1-C357-213BF2FF94D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3EE411F-5681-83ED-365C-AAF81F46CC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E83ADCC-2457-0584-4162-C79A9ABA5403}"/>
              </a:ext>
            </a:extLst>
          </p:cNvPr>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2</a:t>
            </a:fld>
            <a:endParaRPr lang="en-US"/>
          </a:p>
        </p:txBody>
      </p:sp>
    </p:spTree>
    <p:extLst>
      <p:ext uri="{BB962C8B-B14F-4D97-AF65-F5344CB8AC3E}">
        <p14:creationId xmlns:p14="http://schemas.microsoft.com/office/powerpoint/2010/main" val="575401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8AB17-F566-B889-D4F6-E48089C54C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B2586-0051-05FB-DEA5-DE647BFBC0D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A738BF1-EDBA-589E-683B-AD17A4FEEB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E58C43A-C4B0-9A86-6839-940ABE65D724}"/>
              </a:ext>
            </a:extLst>
          </p:cNvPr>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3</a:t>
            </a:fld>
            <a:endParaRPr lang="en-US"/>
          </a:p>
        </p:txBody>
      </p:sp>
    </p:spTree>
    <p:extLst>
      <p:ext uri="{BB962C8B-B14F-4D97-AF65-F5344CB8AC3E}">
        <p14:creationId xmlns:p14="http://schemas.microsoft.com/office/powerpoint/2010/main" val="228275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EFA0B-4131-E4C1-C79E-D6D7800130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D5780-A562-9EA7-8D75-F04E80879B7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40C3E6E-91FB-E892-F4E8-39CA57D955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AF70A8-8886-F945-E973-CB81D3101BAB}"/>
              </a:ext>
            </a:extLst>
          </p:cNvPr>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4</a:t>
            </a:fld>
            <a:endParaRPr lang="en-US"/>
          </a:p>
        </p:txBody>
      </p:sp>
    </p:spTree>
    <p:extLst>
      <p:ext uri="{BB962C8B-B14F-4D97-AF65-F5344CB8AC3E}">
        <p14:creationId xmlns:p14="http://schemas.microsoft.com/office/powerpoint/2010/main" val="198130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B432E-2DE5-6B25-EBF6-A33D05E01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042C7-2628-8D90-3126-E944A490A68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CAC60ED-4117-4D94-4E56-E976C0FBA2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BAD4EB-0494-E9F0-E5B4-5884D095A27A}"/>
              </a:ext>
            </a:extLst>
          </p:cNvPr>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5</a:t>
            </a:fld>
            <a:endParaRPr lang="en-US"/>
          </a:p>
        </p:txBody>
      </p:sp>
    </p:spTree>
    <p:extLst>
      <p:ext uri="{BB962C8B-B14F-4D97-AF65-F5344CB8AC3E}">
        <p14:creationId xmlns:p14="http://schemas.microsoft.com/office/powerpoint/2010/main" val="142131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0353-B235-40EE-4D42-FF40BD5A6A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03BB4-727E-349E-4D32-D9ED006ED4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443230B-D06D-860F-944A-3CC435D2F82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FB93E2-0571-D198-5604-F6604DDA203E}"/>
              </a:ext>
            </a:extLst>
          </p:cNvPr>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6</a:t>
            </a:fld>
            <a:endParaRPr lang="en-US"/>
          </a:p>
        </p:txBody>
      </p:sp>
    </p:spTree>
    <p:extLst>
      <p:ext uri="{BB962C8B-B14F-4D97-AF65-F5344CB8AC3E}">
        <p14:creationId xmlns:p14="http://schemas.microsoft.com/office/powerpoint/2010/main" val="295692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042F3-BCC9-F7CC-311B-DCD0464E5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52D9F-E304-2F34-F8D6-174BDD22222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782CC99-2112-2651-2067-1CB227DC20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A3151C-5F03-4187-3EFC-9AB29C05400E}"/>
              </a:ext>
            </a:extLst>
          </p:cNvPr>
          <p:cNvSpPr>
            <a:spLocks noGrp="1"/>
          </p:cNvSpPr>
          <p:nvPr>
            <p:ph type="sldNum" sz="quarter" idx="10"/>
          </p:nvPr>
        </p:nvSpPr>
        <p:spPr>
          <a:xfrm>
            <a:off x="3884613" y="8685213"/>
            <a:ext cx="2971800" cy="458787"/>
          </a:xfrm>
          <a:prstGeom prst="rect">
            <a:avLst/>
          </a:prstGeom>
        </p:spPr>
        <p:txBody>
          <a:bodyPr/>
          <a:lstStyle/>
          <a:p>
            <a:fld id="{A5715650-339F-4D41-A45D-A3F9B0A5A804}" type="slidenum">
              <a:rPr lang="en-US" smtClean="0"/>
              <a:t>7</a:t>
            </a:fld>
            <a:endParaRPr lang="en-US"/>
          </a:p>
        </p:txBody>
      </p:sp>
    </p:spTree>
    <p:extLst>
      <p:ext uri="{BB962C8B-B14F-4D97-AF65-F5344CB8AC3E}">
        <p14:creationId xmlns:p14="http://schemas.microsoft.com/office/powerpoint/2010/main" val="87391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solidFill>
                  <a:srgbClr val="000000"/>
                </a:solidFill>
              </a:defRPr>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8" name="Shape 128"/>
          <p:cNvSpPr>
            <a:spLocks noGrp="1"/>
          </p:cNvSpPr>
          <p:nvPr>
            <p:ph type="title"/>
          </p:nvPr>
        </p:nvSpPr>
        <p:spPr>
          <a:xfrm>
            <a:off x="1524000" y="1122362"/>
            <a:ext cx="9144000" cy="2387601"/>
          </a:xfrm>
          <a:prstGeom prst="rect">
            <a:avLst/>
          </a:prstGeom>
        </p:spPr>
        <p:txBody>
          <a:bodyPr anchor="b"/>
          <a:lstStyle>
            <a:lvl1pPr algn="ctr">
              <a:defRPr sz="6000">
                <a:solidFill>
                  <a:srgbClr val="000000"/>
                </a:solidFill>
              </a:defRPr>
            </a:lvl1pPr>
          </a:lstStyle>
          <a:p>
            <a:r>
              <a:t>Title Text</a:t>
            </a:r>
          </a:p>
        </p:txBody>
      </p:sp>
      <p:sp>
        <p:nvSpPr>
          <p:cNvPr id="129" name="Shape 129"/>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0" name="Shape 130"/>
          <p:cNvSpPr>
            <a:spLocks noGrp="1"/>
          </p:cNvSpPr>
          <p:nvPr>
            <p:ph type="sldNum" sz="quarter" idx="2"/>
          </p:nvPr>
        </p:nvSpPr>
        <p:spPr>
          <a:prstGeom prst="rect">
            <a:avLst/>
          </a:prstGeom>
        </p:spPr>
        <p:txBody>
          <a:bodyPr/>
          <a:lstStyle/>
          <a:p>
            <a:fld id="{86CB4B4D-7CA3-9044-876B-883B54F8677D}" type="slidenum">
              <a:t>‹#›</a:t>
            </a:fld>
            <a:endParaRPr/>
          </a:p>
        </p:txBody>
      </p:sp>
      <p:pic>
        <p:nvPicPr>
          <p:cNvPr id="6" name="Picture 2" descr="Image result for blockpass id lab">
            <a:extLst>
              <a:ext uri="{FF2B5EF4-FFF2-40B4-BE49-F238E27FC236}">
                <a16:creationId xmlns:a16="http://schemas.microsoft.com/office/drawing/2014/main" id="{F023FDA4-5E2A-B548-968A-8731B98912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23155" y="5613827"/>
            <a:ext cx="3161858" cy="15809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lvl1pPr>
              <a:defRPr sz="4400">
                <a:solidFill>
                  <a:srgbClr val="000000"/>
                </a:solidFill>
              </a:defRPr>
            </a:lvl1p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xfrm>
            <a:off x="204215" y="109093"/>
            <a:ext cx="10515601" cy="1110108"/>
          </a:xfrm>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solidFill>
                  <a:srgbClr val="000000"/>
                </a:solidFill>
              </a:defRPr>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solidFill>
                  <a:srgbClr val="000000"/>
                </a:solidFill>
              </a:defRPr>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xfrm>
            <a:off x="838200" y="365125"/>
            <a:ext cx="10515600" cy="1325563"/>
          </a:xfrm>
          <a:prstGeom prst="rect">
            <a:avLst/>
          </a:prstGeom>
        </p:spPr>
        <p:txBody>
          <a:bodyPr/>
          <a:lstStyle>
            <a:lvl1pPr>
              <a:defRPr sz="4400">
                <a:solidFill>
                  <a:srgbClr val="000000"/>
                </a:solidFill>
              </a:defRPr>
            </a:lvl1p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lvl1pPr>
              <a:defRPr sz="4400">
                <a:solidFill>
                  <a:srgbClr val="000000"/>
                </a:solidFill>
              </a:defRPr>
            </a:lvl1p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0" name="Shape 110"/>
          <p:cNvSpPr>
            <a:spLocks noGrp="1"/>
          </p:cNvSpPr>
          <p:nvPr>
            <p:ph type="title"/>
          </p:nvPr>
        </p:nvSpPr>
        <p:spPr>
          <a:xfrm>
            <a:off x="2166937" y="223242"/>
            <a:ext cx="7858126" cy="1250157"/>
          </a:xfrm>
          <a:prstGeom prst="rect">
            <a:avLst/>
          </a:prstGeom>
        </p:spPr>
        <p:txBody>
          <a:bodyPr lIns="35718" tIns="35718" rIns="35718" bIns="35718"/>
          <a:lstStyle>
            <a:lvl1pPr algn="ctr" defTabSz="410765">
              <a:lnSpc>
                <a:spcPct val="100000"/>
              </a:lnSpc>
              <a:defRPr sz="4000">
                <a:solidFill>
                  <a:srgbClr val="817463"/>
                </a:solidFill>
                <a:latin typeface="Baskerville"/>
                <a:ea typeface="Baskerville"/>
                <a:cs typeface="Baskerville"/>
                <a:sym typeface="Baskerville"/>
              </a:defRPr>
            </a:lvl1pPr>
          </a:lstStyle>
          <a:p>
            <a:r>
              <a:t>Title Text</a:t>
            </a:r>
          </a:p>
        </p:txBody>
      </p:sp>
      <p:sp>
        <p:nvSpPr>
          <p:cNvPr id="111" name="Shape 111"/>
          <p:cNvSpPr>
            <a:spLocks noGrp="1"/>
          </p:cNvSpPr>
          <p:nvPr>
            <p:ph type="body" idx="1"/>
          </p:nvPr>
        </p:nvSpPr>
        <p:spPr>
          <a:xfrm>
            <a:off x="2166937" y="1910953"/>
            <a:ext cx="7858126" cy="4464844"/>
          </a:xfrm>
          <a:prstGeom prst="rect">
            <a:avLst/>
          </a:prstGeom>
        </p:spPr>
        <p:txBody>
          <a:bodyPr lIns="35718" tIns="35718" rIns="35718" bIns="35718" anchor="ctr"/>
          <a:lstStyle>
            <a:lvl1pPr marL="293370" indent="-293370" defTabSz="410765">
              <a:lnSpc>
                <a:spcPct val="100000"/>
              </a:lnSpc>
              <a:spcBef>
                <a:spcPts val="2600"/>
              </a:spcBef>
              <a:buFontTx/>
              <a:defRPr>
                <a:solidFill>
                  <a:srgbClr val="72675A"/>
                </a:solidFill>
                <a:latin typeface="Baskerville"/>
                <a:ea typeface="Baskerville"/>
                <a:cs typeface="Baskerville"/>
                <a:sym typeface="Baskerville"/>
              </a:defRPr>
            </a:lvl1pPr>
            <a:lvl2pPr marL="712469" indent="-293369" defTabSz="410765">
              <a:lnSpc>
                <a:spcPct val="100000"/>
              </a:lnSpc>
              <a:spcBef>
                <a:spcPts val="2600"/>
              </a:spcBef>
              <a:buFontTx/>
              <a:defRPr>
                <a:solidFill>
                  <a:srgbClr val="72675A"/>
                </a:solidFill>
                <a:latin typeface="Baskerville"/>
                <a:ea typeface="Baskerville"/>
                <a:cs typeface="Baskerville"/>
                <a:sym typeface="Baskerville"/>
              </a:defRPr>
            </a:lvl2pPr>
            <a:lvl3pPr marL="1131569" indent="-293369" defTabSz="410765">
              <a:lnSpc>
                <a:spcPct val="100000"/>
              </a:lnSpc>
              <a:spcBef>
                <a:spcPts val="2600"/>
              </a:spcBef>
              <a:buFontTx/>
              <a:defRPr>
                <a:solidFill>
                  <a:srgbClr val="72675A"/>
                </a:solidFill>
                <a:latin typeface="Baskerville"/>
                <a:ea typeface="Baskerville"/>
                <a:cs typeface="Baskerville"/>
                <a:sym typeface="Baskerville"/>
              </a:defRPr>
            </a:lvl3pPr>
            <a:lvl4pPr marL="1550669" indent="-293369" defTabSz="410765">
              <a:lnSpc>
                <a:spcPct val="100000"/>
              </a:lnSpc>
              <a:spcBef>
                <a:spcPts val="2600"/>
              </a:spcBef>
              <a:buFontTx/>
              <a:defRPr>
                <a:solidFill>
                  <a:srgbClr val="72675A"/>
                </a:solidFill>
                <a:latin typeface="Baskerville"/>
                <a:ea typeface="Baskerville"/>
                <a:cs typeface="Baskerville"/>
                <a:sym typeface="Baskerville"/>
              </a:defRPr>
            </a:lvl4pPr>
            <a:lvl5pPr marL="1969770" indent="-293370" defTabSz="410765">
              <a:lnSpc>
                <a:spcPct val="100000"/>
              </a:lnSpc>
              <a:spcBef>
                <a:spcPts val="2600"/>
              </a:spcBef>
              <a:buFontTx/>
              <a:defRPr>
                <a:solidFill>
                  <a:srgbClr val="72675A"/>
                </a:solidFill>
                <a:latin typeface="Baskerville"/>
                <a:ea typeface="Baskerville"/>
                <a:cs typeface="Baskerville"/>
                <a:sym typeface="Baskerville"/>
              </a:defRPr>
            </a:lvl5pPr>
          </a:lstStyle>
          <a:p>
            <a:r>
              <a:t>Body Level One</a:t>
            </a:r>
          </a:p>
          <a:p>
            <a:pPr lvl="1"/>
            <a:r>
              <a:t>Body Level Two</a:t>
            </a:r>
          </a:p>
          <a:p>
            <a:pPr lvl="2"/>
            <a:r>
              <a:t>Body Level Three</a:t>
            </a:r>
          </a:p>
          <a:p>
            <a:pPr lvl="3"/>
            <a:r>
              <a:t>Body Level Four</a:t>
            </a:r>
          </a:p>
          <a:p>
            <a:pPr lvl="4"/>
            <a:r>
              <a:t>Body Level Five</a:t>
            </a:r>
          </a:p>
        </p:txBody>
      </p:sp>
      <p:sp>
        <p:nvSpPr>
          <p:cNvPr id="112" name="Shape 112"/>
          <p:cNvSpPr>
            <a:spLocks noGrp="1"/>
          </p:cNvSpPr>
          <p:nvPr>
            <p:ph type="sldNum" sz="quarter" idx="2"/>
          </p:nvPr>
        </p:nvSpPr>
        <p:spPr>
          <a:xfrm>
            <a:off x="5973266" y="6411515"/>
            <a:ext cx="236538" cy="249239"/>
          </a:xfrm>
          <a:prstGeom prst="rect">
            <a:avLst/>
          </a:prstGeom>
        </p:spPr>
        <p:txBody>
          <a:bodyPr lIns="35718" tIns="35718" rIns="35718" bIns="35718" anchor="t"/>
          <a:lstStyle>
            <a:lvl1pPr algn="ctr" defTabSz="410765">
              <a:defRPr>
                <a:solidFill>
                  <a:srgbClr val="434343"/>
                </a:solidFill>
                <a:effectLst>
                  <a:outerShdw blurRad="25400" dist="23648" dir="16200000" rotWithShape="0">
                    <a:srgbClr val="000000">
                      <a:alpha val="20689"/>
                    </a:srgbClr>
                  </a:outerShdw>
                </a:effectLst>
                <a:latin typeface="Baskerville"/>
                <a:ea typeface="Baskerville"/>
                <a:cs typeface="Baskerville"/>
                <a:sym typeface="Baskervill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To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9" name="Shape 119"/>
          <p:cNvSpPr>
            <a:spLocks noGrp="1"/>
          </p:cNvSpPr>
          <p:nvPr>
            <p:ph type="title"/>
          </p:nvPr>
        </p:nvSpPr>
        <p:spPr>
          <a:xfrm>
            <a:off x="2166937" y="223242"/>
            <a:ext cx="7858126" cy="1250157"/>
          </a:xfrm>
          <a:prstGeom prst="rect">
            <a:avLst/>
          </a:prstGeom>
        </p:spPr>
        <p:txBody>
          <a:bodyPr lIns="35718" tIns="35718" rIns="35718" bIns="35718"/>
          <a:lstStyle>
            <a:lvl1pPr algn="ctr" defTabSz="410765">
              <a:lnSpc>
                <a:spcPct val="100000"/>
              </a:lnSpc>
              <a:defRPr sz="4000">
                <a:solidFill>
                  <a:srgbClr val="817463"/>
                </a:solidFill>
                <a:latin typeface="Baskerville"/>
                <a:ea typeface="Baskerville"/>
                <a:cs typeface="Baskerville"/>
                <a:sym typeface="Baskerville"/>
              </a:defRPr>
            </a:lvl1pPr>
          </a:lstStyle>
          <a:p>
            <a:r>
              <a:t>Title Text</a:t>
            </a:r>
          </a:p>
        </p:txBody>
      </p:sp>
      <p:sp>
        <p:nvSpPr>
          <p:cNvPr id="120" name="Shape 120"/>
          <p:cNvSpPr>
            <a:spLocks noGrp="1"/>
          </p:cNvSpPr>
          <p:nvPr>
            <p:ph type="sldNum" sz="quarter" idx="2"/>
          </p:nvPr>
        </p:nvSpPr>
        <p:spPr>
          <a:xfrm>
            <a:off x="5973266" y="6411515"/>
            <a:ext cx="236538" cy="249239"/>
          </a:xfrm>
          <a:prstGeom prst="rect">
            <a:avLst/>
          </a:prstGeom>
        </p:spPr>
        <p:txBody>
          <a:bodyPr lIns="35718" tIns="35718" rIns="35718" bIns="35718" anchor="t"/>
          <a:lstStyle>
            <a:lvl1pPr algn="ctr" defTabSz="410765">
              <a:defRPr>
                <a:solidFill>
                  <a:srgbClr val="434343"/>
                </a:solidFill>
                <a:effectLst>
                  <a:outerShdw blurRad="25400" dist="23648" dir="16200000" rotWithShape="0">
                    <a:srgbClr val="000000">
                      <a:alpha val="20689"/>
                    </a:srgbClr>
                  </a:outerShdw>
                </a:effectLst>
                <a:latin typeface="Baskerville"/>
                <a:ea typeface="Baskerville"/>
                <a:cs typeface="Baskerville"/>
                <a:sym typeface="Baskervill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0" y="0"/>
            <a:ext cx="10515600" cy="86626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6" r:id="rId4"/>
    <p:sldLayoutId id="2147483657" r:id="rId5"/>
    <p:sldLayoutId id="2147483658" r:id="rId6"/>
    <p:sldLayoutId id="2147483659" r:id="rId7"/>
    <p:sldLayoutId id="2147483660" r:id="rId8"/>
    <p:sldLayoutId id="2147483661" r:id="rId9"/>
    <p:sldLayoutId id="2147483662" r:id="rId10"/>
  </p:sldLayoutIdLst>
  <p:transition spd="med"/>
  <p:txStyles>
    <p:titleStyle>
      <a:lvl1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3600" b="0" i="0" u="none" strike="noStrike" cap="none" spc="0" baseline="0">
          <a:ln>
            <a:noFill/>
          </a:ln>
          <a:solidFill>
            <a:srgbClr val="C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hyperlink" Target="https://trust4futur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4112" y="-98037"/>
            <a:ext cx="7088472" cy="2387600"/>
          </a:xfrm>
        </p:spPr>
        <p:txBody>
          <a:bodyPr>
            <a:normAutofit/>
          </a:bodyPr>
          <a:lstStyle/>
          <a:p>
            <a:r>
              <a:rPr lang="en-US" sz="5000" b="1" dirty="0">
                <a:solidFill>
                  <a:srgbClr val="C00000"/>
                </a:solidFill>
              </a:rPr>
              <a:t>Trust4Futures: </a:t>
            </a:r>
            <a:br>
              <a:rPr lang="en-US" sz="5000" b="1" dirty="0">
                <a:solidFill>
                  <a:srgbClr val="C00000"/>
                </a:solidFill>
              </a:rPr>
            </a:br>
            <a:r>
              <a:rPr lang="en-US" sz="5000" b="1" dirty="0">
                <a:solidFill>
                  <a:srgbClr val="C00000"/>
                </a:solidFill>
              </a:rPr>
              <a:t>Whitfield Diffie</a:t>
            </a:r>
            <a:endParaRPr lang="en-US" sz="5000" dirty="0">
              <a:solidFill>
                <a:srgbClr val="C00000"/>
              </a:solidFill>
            </a:endParaRPr>
          </a:p>
        </p:txBody>
      </p:sp>
      <p:sp>
        <p:nvSpPr>
          <p:cNvPr id="3" name="Subtitle 2"/>
          <p:cNvSpPr>
            <a:spLocks noGrp="1"/>
          </p:cNvSpPr>
          <p:nvPr>
            <p:ph type="subTitle" idx="1"/>
          </p:nvPr>
        </p:nvSpPr>
        <p:spPr>
          <a:xfrm>
            <a:off x="1524000" y="2289563"/>
            <a:ext cx="9144000" cy="1655762"/>
          </a:xfrm>
        </p:spPr>
        <p:txBody>
          <a:bodyPr/>
          <a:lstStyle/>
          <a:p>
            <a:r>
              <a:rPr lang="en-US" dirty="0"/>
              <a:t>Prof Bill Buchanan OBE FRSE</a:t>
            </a:r>
          </a:p>
        </p:txBody>
      </p:sp>
      <p:pic>
        <p:nvPicPr>
          <p:cNvPr id="9" name="Picture 8" descr="A blue and white shield with text&#10;&#10;AI-generated content may be incorrect.">
            <a:extLst>
              <a:ext uri="{FF2B5EF4-FFF2-40B4-BE49-F238E27FC236}">
                <a16:creationId xmlns:a16="http://schemas.microsoft.com/office/drawing/2014/main" id="{5FBDFBA3-6F5B-F3A9-8F32-A9C718443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167" y="2561782"/>
            <a:ext cx="2539014" cy="2539014"/>
          </a:xfrm>
          <a:prstGeom prst="rect">
            <a:avLst/>
          </a:prstGeom>
        </p:spPr>
      </p:pic>
      <p:pic>
        <p:nvPicPr>
          <p:cNvPr id="10" name="Picture 9" descr="A group of women in square icons&#10;&#10;AI-generated content may be incorrect.">
            <a:extLst>
              <a:ext uri="{FF2B5EF4-FFF2-40B4-BE49-F238E27FC236}">
                <a16:creationId xmlns:a16="http://schemas.microsoft.com/office/drawing/2014/main" id="{0D265077-E9C8-744A-A38A-AB14FE469D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348" y="2630623"/>
            <a:ext cx="1716967" cy="1932873"/>
          </a:xfrm>
          <a:prstGeom prst="rect">
            <a:avLst/>
          </a:prstGeom>
        </p:spPr>
      </p:pic>
      <p:pic>
        <p:nvPicPr>
          <p:cNvPr id="11" name="Picture 2" descr="Edinburgh Napier logo - EqualEngineers">
            <a:extLst>
              <a:ext uri="{FF2B5EF4-FFF2-40B4-BE49-F238E27FC236}">
                <a16:creationId xmlns:a16="http://schemas.microsoft.com/office/drawing/2014/main" id="{C821E7EB-03B0-DEDD-3FB3-86BD5B45E2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7371" y="2630623"/>
            <a:ext cx="3467819" cy="12837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606B3E48-7217-74A6-ACD4-8AB38F2AE0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7371" y="3997980"/>
            <a:ext cx="2485885" cy="96976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hlinkClick r:id="rId7"/>
            <a:extLst>
              <a:ext uri="{FF2B5EF4-FFF2-40B4-BE49-F238E27FC236}">
                <a16:creationId xmlns:a16="http://schemas.microsoft.com/office/drawing/2014/main" id="{92E961B6-14A2-0B62-D45D-D6AE3D31E5E2}"/>
              </a:ext>
            </a:extLst>
          </p:cNvPr>
          <p:cNvSpPr/>
          <p:nvPr/>
        </p:nvSpPr>
        <p:spPr>
          <a:xfrm>
            <a:off x="3402752" y="5041070"/>
            <a:ext cx="5386496" cy="492440"/>
          </a:xfrm>
          <a:prstGeom prst="rect">
            <a:avLst/>
          </a:prstGeom>
          <a:solidFill>
            <a:srgbClr val="C00000"/>
          </a:solid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sz="2600" b="1" dirty="0">
                <a:solidFill>
                  <a:schemeClr val="bg1"/>
                </a:solidFill>
              </a:rPr>
              <a:t>https://trust4futures.com</a:t>
            </a:r>
          </a:p>
        </p:txBody>
      </p:sp>
      <p:pic>
        <p:nvPicPr>
          <p:cNvPr id="4" name="Picture 3" descr="A close-up of a logo&#10;&#10;AI-generated content may be incorrect.">
            <a:extLst>
              <a:ext uri="{FF2B5EF4-FFF2-40B4-BE49-F238E27FC236}">
                <a16:creationId xmlns:a16="http://schemas.microsoft.com/office/drawing/2014/main" id="{B04E34C5-2CB9-88BF-883E-3A317D7FFE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spTree>
    <p:extLst>
      <p:ext uri="{BB962C8B-B14F-4D97-AF65-F5344CB8AC3E}">
        <p14:creationId xmlns:p14="http://schemas.microsoft.com/office/powerpoint/2010/main" val="14616282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5A816-C1B0-E9ED-4AE3-7FCD1E183F9E}"/>
            </a:ext>
          </a:extLst>
        </p:cNvPr>
        <p:cNvGrpSpPr/>
        <p:nvPr/>
      </p:nvGrpSpPr>
      <p:grpSpPr>
        <a:xfrm>
          <a:off x="0" y="0"/>
          <a:ext cx="0" cy="0"/>
          <a:chOff x="0" y="0"/>
          <a:chExt cx="0" cy="0"/>
        </a:xfrm>
      </p:grpSpPr>
      <p:sp>
        <p:nvSpPr>
          <p:cNvPr id="8" name="Shape 345">
            <a:extLst>
              <a:ext uri="{FF2B5EF4-FFF2-40B4-BE49-F238E27FC236}">
                <a16:creationId xmlns:a16="http://schemas.microsoft.com/office/drawing/2014/main" id="{553F3CF5-B3A6-5DFA-86A8-4B79E81800BF}"/>
              </a:ext>
            </a:extLst>
          </p:cNvPr>
          <p:cNvSpPr>
            <a:spLocks noGrp="1"/>
          </p:cNvSpPr>
          <p:nvPr>
            <p:ph type="title"/>
          </p:nvPr>
        </p:nvSpPr>
        <p:spPr>
          <a:xfrm>
            <a:off x="0" y="-16322"/>
            <a:ext cx="10515600" cy="866267"/>
          </a:xfrm>
          <a:prstGeom prst="rect">
            <a:avLst/>
          </a:prstGeom>
        </p:spPr>
        <p:txBody>
          <a:bodyPr>
            <a:normAutofit/>
          </a:bodyPr>
          <a:lstStyle/>
          <a:p>
            <a:pPr algn="l"/>
            <a:r>
              <a:rPr lang="en-US" sz="4000" b="1" dirty="0">
                <a:solidFill>
                  <a:srgbClr val="C00000"/>
                </a:solidFill>
              </a:rPr>
              <a:t>Father of Cryptography</a:t>
            </a:r>
            <a:endParaRPr sz="4000" dirty="0">
              <a:solidFill>
                <a:srgbClr val="C00000"/>
              </a:solidFill>
            </a:endParaRPr>
          </a:p>
        </p:txBody>
      </p:sp>
      <p:sp>
        <p:nvSpPr>
          <p:cNvPr id="2" name="AutoShape 2">
            <a:extLst>
              <a:ext uri="{FF2B5EF4-FFF2-40B4-BE49-F238E27FC236}">
                <a16:creationId xmlns:a16="http://schemas.microsoft.com/office/drawing/2014/main" id="{D2371BAB-F031-4727-A3DB-0BC43C7654B2}"/>
              </a:ext>
            </a:extLst>
          </p:cNvPr>
          <p:cNvSpPr>
            <a:spLocks noChangeAspect="1" noChangeArrowheads="1"/>
          </p:cNvSpPr>
          <p:nvPr/>
        </p:nvSpPr>
        <p:spPr bwMode="auto">
          <a:xfrm>
            <a:off x="4152900" y="2927350"/>
            <a:ext cx="3886200" cy="100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group of women in square icons&#10;&#10;AI-generated content may be incorrect.">
            <a:extLst>
              <a:ext uri="{FF2B5EF4-FFF2-40B4-BE49-F238E27FC236}">
                <a16:creationId xmlns:a16="http://schemas.microsoft.com/office/drawing/2014/main" id="{E8ED0639-FC64-A060-706B-881500470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9" y="5771753"/>
            <a:ext cx="999109" cy="1124745"/>
          </a:xfrm>
          <a:prstGeom prst="rect">
            <a:avLst/>
          </a:prstGeom>
        </p:spPr>
      </p:pic>
      <p:pic>
        <p:nvPicPr>
          <p:cNvPr id="1026" name="Picture 2" descr="Edinburgh Napier logo - EqualEngineers">
            <a:extLst>
              <a:ext uri="{FF2B5EF4-FFF2-40B4-BE49-F238E27FC236}">
                <a16:creationId xmlns:a16="http://schemas.microsoft.com/office/drawing/2014/main" id="{814126C5-FFD3-454B-FCA2-712CA60E4E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60" y="5884126"/>
            <a:ext cx="2630796" cy="973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B53F2C17-BA1D-6243-5577-433398F3E0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087" y="6075147"/>
            <a:ext cx="2006751" cy="7828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ue and white shield with text&#10;&#10;AI-generated content may be incorrect.">
            <a:extLst>
              <a:ext uri="{FF2B5EF4-FFF2-40B4-BE49-F238E27FC236}">
                <a16:creationId xmlns:a16="http://schemas.microsoft.com/office/drawing/2014/main" id="{74A321F2-63D8-FFEE-349D-EF0EE15224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7393" y="-334902"/>
            <a:ext cx="2642167" cy="2642167"/>
          </a:xfrm>
          <a:prstGeom prst="rect">
            <a:avLst/>
          </a:prstGeom>
        </p:spPr>
      </p:pic>
      <p:sp>
        <p:nvSpPr>
          <p:cNvPr id="5" name="Text Placeholder 4">
            <a:extLst>
              <a:ext uri="{FF2B5EF4-FFF2-40B4-BE49-F238E27FC236}">
                <a16:creationId xmlns:a16="http://schemas.microsoft.com/office/drawing/2014/main" id="{B97F3B32-396E-4018-03EB-F63E6F5B31A5}"/>
              </a:ext>
            </a:extLst>
          </p:cNvPr>
          <p:cNvSpPr>
            <a:spLocks noGrp="1"/>
          </p:cNvSpPr>
          <p:nvPr>
            <p:ph type="body" sz="quarter" idx="1"/>
          </p:nvPr>
        </p:nvSpPr>
        <p:spPr>
          <a:xfrm>
            <a:off x="145365" y="1258618"/>
            <a:ext cx="5004391" cy="3214960"/>
          </a:xfrm>
        </p:spPr>
        <p:txBody>
          <a:bodyPr>
            <a:normAutofit/>
          </a:bodyPr>
          <a:lstStyle/>
          <a:p>
            <a:pPr algn="l"/>
            <a:r>
              <a:rPr lang="en-GB" dirty="0"/>
              <a:t>Whitfield (Whit) was first exposed to cryptography at the age of 10 (5th Grade) when a teacher gave a talk for a day and a half. </a:t>
            </a:r>
          </a:p>
          <a:p>
            <a:pPr algn="l"/>
            <a:r>
              <a:rPr lang="en-GB" dirty="0"/>
              <a:t>He got serious into cryptography through the development of DES (Data Encryption Standard), and Whit thought that the standard should have more bits to make it more secure.</a:t>
            </a:r>
            <a:endParaRPr lang="en-US" dirty="0"/>
          </a:p>
        </p:txBody>
      </p:sp>
      <p:pic>
        <p:nvPicPr>
          <p:cNvPr id="9" name="Picture 8" descr="A close-up of a logo&#10;&#10;AI-generated content may be incorrect.">
            <a:extLst>
              <a:ext uri="{FF2B5EF4-FFF2-40B4-BE49-F238E27FC236}">
                <a16:creationId xmlns:a16="http://schemas.microsoft.com/office/drawing/2014/main" id="{9B8EA9F7-4230-E4DE-4F0E-D34C4CE430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pic>
        <p:nvPicPr>
          <p:cNvPr id="3" name="Picture 2">
            <a:extLst>
              <a:ext uri="{FF2B5EF4-FFF2-40B4-BE49-F238E27FC236}">
                <a16:creationId xmlns:a16="http://schemas.microsoft.com/office/drawing/2014/main" id="{8CC8C943-4A16-88D6-7547-44BD8199DB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9041" y="711702"/>
            <a:ext cx="5714045" cy="495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329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E7C1-365F-0160-2EFC-F8ABC7F93374}"/>
            </a:ext>
          </a:extLst>
        </p:cNvPr>
        <p:cNvGrpSpPr/>
        <p:nvPr/>
      </p:nvGrpSpPr>
      <p:grpSpPr>
        <a:xfrm>
          <a:off x="0" y="0"/>
          <a:ext cx="0" cy="0"/>
          <a:chOff x="0" y="0"/>
          <a:chExt cx="0" cy="0"/>
        </a:xfrm>
      </p:grpSpPr>
      <p:sp>
        <p:nvSpPr>
          <p:cNvPr id="8" name="Shape 345">
            <a:extLst>
              <a:ext uri="{FF2B5EF4-FFF2-40B4-BE49-F238E27FC236}">
                <a16:creationId xmlns:a16="http://schemas.microsoft.com/office/drawing/2014/main" id="{B9F78212-914F-AC4F-55AC-3068F6ABA40A}"/>
              </a:ext>
            </a:extLst>
          </p:cNvPr>
          <p:cNvSpPr>
            <a:spLocks noGrp="1"/>
          </p:cNvSpPr>
          <p:nvPr>
            <p:ph type="title"/>
          </p:nvPr>
        </p:nvSpPr>
        <p:spPr>
          <a:xfrm>
            <a:off x="0" y="-16322"/>
            <a:ext cx="10515600" cy="866267"/>
          </a:xfrm>
          <a:prstGeom prst="rect">
            <a:avLst/>
          </a:prstGeom>
        </p:spPr>
        <p:txBody>
          <a:bodyPr>
            <a:normAutofit/>
          </a:bodyPr>
          <a:lstStyle/>
          <a:p>
            <a:pPr algn="l"/>
            <a:r>
              <a:rPr lang="en-US" sz="4000" b="1" dirty="0">
                <a:solidFill>
                  <a:srgbClr val="C00000"/>
                </a:solidFill>
              </a:rPr>
              <a:t>Father of Cryptography</a:t>
            </a:r>
            <a:endParaRPr sz="4000" dirty="0">
              <a:solidFill>
                <a:srgbClr val="C00000"/>
              </a:solidFill>
            </a:endParaRPr>
          </a:p>
        </p:txBody>
      </p:sp>
      <p:sp>
        <p:nvSpPr>
          <p:cNvPr id="2" name="AutoShape 2">
            <a:extLst>
              <a:ext uri="{FF2B5EF4-FFF2-40B4-BE49-F238E27FC236}">
                <a16:creationId xmlns:a16="http://schemas.microsoft.com/office/drawing/2014/main" id="{650D4424-3A49-F923-7E78-330FE1134CB3}"/>
              </a:ext>
            </a:extLst>
          </p:cNvPr>
          <p:cNvSpPr>
            <a:spLocks noChangeAspect="1" noChangeArrowheads="1"/>
          </p:cNvSpPr>
          <p:nvPr/>
        </p:nvSpPr>
        <p:spPr bwMode="auto">
          <a:xfrm>
            <a:off x="4152900" y="2927350"/>
            <a:ext cx="3886200" cy="100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group of women in square icons&#10;&#10;AI-generated content may be incorrect.">
            <a:extLst>
              <a:ext uri="{FF2B5EF4-FFF2-40B4-BE49-F238E27FC236}">
                <a16:creationId xmlns:a16="http://schemas.microsoft.com/office/drawing/2014/main" id="{54D0D5DF-D488-FC89-2C3F-A75394F3F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9" y="5771753"/>
            <a:ext cx="999109" cy="1124745"/>
          </a:xfrm>
          <a:prstGeom prst="rect">
            <a:avLst/>
          </a:prstGeom>
        </p:spPr>
      </p:pic>
      <p:pic>
        <p:nvPicPr>
          <p:cNvPr id="1026" name="Picture 2" descr="Edinburgh Napier logo - EqualEngineers">
            <a:extLst>
              <a:ext uri="{FF2B5EF4-FFF2-40B4-BE49-F238E27FC236}">
                <a16:creationId xmlns:a16="http://schemas.microsoft.com/office/drawing/2014/main" id="{DBCC664F-400F-01D5-A0F2-EA6E82021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60" y="5884126"/>
            <a:ext cx="2630796" cy="973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9C5D0A7A-8C96-65D1-2528-BD264B283D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087" y="6075147"/>
            <a:ext cx="2006751" cy="7828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ue and white shield with text&#10;&#10;AI-generated content may be incorrect.">
            <a:extLst>
              <a:ext uri="{FF2B5EF4-FFF2-40B4-BE49-F238E27FC236}">
                <a16:creationId xmlns:a16="http://schemas.microsoft.com/office/drawing/2014/main" id="{9B612F0A-CE20-E75D-91C2-3408C4C61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7393" y="-334902"/>
            <a:ext cx="2642167" cy="2642167"/>
          </a:xfrm>
          <a:prstGeom prst="rect">
            <a:avLst/>
          </a:prstGeom>
        </p:spPr>
      </p:pic>
      <p:sp>
        <p:nvSpPr>
          <p:cNvPr id="5" name="Text Placeholder 4">
            <a:extLst>
              <a:ext uri="{FF2B5EF4-FFF2-40B4-BE49-F238E27FC236}">
                <a16:creationId xmlns:a16="http://schemas.microsoft.com/office/drawing/2014/main" id="{C2D1E345-152A-476C-633D-02425718A0E9}"/>
              </a:ext>
            </a:extLst>
          </p:cNvPr>
          <p:cNvSpPr>
            <a:spLocks noGrp="1"/>
          </p:cNvSpPr>
          <p:nvPr>
            <p:ph type="body" sz="quarter" idx="1"/>
          </p:nvPr>
        </p:nvSpPr>
        <p:spPr>
          <a:xfrm>
            <a:off x="145365" y="1258617"/>
            <a:ext cx="4968895" cy="4513135"/>
          </a:xfrm>
        </p:spPr>
        <p:txBody>
          <a:bodyPr>
            <a:normAutofit/>
          </a:bodyPr>
          <a:lstStyle/>
          <a:p>
            <a:pPr algn="l"/>
            <a:r>
              <a:rPr lang="en-GB" dirty="0"/>
              <a:t>In the early 1970s, </a:t>
            </a:r>
            <a:r>
              <a:rPr lang="en-GB" b="1" dirty="0"/>
              <a:t>Larry Roberts </a:t>
            </a:r>
            <a:r>
              <a:rPr lang="en-GB" dirty="0"/>
              <a:t>— the creator of the Internet — started and investment in the security for ARPANET. This started a major drive into finding methods that could protect the data that travelled over the public network. </a:t>
            </a:r>
          </a:p>
          <a:p>
            <a:pPr algn="l"/>
            <a:r>
              <a:rPr lang="en-GB" dirty="0"/>
              <a:t>Larry was a great believer in investing in academic work, and this kick started a drive toward network security — mainly focused on cryptography at the time.</a:t>
            </a:r>
            <a:endParaRPr lang="en-US" dirty="0"/>
          </a:p>
        </p:txBody>
      </p:sp>
      <p:pic>
        <p:nvPicPr>
          <p:cNvPr id="9" name="Picture 8" descr="A close-up of a logo&#10;&#10;AI-generated content may be incorrect.">
            <a:extLst>
              <a:ext uri="{FF2B5EF4-FFF2-40B4-BE49-F238E27FC236}">
                <a16:creationId xmlns:a16="http://schemas.microsoft.com/office/drawing/2014/main" id="{9E49201E-94E9-F0A5-6174-4714913003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pic>
        <p:nvPicPr>
          <p:cNvPr id="4098" name="Picture 2" descr="Founding Father of the Internet Lawrence Roberts Dies Aged 81">
            <a:extLst>
              <a:ext uri="{FF2B5EF4-FFF2-40B4-BE49-F238E27FC236}">
                <a16:creationId xmlns:a16="http://schemas.microsoft.com/office/drawing/2014/main" id="{2F345218-190F-2B1F-13A0-BE759D882E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1889" y="1365955"/>
            <a:ext cx="6209999" cy="349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425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2EDBD-F1F0-7B09-288A-7240ED4325CE}"/>
            </a:ext>
          </a:extLst>
        </p:cNvPr>
        <p:cNvGrpSpPr/>
        <p:nvPr/>
      </p:nvGrpSpPr>
      <p:grpSpPr>
        <a:xfrm>
          <a:off x="0" y="0"/>
          <a:ext cx="0" cy="0"/>
          <a:chOff x="0" y="0"/>
          <a:chExt cx="0" cy="0"/>
        </a:xfrm>
      </p:grpSpPr>
      <p:sp>
        <p:nvSpPr>
          <p:cNvPr id="8" name="Shape 345">
            <a:extLst>
              <a:ext uri="{FF2B5EF4-FFF2-40B4-BE49-F238E27FC236}">
                <a16:creationId xmlns:a16="http://schemas.microsoft.com/office/drawing/2014/main" id="{5E21E8ED-A71F-316B-D989-5063E67C95CA}"/>
              </a:ext>
            </a:extLst>
          </p:cNvPr>
          <p:cNvSpPr>
            <a:spLocks noGrp="1"/>
          </p:cNvSpPr>
          <p:nvPr>
            <p:ph type="title"/>
          </p:nvPr>
        </p:nvSpPr>
        <p:spPr>
          <a:xfrm>
            <a:off x="0" y="-16322"/>
            <a:ext cx="10515600" cy="866267"/>
          </a:xfrm>
          <a:prstGeom prst="rect">
            <a:avLst/>
          </a:prstGeom>
        </p:spPr>
        <p:txBody>
          <a:bodyPr>
            <a:normAutofit/>
          </a:bodyPr>
          <a:lstStyle/>
          <a:p>
            <a:pPr algn="l"/>
            <a:r>
              <a:rPr lang="en-US" sz="4000" b="1" dirty="0">
                <a:solidFill>
                  <a:srgbClr val="C00000"/>
                </a:solidFill>
              </a:rPr>
              <a:t>Trip to IBM</a:t>
            </a:r>
            <a:endParaRPr sz="4000" dirty="0">
              <a:solidFill>
                <a:srgbClr val="C00000"/>
              </a:solidFill>
            </a:endParaRPr>
          </a:p>
        </p:txBody>
      </p:sp>
      <p:sp>
        <p:nvSpPr>
          <p:cNvPr id="2" name="AutoShape 2">
            <a:extLst>
              <a:ext uri="{FF2B5EF4-FFF2-40B4-BE49-F238E27FC236}">
                <a16:creationId xmlns:a16="http://schemas.microsoft.com/office/drawing/2014/main" id="{D2C09571-03E2-734D-C262-FDD168880E01}"/>
              </a:ext>
            </a:extLst>
          </p:cNvPr>
          <p:cNvSpPr>
            <a:spLocks noChangeAspect="1" noChangeArrowheads="1"/>
          </p:cNvSpPr>
          <p:nvPr/>
        </p:nvSpPr>
        <p:spPr bwMode="auto">
          <a:xfrm>
            <a:off x="4152900" y="2927350"/>
            <a:ext cx="3886200" cy="100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group of women in square icons&#10;&#10;AI-generated content may be incorrect.">
            <a:extLst>
              <a:ext uri="{FF2B5EF4-FFF2-40B4-BE49-F238E27FC236}">
                <a16:creationId xmlns:a16="http://schemas.microsoft.com/office/drawing/2014/main" id="{32D6D376-CF42-2328-AFF7-CA3DBA86A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9" y="5771753"/>
            <a:ext cx="999109" cy="1124745"/>
          </a:xfrm>
          <a:prstGeom prst="rect">
            <a:avLst/>
          </a:prstGeom>
        </p:spPr>
      </p:pic>
      <p:pic>
        <p:nvPicPr>
          <p:cNvPr id="1026" name="Picture 2" descr="Edinburgh Napier logo - EqualEngineers">
            <a:extLst>
              <a:ext uri="{FF2B5EF4-FFF2-40B4-BE49-F238E27FC236}">
                <a16:creationId xmlns:a16="http://schemas.microsoft.com/office/drawing/2014/main" id="{303673B0-03CC-EC57-4A71-4D2B9F3C8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60" y="5884126"/>
            <a:ext cx="2630796" cy="973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76F2A530-0F13-3FF8-45C1-AF2DD613E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087" y="6075147"/>
            <a:ext cx="2006751" cy="7828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ue and white shield with text&#10;&#10;AI-generated content may be incorrect.">
            <a:extLst>
              <a:ext uri="{FF2B5EF4-FFF2-40B4-BE49-F238E27FC236}">
                <a16:creationId xmlns:a16="http://schemas.microsoft.com/office/drawing/2014/main" id="{16667191-F06A-2090-EF2D-E0DAC783F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7393" y="-334902"/>
            <a:ext cx="2642167" cy="2642167"/>
          </a:xfrm>
          <a:prstGeom prst="rect">
            <a:avLst/>
          </a:prstGeom>
        </p:spPr>
      </p:pic>
      <p:sp>
        <p:nvSpPr>
          <p:cNvPr id="5" name="Text Placeholder 4">
            <a:extLst>
              <a:ext uri="{FF2B5EF4-FFF2-40B4-BE49-F238E27FC236}">
                <a16:creationId xmlns:a16="http://schemas.microsoft.com/office/drawing/2014/main" id="{44BE14CB-FECB-468C-6F7D-E97C612C4158}"/>
              </a:ext>
            </a:extLst>
          </p:cNvPr>
          <p:cNvSpPr>
            <a:spLocks noGrp="1"/>
          </p:cNvSpPr>
          <p:nvPr>
            <p:ph type="body" sz="quarter" idx="1"/>
          </p:nvPr>
        </p:nvSpPr>
        <p:spPr>
          <a:xfrm>
            <a:off x="182608" y="1168525"/>
            <a:ext cx="4548879" cy="4115856"/>
          </a:xfrm>
        </p:spPr>
        <p:txBody>
          <a:bodyPr>
            <a:normAutofit/>
          </a:bodyPr>
          <a:lstStyle/>
          <a:p>
            <a:pPr algn="l"/>
            <a:r>
              <a:rPr lang="en-GB" dirty="0"/>
              <a:t>Though his interested in the DES method, Whit took a trip in 1974 to the IBM Yorktown Research Lab, and hoped to meet the creator of the DES method</a:t>
            </a:r>
            <a:r>
              <a:rPr lang="en-GB" b="1" dirty="0"/>
              <a:t>: Horst Feistel</a:t>
            </a:r>
            <a:r>
              <a:rPr lang="en-GB" dirty="0"/>
              <a:t>. </a:t>
            </a:r>
          </a:p>
          <a:p>
            <a:pPr algn="l"/>
            <a:r>
              <a:rPr lang="en-GB" dirty="0"/>
              <a:t>Unfortunately, Horst was not around at the time of the visit, but he was told that </a:t>
            </a:r>
            <a:r>
              <a:rPr lang="en-GB" b="1" dirty="0"/>
              <a:t>Marty Hellman </a:t>
            </a:r>
            <a:r>
              <a:rPr lang="en-GB" dirty="0"/>
              <a:t>at Stanford would be an interesting person for him to chat with.</a:t>
            </a:r>
            <a:endParaRPr lang="en-US" dirty="0"/>
          </a:p>
        </p:txBody>
      </p:sp>
      <p:pic>
        <p:nvPicPr>
          <p:cNvPr id="9" name="Picture 8" descr="A close-up of a logo&#10;&#10;AI-generated content may be incorrect.">
            <a:extLst>
              <a:ext uri="{FF2B5EF4-FFF2-40B4-BE49-F238E27FC236}">
                <a16:creationId xmlns:a16="http://schemas.microsoft.com/office/drawing/2014/main" id="{48DE3E4E-8D7A-CC61-945A-B31062FE01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pic>
        <p:nvPicPr>
          <p:cNvPr id="2054" name="Picture 6" descr="In praise of the Feistel network | MIT Technology Review">
            <a:extLst>
              <a:ext uri="{FF2B5EF4-FFF2-40B4-BE49-F238E27FC236}">
                <a16:creationId xmlns:a16="http://schemas.microsoft.com/office/drawing/2014/main" id="{90F69614-E74C-02F1-D4E6-1FA8B67E86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7246" y="463441"/>
            <a:ext cx="3695864" cy="492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65234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B19B2-523B-EA6A-33BF-6E41AE044832}"/>
            </a:ext>
          </a:extLst>
        </p:cNvPr>
        <p:cNvGrpSpPr/>
        <p:nvPr/>
      </p:nvGrpSpPr>
      <p:grpSpPr>
        <a:xfrm>
          <a:off x="0" y="0"/>
          <a:ext cx="0" cy="0"/>
          <a:chOff x="0" y="0"/>
          <a:chExt cx="0" cy="0"/>
        </a:xfrm>
      </p:grpSpPr>
      <p:sp>
        <p:nvSpPr>
          <p:cNvPr id="8" name="Shape 345">
            <a:extLst>
              <a:ext uri="{FF2B5EF4-FFF2-40B4-BE49-F238E27FC236}">
                <a16:creationId xmlns:a16="http://schemas.microsoft.com/office/drawing/2014/main" id="{5B0662F6-49F1-4128-341C-9707B8EBAB92}"/>
              </a:ext>
            </a:extLst>
          </p:cNvPr>
          <p:cNvSpPr>
            <a:spLocks noGrp="1"/>
          </p:cNvSpPr>
          <p:nvPr>
            <p:ph type="title"/>
          </p:nvPr>
        </p:nvSpPr>
        <p:spPr>
          <a:xfrm>
            <a:off x="0" y="-16322"/>
            <a:ext cx="10515600" cy="866267"/>
          </a:xfrm>
          <a:prstGeom prst="rect">
            <a:avLst/>
          </a:prstGeom>
        </p:spPr>
        <p:txBody>
          <a:bodyPr>
            <a:normAutofit/>
          </a:bodyPr>
          <a:lstStyle/>
          <a:p>
            <a:pPr algn="l"/>
            <a:r>
              <a:rPr lang="en-US" sz="4000" b="1" dirty="0">
                <a:solidFill>
                  <a:srgbClr val="C00000"/>
                </a:solidFill>
              </a:rPr>
              <a:t>Meeting Marty</a:t>
            </a:r>
            <a:endParaRPr sz="4000" dirty="0">
              <a:solidFill>
                <a:srgbClr val="C00000"/>
              </a:solidFill>
            </a:endParaRPr>
          </a:p>
        </p:txBody>
      </p:sp>
      <p:sp>
        <p:nvSpPr>
          <p:cNvPr id="2" name="AutoShape 2">
            <a:extLst>
              <a:ext uri="{FF2B5EF4-FFF2-40B4-BE49-F238E27FC236}">
                <a16:creationId xmlns:a16="http://schemas.microsoft.com/office/drawing/2014/main" id="{4FAFAD19-4E2A-C551-5D6D-D9E6E378F40C}"/>
              </a:ext>
            </a:extLst>
          </p:cNvPr>
          <p:cNvSpPr>
            <a:spLocks noChangeAspect="1" noChangeArrowheads="1"/>
          </p:cNvSpPr>
          <p:nvPr/>
        </p:nvSpPr>
        <p:spPr bwMode="auto">
          <a:xfrm>
            <a:off x="4152900" y="2927350"/>
            <a:ext cx="3886200" cy="100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group of women in square icons&#10;&#10;AI-generated content may be incorrect.">
            <a:extLst>
              <a:ext uri="{FF2B5EF4-FFF2-40B4-BE49-F238E27FC236}">
                <a16:creationId xmlns:a16="http://schemas.microsoft.com/office/drawing/2014/main" id="{22902003-A02D-7A50-C9B5-D96469006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9" y="5771753"/>
            <a:ext cx="999109" cy="1124745"/>
          </a:xfrm>
          <a:prstGeom prst="rect">
            <a:avLst/>
          </a:prstGeom>
        </p:spPr>
      </p:pic>
      <p:pic>
        <p:nvPicPr>
          <p:cNvPr id="1026" name="Picture 2" descr="Edinburgh Napier logo - EqualEngineers">
            <a:extLst>
              <a:ext uri="{FF2B5EF4-FFF2-40B4-BE49-F238E27FC236}">
                <a16:creationId xmlns:a16="http://schemas.microsoft.com/office/drawing/2014/main" id="{D78AEE9E-D769-5702-6484-10868B4B57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60" y="5884126"/>
            <a:ext cx="2630796" cy="973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3834876-AE9C-74E9-99E7-4F15BEAA6C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087" y="6075147"/>
            <a:ext cx="2006751" cy="7828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ue and white shield with text&#10;&#10;AI-generated content may be incorrect.">
            <a:extLst>
              <a:ext uri="{FF2B5EF4-FFF2-40B4-BE49-F238E27FC236}">
                <a16:creationId xmlns:a16="http://schemas.microsoft.com/office/drawing/2014/main" id="{FC9C96F1-8E4E-C062-9ABE-36EE6D36E1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7393" y="-334902"/>
            <a:ext cx="2642167" cy="2642167"/>
          </a:xfrm>
          <a:prstGeom prst="rect">
            <a:avLst/>
          </a:prstGeom>
        </p:spPr>
      </p:pic>
      <p:sp>
        <p:nvSpPr>
          <p:cNvPr id="5" name="Text Placeholder 4">
            <a:extLst>
              <a:ext uri="{FF2B5EF4-FFF2-40B4-BE49-F238E27FC236}">
                <a16:creationId xmlns:a16="http://schemas.microsoft.com/office/drawing/2014/main" id="{9AFE1E6F-5EB3-602E-85FB-96C3CC18EDFA}"/>
              </a:ext>
            </a:extLst>
          </p:cNvPr>
          <p:cNvSpPr>
            <a:spLocks noGrp="1"/>
          </p:cNvSpPr>
          <p:nvPr>
            <p:ph type="body" sz="quarter" idx="1"/>
          </p:nvPr>
        </p:nvSpPr>
        <p:spPr>
          <a:xfrm>
            <a:off x="192440" y="1402665"/>
            <a:ext cx="3886201" cy="3690330"/>
          </a:xfrm>
        </p:spPr>
        <p:txBody>
          <a:bodyPr>
            <a:normAutofit fontScale="92500" lnSpcReduction="20000"/>
          </a:bodyPr>
          <a:lstStyle/>
          <a:p>
            <a:pPr algn="l"/>
            <a:r>
              <a:rPr lang="en-GB" dirty="0"/>
              <a:t>Whit then set up a short meeting Martin Hellam at Stanford (in fact, just 30 minutes) and where they discovered that they had shared interests. In fact, they got on so well that Marty invited Whit and Marty (his wife) to dinner that evening. </a:t>
            </a:r>
          </a:p>
          <a:p>
            <a:pPr algn="l"/>
            <a:r>
              <a:rPr lang="en-GB" dirty="0"/>
              <a:t>And, so, Whit arrived at Stanford, and started to investigate the encryption key distribution problem. </a:t>
            </a:r>
          </a:p>
          <a:p>
            <a:pPr algn="l"/>
            <a:r>
              <a:rPr lang="en-GB" dirty="0"/>
              <a:t>In four years, Whit and Marty discovered public key encryption.</a:t>
            </a:r>
            <a:endParaRPr lang="en-US" dirty="0"/>
          </a:p>
        </p:txBody>
      </p:sp>
      <p:pic>
        <p:nvPicPr>
          <p:cNvPr id="9" name="Picture 8" descr="A close-up of a logo&#10;&#10;AI-generated content may be incorrect.">
            <a:extLst>
              <a:ext uri="{FF2B5EF4-FFF2-40B4-BE49-F238E27FC236}">
                <a16:creationId xmlns:a16="http://schemas.microsoft.com/office/drawing/2014/main" id="{E8D39188-82AF-06B9-DE49-0B594D9345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pic>
        <p:nvPicPr>
          <p:cNvPr id="3" name="Picture 8" descr="Cryptographers who improved internet security receive Turing Award">
            <a:extLst>
              <a:ext uri="{FF2B5EF4-FFF2-40B4-BE49-F238E27FC236}">
                <a16:creationId xmlns:a16="http://schemas.microsoft.com/office/drawing/2014/main" id="{8E5C6CDF-2481-43AC-FF4C-D4221D49FA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3462" y="1676453"/>
            <a:ext cx="6528425" cy="341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101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2A9F0-18CB-CCC6-9675-9F0356C602F7}"/>
            </a:ext>
          </a:extLst>
        </p:cNvPr>
        <p:cNvGrpSpPr/>
        <p:nvPr/>
      </p:nvGrpSpPr>
      <p:grpSpPr>
        <a:xfrm>
          <a:off x="0" y="0"/>
          <a:ext cx="0" cy="0"/>
          <a:chOff x="0" y="0"/>
          <a:chExt cx="0" cy="0"/>
        </a:xfrm>
      </p:grpSpPr>
      <p:sp>
        <p:nvSpPr>
          <p:cNvPr id="8" name="Shape 345">
            <a:extLst>
              <a:ext uri="{FF2B5EF4-FFF2-40B4-BE49-F238E27FC236}">
                <a16:creationId xmlns:a16="http://schemas.microsoft.com/office/drawing/2014/main" id="{979A066C-C05E-1AC0-1F1A-09223677862A}"/>
              </a:ext>
            </a:extLst>
          </p:cNvPr>
          <p:cNvSpPr>
            <a:spLocks noGrp="1"/>
          </p:cNvSpPr>
          <p:nvPr>
            <p:ph type="title"/>
          </p:nvPr>
        </p:nvSpPr>
        <p:spPr>
          <a:xfrm>
            <a:off x="0" y="-16322"/>
            <a:ext cx="10515600" cy="866267"/>
          </a:xfrm>
          <a:prstGeom prst="rect">
            <a:avLst/>
          </a:prstGeom>
        </p:spPr>
        <p:txBody>
          <a:bodyPr>
            <a:normAutofit/>
          </a:bodyPr>
          <a:lstStyle/>
          <a:p>
            <a:pPr algn="l"/>
            <a:r>
              <a:rPr lang="en-US" sz="4000" b="1" dirty="0">
                <a:solidFill>
                  <a:srgbClr val="C00000"/>
                </a:solidFill>
              </a:rPr>
              <a:t>New Directions in Cryptography</a:t>
            </a:r>
            <a:endParaRPr sz="4000" dirty="0">
              <a:solidFill>
                <a:srgbClr val="C00000"/>
              </a:solidFill>
            </a:endParaRPr>
          </a:p>
        </p:txBody>
      </p:sp>
      <p:sp>
        <p:nvSpPr>
          <p:cNvPr id="2" name="AutoShape 2">
            <a:extLst>
              <a:ext uri="{FF2B5EF4-FFF2-40B4-BE49-F238E27FC236}">
                <a16:creationId xmlns:a16="http://schemas.microsoft.com/office/drawing/2014/main" id="{CA873C5C-8058-0A2B-06CA-0C80E51C6533}"/>
              </a:ext>
            </a:extLst>
          </p:cNvPr>
          <p:cNvSpPr>
            <a:spLocks noChangeAspect="1" noChangeArrowheads="1"/>
          </p:cNvSpPr>
          <p:nvPr/>
        </p:nvSpPr>
        <p:spPr bwMode="auto">
          <a:xfrm>
            <a:off x="4152900" y="2927350"/>
            <a:ext cx="3886200" cy="100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group of women in square icons&#10;&#10;AI-generated content may be incorrect.">
            <a:extLst>
              <a:ext uri="{FF2B5EF4-FFF2-40B4-BE49-F238E27FC236}">
                <a16:creationId xmlns:a16="http://schemas.microsoft.com/office/drawing/2014/main" id="{13139981-88B5-16DF-5247-DB0E3BE79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9" y="5771753"/>
            <a:ext cx="999109" cy="1124745"/>
          </a:xfrm>
          <a:prstGeom prst="rect">
            <a:avLst/>
          </a:prstGeom>
        </p:spPr>
      </p:pic>
      <p:pic>
        <p:nvPicPr>
          <p:cNvPr id="1026" name="Picture 2" descr="Edinburgh Napier logo - EqualEngineers">
            <a:extLst>
              <a:ext uri="{FF2B5EF4-FFF2-40B4-BE49-F238E27FC236}">
                <a16:creationId xmlns:a16="http://schemas.microsoft.com/office/drawing/2014/main" id="{11574589-E4E7-1056-907C-118BBD24C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660" y="5884126"/>
            <a:ext cx="2630796" cy="973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B50737B8-5180-4D7F-02DF-C3F9F5415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0087" y="6075147"/>
            <a:ext cx="2006751" cy="7828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blue and white shield with text&#10;&#10;AI-generated content may be incorrect.">
            <a:extLst>
              <a:ext uri="{FF2B5EF4-FFF2-40B4-BE49-F238E27FC236}">
                <a16:creationId xmlns:a16="http://schemas.microsoft.com/office/drawing/2014/main" id="{316D7A0A-787D-FCE0-C52D-9039ED28BA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7393" y="-334902"/>
            <a:ext cx="2642167" cy="2642167"/>
          </a:xfrm>
          <a:prstGeom prst="rect">
            <a:avLst/>
          </a:prstGeom>
        </p:spPr>
      </p:pic>
      <p:sp>
        <p:nvSpPr>
          <p:cNvPr id="5" name="Text Placeholder 4">
            <a:extLst>
              <a:ext uri="{FF2B5EF4-FFF2-40B4-BE49-F238E27FC236}">
                <a16:creationId xmlns:a16="http://schemas.microsoft.com/office/drawing/2014/main" id="{99FF408E-E3CE-93A3-C6F6-47DBD3780753}"/>
              </a:ext>
            </a:extLst>
          </p:cNvPr>
          <p:cNvSpPr>
            <a:spLocks noGrp="1"/>
          </p:cNvSpPr>
          <p:nvPr>
            <p:ph type="body" sz="quarter" idx="1"/>
          </p:nvPr>
        </p:nvSpPr>
        <p:spPr>
          <a:xfrm>
            <a:off x="192440" y="1402664"/>
            <a:ext cx="3886201" cy="4009307"/>
          </a:xfrm>
        </p:spPr>
        <p:txBody>
          <a:bodyPr>
            <a:normAutofit/>
          </a:bodyPr>
          <a:lstStyle/>
          <a:p>
            <a:pPr algn="l"/>
            <a:r>
              <a:rPr lang="en-GB" dirty="0"/>
              <a:t>Marty and Whitfield published a classic paper in 1976, on “New Directions in Cryptography”.</a:t>
            </a:r>
          </a:p>
          <a:p>
            <a:pPr algn="l"/>
            <a:r>
              <a:rPr lang="en-GB" dirty="0"/>
              <a:t>It outlined public key encryption and a new key exchange method.</a:t>
            </a:r>
            <a:endParaRPr lang="en-US" dirty="0"/>
          </a:p>
        </p:txBody>
      </p:sp>
      <p:pic>
        <p:nvPicPr>
          <p:cNvPr id="9" name="Picture 8" descr="A close-up of a logo&#10;&#10;AI-generated content may be incorrect.">
            <a:extLst>
              <a:ext uri="{FF2B5EF4-FFF2-40B4-BE49-F238E27FC236}">
                <a16:creationId xmlns:a16="http://schemas.microsoft.com/office/drawing/2014/main" id="{E08E69E9-3CEB-D404-FF30-189D5430C0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pic>
        <p:nvPicPr>
          <p:cNvPr id="2050" name="Picture 2">
            <a:extLst>
              <a:ext uri="{FF2B5EF4-FFF2-40B4-BE49-F238E27FC236}">
                <a16:creationId xmlns:a16="http://schemas.microsoft.com/office/drawing/2014/main" id="{80F05704-6197-B4EB-30BC-6BCBE10B44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6608" y="1228617"/>
            <a:ext cx="7252585" cy="31600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7208CD6-04A0-4831-D770-13B4D06F57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6456" y="1832097"/>
            <a:ext cx="8306208" cy="369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933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08EDC-998C-B9DC-71B9-90BEF90F185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8724CAB-78A7-15EE-5F80-19F89478B813}"/>
              </a:ext>
            </a:extLst>
          </p:cNvPr>
          <p:cNvSpPr>
            <a:spLocks noGrp="1"/>
          </p:cNvSpPr>
          <p:nvPr>
            <p:ph type="body" sz="quarter" idx="1"/>
          </p:nvPr>
        </p:nvSpPr>
        <p:spPr>
          <a:xfrm>
            <a:off x="1305879" y="972834"/>
            <a:ext cx="7864106" cy="3959299"/>
          </a:xfrm>
        </p:spPr>
        <p:txBody>
          <a:bodyPr>
            <a:normAutofit/>
          </a:bodyPr>
          <a:lstStyle/>
          <a:p>
            <a:pPr algn="l"/>
            <a:r>
              <a:rPr lang="en-GB" dirty="0"/>
              <a:t>Whitfield (Whit) Diffie is one of the greatest Computer Scientists ever. </a:t>
            </a:r>
          </a:p>
          <a:p>
            <a:pPr algn="l"/>
            <a:r>
              <a:rPr lang="en-GB" dirty="0"/>
              <a:t>He — along with Marty Hellman — was one of the first to propose the usage of public key encryption and co-created the Diffie-Hellman (DH) key exchange method. </a:t>
            </a:r>
          </a:p>
          <a:p>
            <a:pPr algn="l"/>
            <a:r>
              <a:rPr lang="en-GB" dirty="0"/>
              <a:t>Overall, the Diffie-Hellman method is still used in virtually every Web connection on the Internet and has changed from using discrete log methods to elliptic curve methods. </a:t>
            </a:r>
          </a:p>
          <a:p>
            <a:pPr algn="l"/>
            <a:r>
              <a:rPr lang="en-GB" dirty="0"/>
              <a:t>In 2015, Whitfield was also awarded the ACM Turing Prize — and which is the Nobel Prize equivalent in Computer Science.</a:t>
            </a:r>
          </a:p>
          <a:p>
            <a:pPr algn="l"/>
            <a:endParaRPr lang="en-GB" dirty="0"/>
          </a:p>
          <a:p>
            <a:pPr algn="l"/>
            <a:endParaRPr lang="en-GB" dirty="0"/>
          </a:p>
          <a:p>
            <a:pPr algn="l"/>
            <a:endParaRPr lang="en-US" dirty="0"/>
          </a:p>
        </p:txBody>
      </p:sp>
      <p:sp>
        <p:nvSpPr>
          <p:cNvPr id="8" name="Shape 345">
            <a:extLst>
              <a:ext uri="{FF2B5EF4-FFF2-40B4-BE49-F238E27FC236}">
                <a16:creationId xmlns:a16="http://schemas.microsoft.com/office/drawing/2014/main" id="{6CD6ABA7-3D64-630A-B7B4-61C38DA52183}"/>
              </a:ext>
            </a:extLst>
          </p:cNvPr>
          <p:cNvSpPr>
            <a:spLocks noGrp="1"/>
          </p:cNvSpPr>
          <p:nvPr>
            <p:ph type="title"/>
          </p:nvPr>
        </p:nvSpPr>
        <p:spPr>
          <a:xfrm>
            <a:off x="0" y="-16322"/>
            <a:ext cx="10515600" cy="866267"/>
          </a:xfrm>
          <a:prstGeom prst="rect">
            <a:avLst/>
          </a:prstGeom>
        </p:spPr>
        <p:txBody>
          <a:bodyPr>
            <a:normAutofit/>
          </a:bodyPr>
          <a:lstStyle/>
          <a:p>
            <a:pPr algn="l"/>
            <a:r>
              <a:rPr lang="en-US" sz="4000" b="1" dirty="0">
                <a:solidFill>
                  <a:srgbClr val="C00000"/>
                </a:solidFill>
              </a:rPr>
              <a:t>One of the greats</a:t>
            </a:r>
            <a:endParaRPr sz="4000" dirty="0">
              <a:solidFill>
                <a:srgbClr val="C00000"/>
              </a:solidFill>
            </a:endParaRPr>
          </a:p>
        </p:txBody>
      </p:sp>
      <p:sp>
        <p:nvSpPr>
          <p:cNvPr id="2" name="AutoShape 2">
            <a:extLst>
              <a:ext uri="{FF2B5EF4-FFF2-40B4-BE49-F238E27FC236}">
                <a16:creationId xmlns:a16="http://schemas.microsoft.com/office/drawing/2014/main" id="{E493D990-AFF8-1773-EEC3-A3D3DCB694F2}"/>
              </a:ext>
            </a:extLst>
          </p:cNvPr>
          <p:cNvSpPr>
            <a:spLocks noChangeAspect="1" noChangeArrowheads="1"/>
          </p:cNvSpPr>
          <p:nvPr/>
        </p:nvSpPr>
        <p:spPr bwMode="auto">
          <a:xfrm>
            <a:off x="4152900" y="2927350"/>
            <a:ext cx="3886200" cy="100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A blue and white shield with text&#10;&#10;AI-generated content may be incorrect.">
            <a:extLst>
              <a:ext uri="{FF2B5EF4-FFF2-40B4-BE49-F238E27FC236}">
                <a16:creationId xmlns:a16="http://schemas.microsoft.com/office/drawing/2014/main" id="{068BF7BE-E0CD-B18D-7B68-EB1C94DB7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393" y="-334902"/>
            <a:ext cx="2642167" cy="2642167"/>
          </a:xfrm>
          <a:prstGeom prst="rect">
            <a:avLst/>
          </a:prstGeom>
        </p:spPr>
      </p:pic>
      <p:pic>
        <p:nvPicPr>
          <p:cNvPr id="17" name="Picture 16" descr="A group of women in square icons&#10;&#10;AI-generated content may be incorrect.">
            <a:extLst>
              <a:ext uri="{FF2B5EF4-FFF2-40B4-BE49-F238E27FC236}">
                <a16:creationId xmlns:a16="http://schemas.microsoft.com/office/drawing/2014/main" id="{6F84DC3C-1F58-03B6-7908-78FE57091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9" y="5771753"/>
            <a:ext cx="999109" cy="1124745"/>
          </a:xfrm>
          <a:prstGeom prst="rect">
            <a:avLst/>
          </a:prstGeom>
        </p:spPr>
      </p:pic>
      <p:pic>
        <p:nvPicPr>
          <p:cNvPr id="18" name="Picture 2" descr="Edinburgh Napier logo - EqualEngineers">
            <a:extLst>
              <a:ext uri="{FF2B5EF4-FFF2-40B4-BE49-F238E27FC236}">
                <a16:creationId xmlns:a16="http://schemas.microsoft.com/office/drawing/2014/main" id="{E393E9B9-E4C4-7BD9-E57C-C642C5E9AE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660" y="5884126"/>
            <a:ext cx="2630796" cy="9738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5CC1094A-A8FA-793E-1BF4-ADCD13CDC5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0087" y="6075147"/>
            <a:ext cx="2006751" cy="78285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close-up of a logo&#10;&#10;AI-generated content may be incorrect.">
            <a:extLst>
              <a:ext uri="{FF2B5EF4-FFF2-40B4-BE49-F238E27FC236}">
                <a16:creationId xmlns:a16="http://schemas.microsoft.com/office/drawing/2014/main" id="{0CB8A607-A623-4EED-4AA3-E0407B8602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00988" y="6012057"/>
            <a:ext cx="4291012" cy="773620"/>
          </a:xfrm>
          <a:prstGeom prst="rect">
            <a:avLst/>
          </a:prstGeom>
        </p:spPr>
      </p:pic>
    </p:spTree>
    <p:extLst>
      <p:ext uri="{BB962C8B-B14F-4D97-AF65-F5344CB8AC3E}">
        <p14:creationId xmlns:p14="http://schemas.microsoft.com/office/powerpoint/2010/main" val="276926197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5093</TotalTime>
  <Words>452</Words>
  <Application>Microsoft Macintosh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Baskerville</vt:lpstr>
      <vt:lpstr>Calibri</vt:lpstr>
      <vt:lpstr>Calibri Light</vt:lpstr>
      <vt:lpstr>Office Theme</vt:lpstr>
      <vt:lpstr>Trust4Futures:  Whitfield Diffie</vt:lpstr>
      <vt:lpstr>Father of Cryptography</vt:lpstr>
      <vt:lpstr>Father of Cryptography</vt:lpstr>
      <vt:lpstr>Trip to IBM</vt:lpstr>
      <vt:lpstr>Meeting Marty</vt:lpstr>
      <vt:lpstr>New Directions in Cryptography</vt:lpstr>
      <vt:lpstr>One of the greats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Crypto</dc:title>
  <cp:lastModifiedBy>Buchanan, Bill</cp:lastModifiedBy>
  <cp:revision>88</cp:revision>
  <cp:lastPrinted>2025-03-23T15:55:07Z</cp:lastPrinted>
  <dcterms:modified xsi:type="dcterms:W3CDTF">2025-03-25T21:01:34Z</dcterms:modified>
</cp:coreProperties>
</file>