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74" r:id="rId3"/>
    <p:sldId id="257" r:id="rId4"/>
    <p:sldId id="258" r:id="rId5"/>
    <p:sldId id="259" r:id="rId6"/>
    <p:sldId id="260" r:id="rId7"/>
    <p:sldId id="261" r:id="rId8"/>
    <p:sldId id="262" r:id="rId9"/>
    <p:sldId id="263" r:id="rId10"/>
    <p:sldId id="264" r:id="rId11"/>
    <p:sldId id="265" r:id="rId12"/>
    <p:sldId id="266" r:id="rId13"/>
    <p:sldId id="267" r:id="rId14"/>
    <p:sldId id="269" r:id="rId15"/>
    <p:sldId id="268" r:id="rId16"/>
    <p:sldId id="270"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64D811-37F7-41F4-AB3D-05C733FC298F}" v="15" dt="2019-06-11T19:13:48.2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94" autoAdjust="0"/>
    <p:restoredTop sz="94660"/>
  </p:normalViewPr>
  <p:slideViewPr>
    <p:cSldViewPr snapToGrid="0">
      <p:cViewPr varScale="1">
        <p:scale>
          <a:sx n="96" d="100"/>
          <a:sy n="96" d="100"/>
        </p:scale>
        <p:origin x="72"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Dango" userId="84ae54e972e39744" providerId="LiveId" clId="{CD64D811-37F7-41F4-AB3D-05C733FC298F}"/>
    <pc:docChg chg="undo custSel mod addSld delSld modSld">
      <pc:chgData name="John Dango" userId="84ae54e972e39744" providerId="LiveId" clId="{CD64D811-37F7-41F4-AB3D-05C733FC298F}" dt="2019-06-11T19:19:59.473" v="224" actId="20577"/>
      <pc:docMkLst>
        <pc:docMk/>
      </pc:docMkLst>
      <pc:sldChg chg="modSp">
        <pc:chgData name="John Dango" userId="84ae54e972e39744" providerId="LiveId" clId="{CD64D811-37F7-41F4-AB3D-05C733FC298F}" dt="2019-06-11T14:46:16.912" v="85" actId="20577"/>
        <pc:sldMkLst>
          <pc:docMk/>
          <pc:sldMk cId="4058502819" sldId="258"/>
        </pc:sldMkLst>
        <pc:spChg chg="mod">
          <ac:chgData name="John Dango" userId="84ae54e972e39744" providerId="LiveId" clId="{CD64D811-37F7-41F4-AB3D-05C733FC298F}" dt="2019-06-11T14:46:16.912" v="85" actId="20577"/>
          <ac:spMkLst>
            <pc:docMk/>
            <pc:sldMk cId="4058502819" sldId="258"/>
            <ac:spMk id="3" creationId="{07C5F46A-116C-4054-8299-DF774E22867B}"/>
          </ac:spMkLst>
        </pc:spChg>
      </pc:sldChg>
      <pc:sldChg chg="modSp">
        <pc:chgData name="John Dango" userId="84ae54e972e39744" providerId="LiveId" clId="{CD64D811-37F7-41F4-AB3D-05C733FC298F}" dt="2019-06-11T19:08:36.463" v="171" actId="1036"/>
        <pc:sldMkLst>
          <pc:docMk/>
          <pc:sldMk cId="1539063222" sldId="269"/>
        </pc:sldMkLst>
        <pc:spChg chg="mod">
          <ac:chgData name="John Dango" userId="84ae54e972e39744" providerId="LiveId" clId="{CD64D811-37F7-41F4-AB3D-05C733FC298F}" dt="2019-06-11T14:39:42.282" v="0" actId="207"/>
          <ac:spMkLst>
            <pc:docMk/>
            <pc:sldMk cId="1539063222" sldId="269"/>
            <ac:spMk id="7" creationId="{2962E535-D41C-4517-95AD-A28E2E256193}"/>
          </ac:spMkLst>
        </pc:spChg>
        <pc:spChg chg="mod">
          <ac:chgData name="John Dango" userId="84ae54e972e39744" providerId="LiveId" clId="{CD64D811-37F7-41F4-AB3D-05C733FC298F}" dt="2019-06-11T14:39:45.845" v="1" actId="207"/>
          <ac:spMkLst>
            <pc:docMk/>
            <pc:sldMk cId="1539063222" sldId="269"/>
            <ac:spMk id="8" creationId="{985AA3A8-07D5-43D3-94DA-17928B1794C2}"/>
          </ac:spMkLst>
        </pc:spChg>
        <pc:spChg chg="mod">
          <ac:chgData name="John Dango" userId="84ae54e972e39744" providerId="LiveId" clId="{CD64D811-37F7-41F4-AB3D-05C733FC298F}" dt="2019-06-11T14:39:48.447" v="2" actId="207"/>
          <ac:spMkLst>
            <pc:docMk/>
            <pc:sldMk cId="1539063222" sldId="269"/>
            <ac:spMk id="9" creationId="{EEE4EAA9-6DA0-4F11-A415-069F7F9F409B}"/>
          </ac:spMkLst>
        </pc:spChg>
        <pc:spChg chg="mod">
          <ac:chgData name="John Dango" userId="84ae54e972e39744" providerId="LiveId" clId="{CD64D811-37F7-41F4-AB3D-05C733FC298F}" dt="2019-06-11T14:39:58.936" v="4" actId="207"/>
          <ac:spMkLst>
            <pc:docMk/>
            <pc:sldMk cId="1539063222" sldId="269"/>
            <ac:spMk id="10" creationId="{DAE1E7CF-ED58-43A4-A68D-58A8062376E1}"/>
          </ac:spMkLst>
        </pc:spChg>
        <pc:picChg chg="mod">
          <ac:chgData name="John Dango" userId="84ae54e972e39744" providerId="LiveId" clId="{CD64D811-37F7-41F4-AB3D-05C733FC298F}" dt="2019-06-11T19:08:36.463" v="171" actId="1036"/>
          <ac:picMkLst>
            <pc:docMk/>
            <pc:sldMk cId="1539063222" sldId="269"/>
            <ac:picMk id="6" creationId="{CC87BE90-C260-463B-9751-0830444C7F4D}"/>
          </ac:picMkLst>
        </pc:picChg>
      </pc:sldChg>
      <pc:sldChg chg="addSp modSp">
        <pc:chgData name="John Dango" userId="84ae54e972e39744" providerId="LiveId" clId="{CD64D811-37F7-41F4-AB3D-05C733FC298F}" dt="2019-06-11T14:51:46.281" v="101" actId="1076"/>
        <pc:sldMkLst>
          <pc:docMk/>
          <pc:sldMk cId="1022631300" sldId="270"/>
        </pc:sldMkLst>
        <pc:spChg chg="mod">
          <ac:chgData name="John Dango" userId="84ae54e972e39744" providerId="LiveId" clId="{CD64D811-37F7-41F4-AB3D-05C733FC298F}" dt="2019-06-11T14:51:08.443" v="97" actId="20577"/>
          <ac:spMkLst>
            <pc:docMk/>
            <pc:sldMk cId="1022631300" sldId="270"/>
            <ac:spMk id="2" creationId="{4CF7157F-CCE5-4835-AF47-212EC95A86CC}"/>
          </ac:spMkLst>
        </pc:spChg>
        <pc:picChg chg="add mod">
          <ac:chgData name="John Dango" userId="84ae54e972e39744" providerId="LiveId" clId="{CD64D811-37F7-41F4-AB3D-05C733FC298F}" dt="2019-06-11T14:51:46.281" v="101" actId="1076"/>
          <ac:picMkLst>
            <pc:docMk/>
            <pc:sldMk cId="1022631300" sldId="270"/>
            <ac:picMk id="3" creationId="{62900BE3-BF72-49C5-B4F6-7DC11383CB7D}"/>
          </ac:picMkLst>
        </pc:picChg>
      </pc:sldChg>
      <pc:sldChg chg="addSp delSp modSp">
        <pc:chgData name="John Dango" userId="84ae54e972e39744" providerId="LiveId" clId="{CD64D811-37F7-41F4-AB3D-05C733FC298F}" dt="2019-06-11T14:53:24.001" v="166" actId="27636"/>
        <pc:sldMkLst>
          <pc:docMk/>
          <pc:sldMk cId="1553468843" sldId="271"/>
        </pc:sldMkLst>
        <pc:spChg chg="mod">
          <ac:chgData name="John Dango" userId="84ae54e972e39744" providerId="LiveId" clId="{CD64D811-37F7-41F4-AB3D-05C733FC298F}" dt="2019-06-11T14:52:32.436" v="106" actId="1076"/>
          <ac:spMkLst>
            <pc:docMk/>
            <pc:sldMk cId="1553468843" sldId="271"/>
            <ac:spMk id="2" creationId="{4D072F3B-DB41-4AD7-9985-25A195404457}"/>
          </ac:spMkLst>
        </pc:spChg>
        <pc:spChg chg="add del">
          <ac:chgData name="John Dango" userId="84ae54e972e39744" providerId="LiveId" clId="{CD64D811-37F7-41F4-AB3D-05C733FC298F}" dt="2019-06-11T14:52:24.093" v="103" actId="478"/>
          <ac:spMkLst>
            <pc:docMk/>
            <pc:sldMk cId="1553468843" sldId="271"/>
            <ac:spMk id="3" creationId="{A14BF323-2C69-4F46-86AB-D7E76720DA25}"/>
          </ac:spMkLst>
        </pc:spChg>
        <pc:spChg chg="add mod">
          <ac:chgData name="John Dango" userId="84ae54e972e39744" providerId="LiveId" clId="{CD64D811-37F7-41F4-AB3D-05C733FC298F}" dt="2019-06-11T14:53:24.001" v="166" actId="27636"/>
          <ac:spMkLst>
            <pc:docMk/>
            <pc:sldMk cId="1553468843" sldId="271"/>
            <ac:spMk id="5" creationId="{C5B4C3EA-013E-4198-A25B-5DFE6B8914FF}"/>
          </ac:spMkLst>
        </pc:spChg>
        <pc:picChg chg="mod">
          <ac:chgData name="John Dango" userId="84ae54e972e39744" providerId="LiveId" clId="{CD64D811-37F7-41F4-AB3D-05C733FC298F}" dt="2019-06-11T14:53:03.904" v="154" actId="1076"/>
          <ac:picMkLst>
            <pc:docMk/>
            <pc:sldMk cId="1553468843" sldId="271"/>
            <ac:picMk id="4" creationId="{4CD65585-CC08-44C1-B247-FF0831E5DB74}"/>
          </ac:picMkLst>
        </pc:picChg>
      </pc:sldChg>
      <pc:sldChg chg="modSp">
        <pc:chgData name="John Dango" userId="84ae54e972e39744" providerId="LiveId" clId="{CD64D811-37F7-41F4-AB3D-05C733FC298F}" dt="2019-06-11T19:19:59.473" v="224" actId="20577"/>
        <pc:sldMkLst>
          <pc:docMk/>
          <pc:sldMk cId="1923027860" sldId="273"/>
        </pc:sldMkLst>
        <pc:spChg chg="mod">
          <ac:chgData name="John Dango" userId="84ae54e972e39744" providerId="LiveId" clId="{CD64D811-37F7-41F4-AB3D-05C733FC298F}" dt="2019-06-11T19:19:59.473" v="224" actId="20577"/>
          <ac:spMkLst>
            <pc:docMk/>
            <pc:sldMk cId="1923027860" sldId="273"/>
            <ac:spMk id="7" creationId="{255D3004-7BC1-4171-931F-337DC21079DE}"/>
          </ac:spMkLst>
        </pc:spChg>
      </pc:sldChg>
      <pc:sldChg chg="delSp add setBg delDesignElem">
        <pc:chgData name="John Dango" userId="84ae54e972e39744" providerId="LiveId" clId="{CD64D811-37F7-41F4-AB3D-05C733FC298F}" dt="2019-06-11T19:13:48.280" v="223"/>
        <pc:sldMkLst>
          <pc:docMk/>
          <pc:sldMk cId="1829795775" sldId="274"/>
        </pc:sldMkLst>
        <pc:spChg chg="del">
          <ac:chgData name="John Dango" userId="84ae54e972e39744" providerId="LiveId" clId="{CD64D811-37F7-41F4-AB3D-05C733FC298F}" dt="2019-06-11T19:13:48.280" v="223"/>
          <ac:spMkLst>
            <pc:docMk/>
            <pc:sldMk cId="1829795775" sldId="274"/>
            <ac:spMk id="21" creationId="{DC99427B-A97E-40A3-B1FD-4557346C6A91}"/>
          </ac:spMkLst>
        </pc:spChg>
        <pc:grpChg chg="del">
          <ac:chgData name="John Dango" userId="84ae54e972e39744" providerId="LiveId" clId="{CD64D811-37F7-41F4-AB3D-05C733FC298F}" dt="2019-06-11T19:13:48.280" v="223"/>
          <ac:grpSpMkLst>
            <pc:docMk/>
            <pc:sldMk cId="1829795775" sldId="274"/>
            <ac:grpSpMk id="9" creationId="{4815A7B4-532E-48C9-AC24-D78ACF3339DB}"/>
          </ac:grpSpMkLst>
        </pc:grpChg>
      </pc:sldChg>
      <pc:sldChg chg="addSp delSp modSp add del mod setBg">
        <pc:chgData name="John Dango" userId="84ae54e972e39744" providerId="LiveId" clId="{CD64D811-37F7-41F4-AB3D-05C733FC298F}" dt="2019-06-11T19:13:45.678" v="221" actId="2696"/>
        <pc:sldMkLst>
          <pc:docMk/>
          <pc:sldMk cId="2966241799" sldId="274"/>
        </pc:sldMkLst>
        <pc:spChg chg="mod">
          <ac:chgData name="John Dango" userId="84ae54e972e39744" providerId="LiveId" clId="{CD64D811-37F7-41F4-AB3D-05C733FC298F}" dt="2019-06-11T19:13:06.536" v="220" actId="1037"/>
          <ac:spMkLst>
            <pc:docMk/>
            <pc:sldMk cId="2966241799" sldId="274"/>
            <ac:spMk id="2" creationId="{1D56C703-CD83-49DA-A11A-BC7E28C3236B}"/>
          </ac:spMkLst>
        </pc:spChg>
        <pc:spChg chg="del">
          <ac:chgData name="John Dango" userId="84ae54e972e39744" providerId="LiveId" clId="{CD64D811-37F7-41F4-AB3D-05C733FC298F}" dt="2019-06-11T14:43:53.602" v="69" actId="478"/>
          <ac:spMkLst>
            <pc:docMk/>
            <pc:sldMk cId="2966241799" sldId="274"/>
            <ac:spMk id="3" creationId="{2BF662DA-62C0-4375-935B-B7E289B186C0}"/>
          </ac:spMkLst>
        </pc:spChg>
        <pc:spChg chg="add del">
          <ac:chgData name="John Dango" userId="84ae54e972e39744" providerId="LiveId" clId="{CD64D811-37F7-41F4-AB3D-05C733FC298F}" dt="2019-06-11T19:12:47.556" v="218" actId="26606"/>
          <ac:spMkLst>
            <pc:docMk/>
            <pc:sldMk cId="2966241799" sldId="274"/>
            <ac:spMk id="21" creationId="{DC99427B-A97E-40A3-B1FD-4557346C6A91}"/>
          </ac:spMkLst>
        </pc:spChg>
        <pc:spChg chg="add del">
          <ac:chgData name="John Dango" userId="84ae54e972e39744" providerId="LiveId" clId="{CD64D811-37F7-41F4-AB3D-05C733FC298F}" dt="2019-06-11T19:12:47.556" v="218" actId="26606"/>
          <ac:spMkLst>
            <pc:docMk/>
            <pc:sldMk cId="2966241799" sldId="274"/>
            <ac:spMk id="38" creationId="{DC99427B-A97E-40A3-B1FD-4557346C6A91}"/>
          </ac:spMkLst>
        </pc:spChg>
        <pc:grpChg chg="add del">
          <ac:chgData name="John Dango" userId="84ae54e972e39744" providerId="LiveId" clId="{CD64D811-37F7-41F4-AB3D-05C733FC298F}" dt="2019-06-11T19:12:47.556" v="218" actId="26606"/>
          <ac:grpSpMkLst>
            <pc:docMk/>
            <pc:sldMk cId="2966241799" sldId="274"/>
            <ac:grpSpMk id="9" creationId="{4815A7B4-532E-48C9-AC24-D78ACF3339DB}"/>
          </ac:grpSpMkLst>
        </pc:grpChg>
        <pc:grpChg chg="add del">
          <ac:chgData name="John Dango" userId="84ae54e972e39744" providerId="LiveId" clId="{CD64D811-37F7-41F4-AB3D-05C733FC298F}" dt="2019-06-11T19:12:47.556" v="218" actId="26606"/>
          <ac:grpSpMkLst>
            <pc:docMk/>
            <pc:sldMk cId="2966241799" sldId="274"/>
            <ac:grpSpMk id="26" creationId="{4815A7B4-532E-48C9-AC24-D78ACF3339DB}"/>
          </ac:grpSpMkLst>
        </pc:grpChg>
        <pc:picChg chg="add">
          <ac:chgData name="John Dango" userId="84ae54e972e39744" providerId="LiveId" clId="{CD64D811-37F7-41F4-AB3D-05C733FC298F}" dt="2019-06-11T14:56:07.428" v="167" actId="26606"/>
          <ac:picMkLst>
            <pc:docMk/>
            <pc:sldMk cId="2966241799" sldId="274"/>
            <ac:picMk id="6" creationId="{8707A8DB-201B-4D4E-BF70-9EE0FFFC44AE}"/>
          </ac:picMkLst>
        </pc:picChg>
      </pc:sldChg>
    </pc:docChg>
  </pc:docChgLst>
  <pc:docChgLst>
    <pc:chgData name="John Dango" userId="84ae54e972e39744" providerId="LiveId" clId="{B6C7D067-1728-4243-8650-9094D787C6E1}"/>
    <pc:docChg chg="modSld">
      <pc:chgData name="John Dango" userId="84ae54e972e39744" providerId="LiveId" clId="{B6C7D067-1728-4243-8650-9094D787C6E1}" dt="2019-06-12T00:40:06.858" v="0" actId="1076"/>
      <pc:docMkLst>
        <pc:docMk/>
      </pc:docMkLst>
      <pc:sldChg chg="modSp">
        <pc:chgData name="John Dango" userId="84ae54e972e39744" providerId="LiveId" clId="{B6C7D067-1728-4243-8650-9094D787C6E1}" dt="2019-06-12T00:40:06.858" v="0" actId="1076"/>
        <pc:sldMkLst>
          <pc:docMk/>
          <pc:sldMk cId="2863298649" sldId="267"/>
        </pc:sldMkLst>
        <pc:picChg chg="mod">
          <ac:chgData name="John Dango" userId="84ae54e972e39744" providerId="LiveId" clId="{B6C7D067-1728-4243-8650-9094D787C6E1}" dt="2019-06-12T00:40:06.858" v="0" actId="1076"/>
          <ac:picMkLst>
            <pc:docMk/>
            <pc:sldMk cId="2863298649" sldId="267"/>
            <ac:picMk id="4" creationId="{A9CB6BBF-BE5E-4E7F-B4F9-CC0DCD33BD3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C4641A-FCD7-0D42-AAC5-194ABFD288C1}" type="datetimeFigureOut">
              <a:rPr lang="en-US" smtClean="0"/>
              <a:t>6/12/2019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A9F10F-0916-5644-8F9B-8FC9F1EDD5BD}" type="slidenum">
              <a:rPr lang="en-US" smtClean="0"/>
              <a:t>‹#›</a:t>
            </a:fld>
            <a:endParaRPr lang="en-US"/>
          </a:p>
        </p:txBody>
      </p:sp>
    </p:spTree>
    <p:extLst>
      <p:ext uri="{BB962C8B-B14F-4D97-AF65-F5344CB8AC3E}">
        <p14:creationId xmlns:p14="http://schemas.microsoft.com/office/powerpoint/2010/main" val="1242071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A9F10F-0916-5644-8F9B-8FC9F1EDD5BD}" type="slidenum">
              <a:rPr lang="en-US" smtClean="0"/>
              <a:t>4</a:t>
            </a:fld>
            <a:endParaRPr lang="en-US"/>
          </a:p>
        </p:txBody>
      </p:sp>
    </p:spTree>
    <p:extLst>
      <p:ext uri="{BB962C8B-B14F-4D97-AF65-F5344CB8AC3E}">
        <p14:creationId xmlns:p14="http://schemas.microsoft.com/office/powerpoint/2010/main" val="2280838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A9F10F-0916-5644-8F9B-8FC9F1EDD5BD}" type="slidenum">
              <a:rPr lang="en-US" smtClean="0"/>
              <a:t>5</a:t>
            </a:fld>
            <a:endParaRPr lang="en-US"/>
          </a:p>
        </p:txBody>
      </p:sp>
    </p:spTree>
    <p:extLst>
      <p:ext uri="{BB962C8B-B14F-4D97-AF65-F5344CB8AC3E}">
        <p14:creationId xmlns:p14="http://schemas.microsoft.com/office/powerpoint/2010/main" val="3120769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6/12/2019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6/12/2019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6/12/2019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30FEE-FA20-4B29-BA09-144ED026B870}"/>
              </a:ext>
            </a:extLst>
          </p:cNvPr>
          <p:cNvSpPr>
            <a:spLocks noGrp="1"/>
          </p:cNvSpPr>
          <p:nvPr>
            <p:ph type="ctrTitle"/>
          </p:nvPr>
        </p:nvSpPr>
        <p:spPr>
          <a:xfrm>
            <a:off x="79899" y="2807167"/>
            <a:ext cx="9729926" cy="1646302"/>
          </a:xfrm>
        </p:spPr>
        <p:txBody>
          <a:bodyPr/>
          <a:lstStyle/>
          <a:p>
            <a:r>
              <a:rPr lang="en-US" dirty="0"/>
              <a:t>Soccer’s </a:t>
            </a:r>
            <a:r>
              <a:rPr lang="en-US" i="1" dirty="0"/>
              <a:t>Continuous</a:t>
            </a:r>
            <a:r>
              <a:rPr lang="en-US" dirty="0"/>
              <a:t> Problem</a:t>
            </a:r>
            <a:br>
              <a:rPr lang="en-US" dirty="0"/>
            </a:br>
            <a:r>
              <a:rPr lang="en-US" sz="2000" b="1" dirty="0"/>
              <a:t>Quantifying the Value of Individual Talent In A Largely, Unquantifiable Game</a:t>
            </a:r>
            <a:br>
              <a:rPr lang="en-US" b="1" dirty="0"/>
            </a:br>
            <a:endParaRPr lang="en-US" dirty="0"/>
          </a:p>
        </p:txBody>
      </p:sp>
      <p:sp>
        <p:nvSpPr>
          <p:cNvPr id="3" name="Subtitle 2">
            <a:extLst>
              <a:ext uri="{FF2B5EF4-FFF2-40B4-BE49-F238E27FC236}">
                <a16:creationId xmlns:a16="http://schemas.microsoft.com/office/drawing/2014/main" id="{12FC24BF-0E11-43D5-BC96-C2A9EFB4B5BB}"/>
              </a:ext>
            </a:extLst>
          </p:cNvPr>
          <p:cNvSpPr>
            <a:spLocks noGrp="1"/>
          </p:cNvSpPr>
          <p:nvPr>
            <p:ph type="subTitle" idx="1"/>
          </p:nvPr>
        </p:nvSpPr>
        <p:spPr/>
        <p:txBody>
          <a:bodyPr/>
          <a:lstStyle/>
          <a:p>
            <a:pPr algn="ctr"/>
            <a:r>
              <a:rPr lang="en-US" dirty="0"/>
              <a:t>By Daniel Jurado</a:t>
            </a:r>
          </a:p>
          <a:p>
            <a:pPr algn="ctr"/>
            <a:r>
              <a:rPr lang="en-US" dirty="0"/>
              <a:t>Data Science Fellow @ </a:t>
            </a:r>
            <a:r>
              <a:rPr lang="en-US" dirty="0" err="1"/>
              <a:t>Thinkful</a:t>
            </a:r>
            <a:endParaRPr lang="en-US" dirty="0"/>
          </a:p>
        </p:txBody>
      </p:sp>
    </p:spTree>
    <p:extLst>
      <p:ext uri="{BB962C8B-B14F-4D97-AF65-F5344CB8AC3E}">
        <p14:creationId xmlns:p14="http://schemas.microsoft.com/office/powerpoint/2010/main" val="3697919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2" name="Group 70">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72"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73" name="Straight Connector 72">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76">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2050" name="Picture 2" descr="Image result for fifa 2019">
            <a:extLst>
              <a:ext uri="{FF2B5EF4-FFF2-40B4-BE49-F238E27FC236}">
                <a16:creationId xmlns:a16="http://schemas.microsoft.com/office/drawing/2014/main" id="{037D159D-0BA2-4215-9ED6-4FB3A3337AC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091" b="18224"/>
          <a:stretch/>
        </p:blipFill>
        <p:spPr bwMode="auto">
          <a:xfrm>
            <a:off x="20" y="-1"/>
            <a:ext cx="5394940" cy="6858001"/>
          </a:xfrm>
          <a:custGeom>
            <a:avLst/>
            <a:gdLst>
              <a:gd name="connsiteX0" fmla="*/ 842596 w 5394960"/>
              <a:gd name="connsiteY0" fmla="*/ 0 h 6858000"/>
              <a:gd name="connsiteX1" fmla="*/ 5394960 w 5394960"/>
              <a:gd name="connsiteY1" fmla="*/ 0 h 6858000"/>
              <a:gd name="connsiteX2" fmla="*/ 5394960 w 5394960"/>
              <a:gd name="connsiteY2" fmla="*/ 21851 h 6858000"/>
              <a:gd name="connsiteX3" fmla="*/ 4365943 w 5394960"/>
              <a:gd name="connsiteY3" fmla="*/ 6858000 h 6858000"/>
              <a:gd name="connsiteX4" fmla="*/ 0 w 5394960"/>
              <a:gd name="connsiteY4" fmla="*/ 6858000 h 6858000"/>
              <a:gd name="connsiteX5" fmla="*/ 0 w 5394960"/>
              <a:gd name="connsiteY5" fmla="*/ 56661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6B3102E-4EF2-4F22-9565-84BF183BF155}"/>
              </a:ext>
            </a:extLst>
          </p:cNvPr>
          <p:cNvSpPr>
            <a:spLocks noGrp="1"/>
          </p:cNvSpPr>
          <p:nvPr>
            <p:ph type="title"/>
          </p:nvPr>
        </p:nvSpPr>
        <p:spPr>
          <a:xfrm>
            <a:off x="4912713" y="1861916"/>
            <a:ext cx="3887839" cy="2372168"/>
          </a:xfrm>
        </p:spPr>
        <p:txBody>
          <a:bodyPr vert="horz" lIns="91440" tIns="45720" rIns="91440" bIns="45720" rtlCol="0" anchor="b">
            <a:normAutofit/>
          </a:bodyPr>
          <a:lstStyle/>
          <a:p>
            <a:pPr algn="r">
              <a:lnSpc>
                <a:spcPct val="90000"/>
              </a:lnSpc>
            </a:pPr>
            <a:r>
              <a:rPr lang="en-US" sz="5400" dirty="0"/>
              <a:t>In Search for an Answer….</a:t>
            </a:r>
          </a:p>
        </p:txBody>
      </p:sp>
    </p:spTree>
    <p:extLst>
      <p:ext uri="{BB962C8B-B14F-4D97-AF65-F5344CB8AC3E}">
        <p14:creationId xmlns:p14="http://schemas.microsoft.com/office/powerpoint/2010/main" val="1161906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822EA-09E4-45D1-B2B8-6B840C7BA8AC}"/>
              </a:ext>
            </a:extLst>
          </p:cNvPr>
          <p:cNvSpPr>
            <a:spLocks noGrp="1"/>
          </p:cNvSpPr>
          <p:nvPr>
            <p:ph type="title"/>
          </p:nvPr>
        </p:nvSpPr>
        <p:spPr/>
        <p:txBody>
          <a:bodyPr/>
          <a:lstStyle/>
          <a:p>
            <a:r>
              <a:rPr lang="en-US" dirty="0"/>
              <a:t>FIFA – Overall Player Rating</a:t>
            </a:r>
          </a:p>
        </p:txBody>
      </p:sp>
      <p:pic>
        <p:nvPicPr>
          <p:cNvPr id="5" name="Picture 2" descr="Image result for fifa 2019 player ratings">
            <a:extLst>
              <a:ext uri="{FF2B5EF4-FFF2-40B4-BE49-F238E27FC236}">
                <a16:creationId xmlns:a16="http://schemas.microsoft.com/office/drawing/2014/main" id="{3AAEB3BA-FAA8-4D47-B1E0-E677B9CC86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490067"/>
            <a:ext cx="7774518" cy="4373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1312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BCF68-C9EE-4EDB-A681-E7806975932B}"/>
              </a:ext>
            </a:extLst>
          </p:cNvPr>
          <p:cNvSpPr>
            <a:spLocks noGrp="1"/>
          </p:cNvSpPr>
          <p:nvPr>
            <p:ph type="title"/>
          </p:nvPr>
        </p:nvSpPr>
        <p:spPr>
          <a:xfrm>
            <a:off x="698326" y="673408"/>
            <a:ext cx="8596668" cy="1320800"/>
          </a:xfrm>
        </p:spPr>
        <p:txBody>
          <a:bodyPr>
            <a:noAutofit/>
          </a:bodyPr>
          <a:lstStyle/>
          <a:p>
            <a:r>
              <a:rPr lang="en-US" sz="4000" dirty="0"/>
              <a:t>FIFA Quantifies their Subjectivity… </a:t>
            </a:r>
            <a:br>
              <a:rPr lang="en-US" sz="4000" dirty="0"/>
            </a:br>
            <a:br>
              <a:rPr lang="en-US" sz="4000" dirty="0"/>
            </a:br>
            <a:r>
              <a:rPr lang="en-US" sz="4000" dirty="0">
                <a:solidFill>
                  <a:schemeClr val="accent4">
                    <a:lumMod val="60000"/>
                    <a:lumOff val="40000"/>
                  </a:schemeClr>
                </a:solidFill>
              </a:rPr>
              <a:t>…so that their Game Simulation reflects reality as best as possible.</a:t>
            </a:r>
            <a:br>
              <a:rPr lang="en-US" sz="4000" dirty="0"/>
            </a:br>
            <a:br>
              <a:rPr lang="en-US" sz="4000" b="1" dirty="0"/>
            </a:br>
            <a:r>
              <a:rPr lang="en-US" sz="3200" b="1" dirty="0">
                <a:solidFill>
                  <a:schemeClr val="tx1"/>
                </a:solidFill>
              </a:rPr>
              <a:t>Can this help us:</a:t>
            </a:r>
            <a:br>
              <a:rPr lang="en-US" sz="3200" b="1" dirty="0">
                <a:solidFill>
                  <a:schemeClr val="tx1"/>
                </a:solidFill>
              </a:rPr>
            </a:br>
            <a:r>
              <a:rPr lang="en-US" sz="3200" dirty="0">
                <a:solidFill>
                  <a:schemeClr val="tx1"/>
                </a:solidFill>
              </a:rPr>
              <a:t>1) </a:t>
            </a:r>
            <a:r>
              <a:rPr lang="en-US" sz="3200" b="1" i="1" dirty="0">
                <a:solidFill>
                  <a:schemeClr val="tx1"/>
                </a:solidFill>
              </a:rPr>
              <a:t>Identify</a:t>
            </a:r>
            <a:r>
              <a:rPr lang="en-US" sz="3200" dirty="0">
                <a:solidFill>
                  <a:schemeClr val="tx1"/>
                </a:solidFill>
              </a:rPr>
              <a:t> Undervalued Talent</a:t>
            </a:r>
            <a:br>
              <a:rPr lang="en-US" sz="3200" dirty="0">
                <a:solidFill>
                  <a:schemeClr val="tx1"/>
                </a:solidFill>
              </a:rPr>
            </a:br>
            <a:r>
              <a:rPr lang="en-US" sz="3200" dirty="0">
                <a:solidFill>
                  <a:schemeClr val="tx1"/>
                </a:solidFill>
              </a:rPr>
              <a:t>2) </a:t>
            </a:r>
            <a:r>
              <a:rPr lang="en-US" sz="3200" b="1" i="1" dirty="0">
                <a:solidFill>
                  <a:schemeClr val="tx1"/>
                </a:solidFill>
              </a:rPr>
              <a:t>Better Develop </a:t>
            </a:r>
            <a:r>
              <a:rPr lang="en-US" sz="3200" dirty="0">
                <a:solidFill>
                  <a:schemeClr val="tx1"/>
                </a:solidFill>
              </a:rPr>
              <a:t>our Talent</a:t>
            </a:r>
            <a:endParaRPr lang="en-US" sz="4000" dirty="0">
              <a:solidFill>
                <a:schemeClr val="tx1"/>
              </a:solidFill>
            </a:endParaRPr>
          </a:p>
        </p:txBody>
      </p:sp>
    </p:spTree>
    <p:extLst>
      <p:ext uri="{BB962C8B-B14F-4D97-AF65-F5344CB8AC3E}">
        <p14:creationId xmlns:p14="http://schemas.microsoft.com/office/powerpoint/2010/main" val="3860481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EE603-6B72-46B4-8CB7-D004FEA768C9}"/>
              </a:ext>
            </a:extLst>
          </p:cNvPr>
          <p:cNvSpPr>
            <a:spLocks noGrp="1"/>
          </p:cNvSpPr>
          <p:nvPr>
            <p:ph type="title"/>
          </p:nvPr>
        </p:nvSpPr>
        <p:spPr/>
        <p:txBody>
          <a:bodyPr/>
          <a:lstStyle/>
          <a:p>
            <a:r>
              <a:rPr lang="en-US" dirty="0"/>
              <a:t>Problem #1 – Identifying Undervalued Talent</a:t>
            </a:r>
          </a:p>
        </p:txBody>
      </p:sp>
      <p:pic>
        <p:nvPicPr>
          <p:cNvPr id="4" name="Content Placeholder 3">
            <a:extLst>
              <a:ext uri="{FF2B5EF4-FFF2-40B4-BE49-F238E27FC236}">
                <a16:creationId xmlns:a16="http://schemas.microsoft.com/office/drawing/2014/main" id="{A9CB6BBF-BE5E-4E7F-B4F9-CC0DCD33BD38}"/>
              </a:ext>
            </a:extLst>
          </p:cNvPr>
          <p:cNvPicPr>
            <a:picLocks noGrp="1" noChangeAspect="1"/>
          </p:cNvPicPr>
          <p:nvPr>
            <p:ph idx="1"/>
          </p:nvPr>
        </p:nvPicPr>
        <p:blipFill>
          <a:blip r:embed="rId2"/>
          <a:stretch>
            <a:fillRect/>
          </a:stretch>
        </p:blipFill>
        <p:spPr>
          <a:xfrm>
            <a:off x="523869" y="2304402"/>
            <a:ext cx="7519216" cy="4673070"/>
          </a:xfrm>
          <a:prstGeom prst="rect">
            <a:avLst/>
          </a:prstGeom>
        </p:spPr>
      </p:pic>
      <p:sp>
        <p:nvSpPr>
          <p:cNvPr id="9" name="Rectangle 8">
            <a:extLst>
              <a:ext uri="{FF2B5EF4-FFF2-40B4-BE49-F238E27FC236}">
                <a16:creationId xmlns:a16="http://schemas.microsoft.com/office/drawing/2014/main" id="{F555E7BE-9DEF-46BE-A49D-D7A67EA5935C}"/>
              </a:ext>
            </a:extLst>
          </p:cNvPr>
          <p:cNvSpPr/>
          <p:nvPr/>
        </p:nvSpPr>
        <p:spPr>
          <a:xfrm rot="20699348">
            <a:off x="2460300" y="3710599"/>
            <a:ext cx="5030736" cy="646331"/>
          </a:xfrm>
          <a:prstGeom prst="rect">
            <a:avLst/>
          </a:prstGeom>
        </p:spPr>
        <p:txBody>
          <a:bodyPr wrap="none">
            <a:spAutoFit/>
          </a:bodyPr>
          <a:lstStyle/>
          <a:p>
            <a:r>
              <a:rPr lang="en-US" sz="3600" b="1" dirty="0">
                <a:solidFill>
                  <a:srgbClr val="FF0000"/>
                </a:solidFill>
              </a:rPr>
              <a:t>A Clear Relationship!!!</a:t>
            </a:r>
          </a:p>
        </p:txBody>
      </p:sp>
      <p:sp>
        <p:nvSpPr>
          <p:cNvPr id="10" name="Rectangle 9">
            <a:extLst>
              <a:ext uri="{FF2B5EF4-FFF2-40B4-BE49-F238E27FC236}">
                <a16:creationId xmlns:a16="http://schemas.microsoft.com/office/drawing/2014/main" id="{0A587C59-E5C6-4053-9F09-8B54DCCE7D66}"/>
              </a:ext>
            </a:extLst>
          </p:cNvPr>
          <p:cNvSpPr/>
          <p:nvPr/>
        </p:nvSpPr>
        <p:spPr>
          <a:xfrm>
            <a:off x="3067050" y="1986902"/>
            <a:ext cx="4714875" cy="2609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56B85BF-7FA2-4084-A9F1-9E7A1FBA5780}"/>
              </a:ext>
            </a:extLst>
          </p:cNvPr>
          <p:cNvSpPr/>
          <p:nvPr/>
        </p:nvSpPr>
        <p:spPr>
          <a:xfrm>
            <a:off x="2183805" y="1827930"/>
            <a:ext cx="6367064" cy="769441"/>
          </a:xfrm>
          <a:prstGeom prst="rect">
            <a:avLst/>
          </a:prstGeom>
        </p:spPr>
        <p:txBody>
          <a:bodyPr wrap="none">
            <a:spAutoFit/>
          </a:bodyPr>
          <a:lstStyle/>
          <a:p>
            <a:r>
              <a:rPr lang="en-US" sz="2400" b="1" u="sng" dirty="0">
                <a:solidFill>
                  <a:schemeClr val="accent1">
                    <a:lumMod val="75000"/>
                  </a:schemeClr>
                </a:solidFill>
              </a:rPr>
              <a:t>Player Value vs Overall Player Rating (OPR)</a:t>
            </a:r>
          </a:p>
          <a:p>
            <a:endParaRPr lang="en-US" sz="2000" b="1" dirty="0">
              <a:solidFill>
                <a:schemeClr val="accent1">
                  <a:lumMod val="75000"/>
                </a:schemeClr>
              </a:solidFill>
            </a:endParaRPr>
          </a:p>
        </p:txBody>
      </p:sp>
    </p:spTree>
    <p:extLst>
      <p:ext uri="{BB962C8B-B14F-4D97-AF65-F5344CB8AC3E}">
        <p14:creationId xmlns:p14="http://schemas.microsoft.com/office/powerpoint/2010/main" val="2863298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EE603-6B72-46B4-8CB7-D004FEA768C9}"/>
              </a:ext>
            </a:extLst>
          </p:cNvPr>
          <p:cNvSpPr>
            <a:spLocks noGrp="1"/>
          </p:cNvSpPr>
          <p:nvPr>
            <p:ph type="title"/>
          </p:nvPr>
        </p:nvSpPr>
        <p:spPr/>
        <p:txBody>
          <a:bodyPr/>
          <a:lstStyle/>
          <a:p>
            <a:r>
              <a:rPr lang="en-US" dirty="0"/>
              <a:t>Plot by Position</a:t>
            </a:r>
          </a:p>
        </p:txBody>
      </p:sp>
      <p:pic>
        <p:nvPicPr>
          <p:cNvPr id="6" name="Picture 5">
            <a:extLst>
              <a:ext uri="{FF2B5EF4-FFF2-40B4-BE49-F238E27FC236}">
                <a16:creationId xmlns:a16="http://schemas.microsoft.com/office/drawing/2014/main" id="{CC87BE90-C260-463B-9751-0830444C7F4D}"/>
              </a:ext>
            </a:extLst>
          </p:cNvPr>
          <p:cNvPicPr>
            <a:picLocks noChangeAspect="1"/>
          </p:cNvPicPr>
          <p:nvPr/>
        </p:nvPicPr>
        <p:blipFill>
          <a:blip r:embed="rId2"/>
          <a:stretch>
            <a:fillRect/>
          </a:stretch>
        </p:blipFill>
        <p:spPr>
          <a:xfrm>
            <a:off x="572559" y="1249619"/>
            <a:ext cx="8596668" cy="5158000"/>
          </a:xfrm>
          <a:prstGeom prst="rect">
            <a:avLst/>
          </a:prstGeom>
        </p:spPr>
      </p:pic>
      <p:sp>
        <p:nvSpPr>
          <p:cNvPr id="7" name="TextBox 6">
            <a:extLst>
              <a:ext uri="{FF2B5EF4-FFF2-40B4-BE49-F238E27FC236}">
                <a16:creationId xmlns:a16="http://schemas.microsoft.com/office/drawing/2014/main" id="{2962E535-D41C-4517-95AD-A28E2E256193}"/>
              </a:ext>
            </a:extLst>
          </p:cNvPr>
          <p:cNvSpPr txBox="1"/>
          <p:nvPr/>
        </p:nvSpPr>
        <p:spPr>
          <a:xfrm>
            <a:off x="1608893" y="2491187"/>
            <a:ext cx="1720233" cy="523220"/>
          </a:xfrm>
          <a:prstGeom prst="rect">
            <a:avLst/>
          </a:prstGeom>
          <a:noFill/>
        </p:spPr>
        <p:txBody>
          <a:bodyPr wrap="square" rtlCol="0">
            <a:spAutoFit/>
          </a:bodyPr>
          <a:lstStyle/>
          <a:p>
            <a:r>
              <a:rPr lang="en-US" sz="2800" dirty="0">
                <a:solidFill>
                  <a:srgbClr val="FF0000"/>
                </a:solidFill>
              </a:rPr>
              <a:t>r</a:t>
            </a:r>
            <a:r>
              <a:rPr lang="en-US" sz="2800" baseline="30000" dirty="0">
                <a:solidFill>
                  <a:srgbClr val="FF0000"/>
                </a:solidFill>
              </a:rPr>
              <a:t>2</a:t>
            </a:r>
            <a:r>
              <a:rPr lang="en-US" sz="2800" dirty="0">
                <a:solidFill>
                  <a:srgbClr val="FF0000"/>
                </a:solidFill>
              </a:rPr>
              <a:t> = .92</a:t>
            </a:r>
          </a:p>
        </p:txBody>
      </p:sp>
      <p:sp>
        <p:nvSpPr>
          <p:cNvPr id="8" name="TextBox 7">
            <a:extLst>
              <a:ext uri="{FF2B5EF4-FFF2-40B4-BE49-F238E27FC236}">
                <a16:creationId xmlns:a16="http://schemas.microsoft.com/office/drawing/2014/main" id="{985AA3A8-07D5-43D3-94DA-17928B1794C2}"/>
              </a:ext>
            </a:extLst>
          </p:cNvPr>
          <p:cNvSpPr txBox="1"/>
          <p:nvPr/>
        </p:nvSpPr>
        <p:spPr>
          <a:xfrm>
            <a:off x="5880532" y="2491187"/>
            <a:ext cx="1720233" cy="523220"/>
          </a:xfrm>
          <a:prstGeom prst="rect">
            <a:avLst/>
          </a:prstGeom>
          <a:noFill/>
        </p:spPr>
        <p:txBody>
          <a:bodyPr wrap="square" rtlCol="0">
            <a:spAutoFit/>
          </a:bodyPr>
          <a:lstStyle/>
          <a:p>
            <a:r>
              <a:rPr lang="en-US" sz="2800" dirty="0">
                <a:solidFill>
                  <a:srgbClr val="FF0000"/>
                </a:solidFill>
              </a:rPr>
              <a:t>r</a:t>
            </a:r>
            <a:r>
              <a:rPr lang="en-US" sz="2800" baseline="30000" dirty="0">
                <a:solidFill>
                  <a:srgbClr val="FF0000"/>
                </a:solidFill>
              </a:rPr>
              <a:t>2</a:t>
            </a:r>
            <a:r>
              <a:rPr lang="en-US" sz="2800" dirty="0">
                <a:solidFill>
                  <a:srgbClr val="FF0000"/>
                </a:solidFill>
              </a:rPr>
              <a:t> = .91</a:t>
            </a:r>
          </a:p>
        </p:txBody>
      </p:sp>
      <p:sp>
        <p:nvSpPr>
          <p:cNvPr id="9" name="TextBox 8">
            <a:extLst>
              <a:ext uri="{FF2B5EF4-FFF2-40B4-BE49-F238E27FC236}">
                <a16:creationId xmlns:a16="http://schemas.microsoft.com/office/drawing/2014/main" id="{EEE4EAA9-6DA0-4F11-A415-069F7F9F409B}"/>
              </a:ext>
            </a:extLst>
          </p:cNvPr>
          <p:cNvSpPr txBox="1"/>
          <p:nvPr/>
        </p:nvSpPr>
        <p:spPr>
          <a:xfrm>
            <a:off x="1608893" y="4927601"/>
            <a:ext cx="1720233" cy="523220"/>
          </a:xfrm>
          <a:prstGeom prst="rect">
            <a:avLst/>
          </a:prstGeom>
          <a:noFill/>
        </p:spPr>
        <p:txBody>
          <a:bodyPr wrap="square" rtlCol="0">
            <a:spAutoFit/>
          </a:bodyPr>
          <a:lstStyle/>
          <a:p>
            <a:r>
              <a:rPr lang="en-US" sz="2800" dirty="0">
                <a:solidFill>
                  <a:srgbClr val="FF0000"/>
                </a:solidFill>
              </a:rPr>
              <a:t>r</a:t>
            </a:r>
            <a:r>
              <a:rPr lang="en-US" sz="2800" baseline="30000" dirty="0">
                <a:solidFill>
                  <a:srgbClr val="FF0000"/>
                </a:solidFill>
              </a:rPr>
              <a:t>2</a:t>
            </a:r>
            <a:r>
              <a:rPr lang="en-US" sz="2800" dirty="0">
                <a:solidFill>
                  <a:srgbClr val="FF0000"/>
                </a:solidFill>
              </a:rPr>
              <a:t> = .88</a:t>
            </a:r>
          </a:p>
        </p:txBody>
      </p:sp>
      <p:sp>
        <p:nvSpPr>
          <p:cNvPr id="10" name="TextBox 9">
            <a:extLst>
              <a:ext uri="{FF2B5EF4-FFF2-40B4-BE49-F238E27FC236}">
                <a16:creationId xmlns:a16="http://schemas.microsoft.com/office/drawing/2014/main" id="{DAE1E7CF-ED58-43A4-A68D-58A8062376E1}"/>
              </a:ext>
            </a:extLst>
          </p:cNvPr>
          <p:cNvSpPr txBox="1"/>
          <p:nvPr/>
        </p:nvSpPr>
        <p:spPr>
          <a:xfrm>
            <a:off x="6096000" y="4927601"/>
            <a:ext cx="1720233" cy="523220"/>
          </a:xfrm>
          <a:prstGeom prst="rect">
            <a:avLst/>
          </a:prstGeom>
          <a:noFill/>
        </p:spPr>
        <p:txBody>
          <a:bodyPr wrap="square" rtlCol="0">
            <a:spAutoFit/>
          </a:bodyPr>
          <a:lstStyle/>
          <a:p>
            <a:r>
              <a:rPr lang="en-US" sz="2800" dirty="0">
                <a:solidFill>
                  <a:srgbClr val="FF0000"/>
                </a:solidFill>
              </a:rPr>
              <a:t>r</a:t>
            </a:r>
            <a:r>
              <a:rPr lang="en-US" sz="2800" baseline="30000" dirty="0">
                <a:solidFill>
                  <a:srgbClr val="FF0000"/>
                </a:solidFill>
              </a:rPr>
              <a:t>2</a:t>
            </a:r>
            <a:r>
              <a:rPr lang="en-US" sz="2800" dirty="0">
                <a:solidFill>
                  <a:srgbClr val="FF0000"/>
                </a:solidFill>
              </a:rPr>
              <a:t> = .85</a:t>
            </a:r>
          </a:p>
        </p:txBody>
      </p:sp>
    </p:spTree>
    <p:extLst>
      <p:ext uri="{BB962C8B-B14F-4D97-AF65-F5344CB8AC3E}">
        <p14:creationId xmlns:p14="http://schemas.microsoft.com/office/powerpoint/2010/main" val="1539063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EDF8E-8A4C-4D71-9A2A-EBEDF561E28C}"/>
              </a:ext>
            </a:extLst>
          </p:cNvPr>
          <p:cNvSpPr>
            <a:spLocks noGrp="1"/>
          </p:cNvSpPr>
          <p:nvPr>
            <p:ph type="title"/>
          </p:nvPr>
        </p:nvSpPr>
        <p:spPr/>
        <p:txBody>
          <a:bodyPr/>
          <a:lstStyle/>
          <a:p>
            <a:r>
              <a:rPr lang="en-US" dirty="0"/>
              <a:t>As a Club Owner so far…</a:t>
            </a:r>
          </a:p>
        </p:txBody>
      </p:sp>
      <p:sp>
        <p:nvSpPr>
          <p:cNvPr id="3" name="Content Placeholder 2">
            <a:extLst>
              <a:ext uri="{FF2B5EF4-FFF2-40B4-BE49-F238E27FC236}">
                <a16:creationId xmlns:a16="http://schemas.microsoft.com/office/drawing/2014/main" id="{023A1224-980E-4FA2-8487-53348C999D30}"/>
              </a:ext>
            </a:extLst>
          </p:cNvPr>
          <p:cNvSpPr>
            <a:spLocks noGrp="1"/>
          </p:cNvSpPr>
          <p:nvPr>
            <p:ph idx="1"/>
          </p:nvPr>
        </p:nvSpPr>
        <p:spPr>
          <a:xfrm>
            <a:off x="677334" y="1707828"/>
            <a:ext cx="8596668" cy="3880773"/>
          </a:xfrm>
        </p:spPr>
        <p:txBody>
          <a:bodyPr>
            <a:normAutofit/>
          </a:bodyPr>
          <a:lstStyle/>
          <a:p>
            <a:r>
              <a:rPr lang="en-US" sz="2800" dirty="0"/>
              <a:t>We can support scouting and acquisition initiatives</a:t>
            </a:r>
          </a:p>
          <a:p>
            <a:r>
              <a:rPr lang="en-US" sz="2800" b="1" dirty="0"/>
              <a:t>Having a concrete value to look for, </a:t>
            </a:r>
            <a:r>
              <a:rPr lang="en-US" sz="2800" dirty="0"/>
              <a:t>complimenting our 'subjective feeling' of a player.</a:t>
            </a:r>
          </a:p>
          <a:p>
            <a:endParaRPr lang="en-US" sz="2800" dirty="0"/>
          </a:p>
          <a:p>
            <a:r>
              <a:rPr lang="en-US" sz="2800" b="1" dirty="0"/>
              <a:t>Poaching Players Below the Mean!?</a:t>
            </a:r>
          </a:p>
        </p:txBody>
      </p:sp>
    </p:spTree>
    <p:extLst>
      <p:ext uri="{BB962C8B-B14F-4D97-AF65-F5344CB8AC3E}">
        <p14:creationId xmlns:p14="http://schemas.microsoft.com/office/powerpoint/2010/main" val="509440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7157F-CCE5-4835-AF47-212EC95A86CC}"/>
              </a:ext>
            </a:extLst>
          </p:cNvPr>
          <p:cNvSpPr>
            <a:spLocks noGrp="1"/>
          </p:cNvSpPr>
          <p:nvPr>
            <p:ph type="title"/>
          </p:nvPr>
        </p:nvSpPr>
        <p:spPr/>
        <p:txBody>
          <a:bodyPr>
            <a:normAutofit fontScale="90000"/>
          </a:bodyPr>
          <a:lstStyle/>
          <a:p>
            <a:r>
              <a:rPr lang="en-US" b="1" dirty="0"/>
              <a:t>Let’s Now Take This Further:</a:t>
            </a:r>
            <a:br>
              <a:rPr lang="en-US" dirty="0"/>
            </a:br>
            <a:br>
              <a:rPr lang="en-US" dirty="0"/>
            </a:br>
            <a:r>
              <a:rPr lang="en-US" dirty="0">
                <a:solidFill>
                  <a:srgbClr val="FF0000"/>
                </a:solidFill>
              </a:rPr>
              <a:t>Given a Clear Relationship of </a:t>
            </a:r>
            <a:r>
              <a:rPr lang="en-US" u="sng" dirty="0">
                <a:solidFill>
                  <a:srgbClr val="FF0000"/>
                </a:solidFill>
              </a:rPr>
              <a:t>Value vs OPR</a:t>
            </a:r>
            <a:r>
              <a:rPr lang="en-US" dirty="0">
                <a:solidFill>
                  <a:srgbClr val="FF0000"/>
                </a:solidFill>
              </a:rPr>
              <a:t>..</a:t>
            </a:r>
            <a:br>
              <a:rPr lang="en-US" dirty="0"/>
            </a:br>
            <a:br>
              <a:rPr lang="en-US" dirty="0"/>
            </a:br>
            <a:r>
              <a:rPr lang="en-US" dirty="0"/>
              <a:t>…</a:t>
            </a:r>
            <a:r>
              <a:rPr lang="en-US" dirty="0">
                <a:solidFill>
                  <a:schemeClr val="accent4">
                    <a:lumMod val="60000"/>
                    <a:lumOff val="40000"/>
                  </a:schemeClr>
                </a:solidFill>
              </a:rPr>
              <a:t>if we can determine </a:t>
            </a:r>
            <a:r>
              <a:rPr lang="en-US" b="1" i="1" dirty="0">
                <a:solidFill>
                  <a:schemeClr val="accent4">
                    <a:lumMod val="60000"/>
                    <a:lumOff val="40000"/>
                  </a:schemeClr>
                </a:solidFill>
              </a:rPr>
              <a:t>what exactly influences OPR</a:t>
            </a:r>
            <a:r>
              <a:rPr lang="en-US" dirty="0">
                <a:solidFill>
                  <a:schemeClr val="accent4">
                    <a:lumMod val="60000"/>
                    <a:lumOff val="40000"/>
                  </a:schemeClr>
                </a:solidFill>
              </a:rPr>
              <a:t>… </a:t>
            </a:r>
            <a:br>
              <a:rPr lang="en-US" dirty="0">
                <a:solidFill>
                  <a:schemeClr val="accent4">
                    <a:lumMod val="60000"/>
                    <a:lumOff val="40000"/>
                  </a:schemeClr>
                </a:solidFill>
              </a:rPr>
            </a:br>
            <a:br>
              <a:rPr lang="en-US" dirty="0">
                <a:solidFill>
                  <a:schemeClr val="accent4">
                    <a:lumMod val="60000"/>
                    <a:lumOff val="40000"/>
                  </a:schemeClr>
                </a:solidFill>
              </a:rPr>
            </a:br>
            <a:r>
              <a:rPr lang="en-US" dirty="0">
                <a:solidFill>
                  <a:schemeClr val="accent4">
                    <a:lumMod val="60000"/>
                    <a:lumOff val="40000"/>
                  </a:schemeClr>
                </a:solidFill>
              </a:rPr>
              <a:t>…then we will </a:t>
            </a:r>
            <a:r>
              <a:rPr lang="en-US" b="1" i="1" dirty="0">
                <a:solidFill>
                  <a:schemeClr val="accent4">
                    <a:lumMod val="60000"/>
                    <a:lumOff val="40000"/>
                  </a:schemeClr>
                </a:solidFill>
              </a:rPr>
              <a:t>know exactly what we need to focus</a:t>
            </a:r>
            <a:r>
              <a:rPr lang="en-US" b="1" dirty="0">
                <a:solidFill>
                  <a:schemeClr val="accent4">
                    <a:lumMod val="60000"/>
                    <a:lumOff val="40000"/>
                  </a:schemeClr>
                </a:solidFill>
              </a:rPr>
              <a:t> on </a:t>
            </a:r>
            <a:r>
              <a:rPr lang="en-US" dirty="0">
                <a:solidFill>
                  <a:schemeClr val="accent4">
                    <a:lumMod val="60000"/>
                    <a:lumOff val="40000"/>
                  </a:schemeClr>
                </a:solidFill>
              </a:rPr>
              <a:t>to best develop our players to raise their value.</a:t>
            </a:r>
          </a:p>
        </p:txBody>
      </p:sp>
      <p:pic>
        <p:nvPicPr>
          <p:cNvPr id="3" name="Picture 2">
            <a:extLst>
              <a:ext uri="{FF2B5EF4-FFF2-40B4-BE49-F238E27FC236}">
                <a16:creationId xmlns:a16="http://schemas.microsoft.com/office/drawing/2014/main" id="{62900BE3-BF72-49C5-B4F6-7DC11383CB7D}"/>
              </a:ext>
            </a:extLst>
          </p:cNvPr>
          <p:cNvPicPr>
            <a:picLocks noChangeAspect="1"/>
          </p:cNvPicPr>
          <p:nvPr/>
        </p:nvPicPr>
        <p:blipFill>
          <a:blip r:embed="rId2"/>
          <a:stretch>
            <a:fillRect/>
          </a:stretch>
        </p:blipFill>
        <p:spPr>
          <a:xfrm rot="20817802">
            <a:off x="8479298" y="1888800"/>
            <a:ext cx="3254022" cy="2099492"/>
          </a:xfrm>
          <a:prstGeom prst="rect">
            <a:avLst/>
          </a:prstGeom>
        </p:spPr>
      </p:pic>
    </p:spTree>
    <p:extLst>
      <p:ext uri="{BB962C8B-B14F-4D97-AF65-F5344CB8AC3E}">
        <p14:creationId xmlns:p14="http://schemas.microsoft.com/office/powerpoint/2010/main" val="1022631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72F3B-DB41-4AD7-9985-25A195404457}"/>
              </a:ext>
            </a:extLst>
          </p:cNvPr>
          <p:cNvSpPr>
            <a:spLocks noGrp="1"/>
          </p:cNvSpPr>
          <p:nvPr>
            <p:ph type="title"/>
          </p:nvPr>
        </p:nvSpPr>
        <p:spPr>
          <a:xfrm>
            <a:off x="677334" y="609600"/>
            <a:ext cx="8596668" cy="1320800"/>
          </a:xfrm>
        </p:spPr>
        <p:txBody>
          <a:bodyPr/>
          <a:lstStyle/>
          <a:p>
            <a:r>
              <a:rPr lang="en-US"/>
              <a:t>Problem #2: Optimal Player Development</a:t>
            </a:r>
            <a:endParaRPr lang="en-US" dirty="0"/>
          </a:p>
        </p:txBody>
      </p:sp>
      <p:pic>
        <p:nvPicPr>
          <p:cNvPr id="4" name="Picture 3">
            <a:extLst>
              <a:ext uri="{FF2B5EF4-FFF2-40B4-BE49-F238E27FC236}">
                <a16:creationId xmlns:a16="http://schemas.microsoft.com/office/drawing/2014/main" id="{4CD65585-CC08-44C1-B247-FF0831E5DB74}"/>
              </a:ext>
            </a:extLst>
          </p:cNvPr>
          <p:cNvPicPr>
            <a:picLocks noChangeAspect="1"/>
          </p:cNvPicPr>
          <p:nvPr/>
        </p:nvPicPr>
        <p:blipFill>
          <a:blip r:embed="rId2"/>
          <a:stretch>
            <a:fillRect/>
          </a:stretch>
        </p:blipFill>
        <p:spPr>
          <a:xfrm>
            <a:off x="300640" y="2102697"/>
            <a:ext cx="11395412" cy="3533883"/>
          </a:xfrm>
          <a:prstGeom prst="rect">
            <a:avLst/>
          </a:prstGeom>
        </p:spPr>
      </p:pic>
      <p:sp>
        <p:nvSpPr>
          <p:cNvPr id="5" name="Title 1">
            <a:extLst>
              <a:ext uri="{FF2B5EF4-FFF2-40B4-BE49-F238E27FC236}">
                <a16:creationId xmlns:a16="http://schemas.microsoft.com/office/drawing/2014/main" id="{C5B4C3EA-013E-4198-A25B-5DFE6B8914FF}"/>
              </a:ext>
            </a:extLst>
          </p:cNvPr>
          <p:cNvSpPr txBox="1">
            <a:spLocks/>
          </p:cNvSpPr>
          <p:nvPr/>
        </p:nvSpPr>
        <p:spPr>
          <a:xfrm>
            <a:off x="581160" y="5808877"/>
            <a:ext cx="8596668" cy="67618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accent3">
                    <a:lumMod val="60000"/>
                    <a:lumOff val="40000"/>
                  </a:schemeClr>
                </a:solidFill>
              </a:rPr>
              <a:t>FIFA has Skill Attributes for All Players</a:t>
            </a:r>
          </a:p>
        </p:txBody>
      </p:sp>
    </p:spTree>
    <p:extLst>
      <p:ext uri="{BB962C8B-B14F-4D97-AF65-F5344CB8AC3E}">
        <p14:creationId xmlns:p14="http://schemas.microsoft.com/office/powerpoint/2010/main" val="1553468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18CEC8F-42C9-4721-AB24-D50EB0612BC2}"/>
              </a:ext>
            </a:extLst>
          </p:cNvPr>
          <p:cNvPicPr>
            <a:picLocks noChangeAspect="1"/>
          </p:cNvPicPr>
          <p:nvPr/>
        </p:nvPicPr>
        <p:blipFill>
          <a:blip r:embed="rId2"/>
          <a:stretch>
            <a:fillRect/>
          </a:stretch>
        </p:blipFill>
        <p:spPr>
          <a:xfrm>
            <a:off x="612558" y="115702"/>
            <a:ext cx="11185864" cy="6691318"/>
          </a:xfrm>
          <a:prstGeom prst="rect">
            <a:avLst/>
          </a:prstGeom>
        </p:spPr>
      </p:pic>
      <p:sp>
        <p:nvSpPr>
          <p:cNvPr id="7" name="Rectangle 6">
            <a:extLst>
              <a:ext uri="{FF2B5EF4-FFF2-40B4-BE49-F238E27FC236}">
                <a16:creationId xmlns:a16="http://schemas.microsoft.com/office/drawing/2014/main" id="{734EB3AE-901E-4404-BF6C-7A589C7D2FD0}"/>
              </a:ext>
            </a:extLst>
          </p:cNvPr>
          <p:cNvSpPr/>
          <p:nvPr/>
        </p:nvSpPr>
        <p:spPr>
          <a:xfrm>
            <a:off x="777220" y="1026850"/>
            <a:ext cx="3990089" cy="87297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31EDF44-492C-4328-9D93-10167023C0A8}"/>
              </a:ext>
            </a:extLst>
          </p:cNvPr>
          <p:cNvSpPr>
            <a:spLocks noGrp="1"/>
          </p:cNvSpPr>
          <p:nvPr>
            <p:ph type="title"/>
          </p:nvPr>
        </p:nvSpPr>
        <p:spPr>
          <a:xfrm>
            <a:off x="825624" y="1026850"/>
            <a:ext cx="8643832" cy="1320800"/>
          </a:xfrm>
        </p:spPr>
        <p:txBody>
          <a:bodyPr>
            <a:normAutofit/>
          </a:bodyPr>
          <a:lstStyle/>
          <a:p>
            <a:r>
              <a:rPr lang="en-US" sz="2400" b="1" dirty="0">
                <a:solidFill>
                  <a:schemeClr val="accent1">
                    <a:lumMod val="75000"/>
                  </a:schemeClr>
                </a:solidFill>
              </a:rPr>
              <a:t>Player Value vs Skill</a:t>
            </a:r>
            <a:br>
              <a:rPr lang="en-US" sz="2400" b="1" dirty="0">
                <a:solidFill>
                  <a:schemeClr val="accent1">
                    <a:lumMod val="75000"/>
                  </a:schemeClr>
                </a:solidFill>
              </a:rPr>
            </a:br>
            <a:r>
              <a:rPr lang="en-US" sz="2400" b="1" dirty="0">
                <a:solidFill>
                  <a:schemeClr val="accent1">
                    <a:lumMod val="75000"/>
                  </a:schemeClr>
                </a:solidFill>
              </a:rPr>
              <a:t>- </a:t>
            </a:r>
            <a:r>
              <a:rPr lang="en-US" sz="2400" dirty="0">
                <a:solidFill>
                  <a:schemeClr val="accent1">
                    <a:lumMod val="75000"/>
                  </a:schemeClr>
                </a:solidFill>
              </a:rPr>
              <a:t>Correlations and Variance</a:t>
            </a:r>
            <a:endParaRPr lang="en-US" sz="3200" dirty="0">
              <a:solidFill>
                <a:schemeClr val="accent1">
                  <a:lumMod val="75000"/>
                </a:schemeClr>
              </a:solidFill>
            </a:endParaRPr>
          </a:p>
        </p:txBody>
      </p:sp>
    </p:spTree>
    <p:extLst>
      <p:ext uri="{BB962C8B-B14F-4D97-AF65-F5344CB8AC3E}">
        <p14:creationId xmlns:p14="http://schemas.microsoft.com/office/powerpoint/2010/main" val="2893492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42B8F-73A9-49F9-947B-FFC9BE85ADC3}"/>
              </a:ext>
            </a:extLst>
          </p:cNvPr>
          <p:cNvSpPr>
            <a:spLocks noGrp="1"/>
          </p:cNvSpPr>
          <p:nvPr>
            <p:ph type="title"/>
          </p:nvPr>
        </p:nvSpPr>
        <p:spPr/>
        <p:txBody>
          <a:bodyPr/>
          <a:lstStyle/>
          <a:p>
            <a:r>
              <a:rPr lang="en-US" dirty="0"/>
              <a:t>Example of the Insights we gain:</a:t>
            </a:r>
          </a:p>
        </p:txBody>
      </p:sp>
      <p:pic>
        <p:nvPicPr>
          <p:cNvPr id="6" name="Picture 5">
            <a:extLst>
              <a:ext uri="{FF2B5EF4-FFF2-40B4-BE49-F238E27FC236}">
                <a16:creationId xmlns:a16="http://schemas.microsoft.com/office/drawing/2014/main" id="{7271D133-326F-4CAA-8B6D-43DF7CFD1052}"/>
              </a:ext>
            </a:extLst>
          </p:cNvPr>
          <p:cNvPicPr>
            <a:picLocks noChangeAspect="1"/>
          </p:cNvPicPr>
          <p:nvPr/>
        </p:nvPicPr>
        <p:blipFill>
          <a:blip r:embed="rId2"/>
          <a:stretch>
            <a:fillRect/>
          </a:stretch>
        </p:blipFill>
        <p:spPr>
          <a:xfrm>
            <a:off x="677334" y="3902038"/>
            <a:ext cx="7348080" cy="1398424"/>
          </a:xfrm>
          <a:prstGeom prst="rect">
            <a:avLst/>
          </a:prstGeom>
        </p:spPr>
      </p:pic>
      <p:sp>
        <p:nvSpPr>
          <p:cNvPr id="7" name="TextBox 6">
            <a:extLst>
              <a:ext uri="{FF2B5EF4-FFF2-40B4-BE49-F238E27FC236}">
                <a16:creationId xmlns:a16="http://schemas.microsoft.com/office/drawing/2014/main" id="{255D3004-7BC1-4171-931F-337DC21079DE}"/>
              </a:ext>
            </a:extLst>
          </p:cNvPr>
          <p:cNvSpPr txBox="1"/>
          <p:nvPr/>
        </p:nvSpPr>
        <p:spPr>
          <a:xfrm>
            <a:off x="677334" y="5367547"/>
            <a:ext cx="8077200" cy="1092607"/>
          </a:xfrm>
          <a:prstGeom prst="rect">
            <a:avLst/>
          </a:prstGeom>
          <a:noFill/>
        </p:spPr>
        <p:txBody>
          <a:bodyPr wrap="square" rtlCol="0">
            <a:spAutoFit/>
          </a:bodyPr>
          <a:lstStyle/>
          <a:p>
            <a:pPr marL="285750" indent="-285750">
              <a:buFontTx/>
              <a:buChar char="-"/>
            </a:pPr>
            <a:r>
              <a:rPr lang="en-US" b="1" dirty="0"/>
              <a:t>Goalkeepers </a:t>
            </a:r>
            <a:r>
              <a:rPr lang="en-US" dirty="0"/>
              <a:t>should be focusing on </a:t>
            </a:r>
            <a:r>
              <a:rPr lang="en-US" b="1" dirty="0">
                <a:solidFill>
                  <a:schemeClr val="accent4">
                    <a:lumMod val="60000"/>
                    <a:lumOff val="40000"/>
                  </a:schemeClr>
                </a:solidFill>
              </a:rPr>
              <a:t>Acceleration, Sprint Speed, and Agility</a:t>
            </a:r>
          </a:p>
          <a:p>
            <a:pPr marL="285750" indent="-285750">
              <a:buFontTx/>
              <a:buChar char="-"/>
            </a:pPr>
            <a:endParaRPr lang="en-US" sz="1000" b="1" dirty="0">
              <a:solidFill>
                <a:schemeClr val="accent4">
                  <a:lumMod val="60000"/>
                  <a:lumOff val="40000"/>
                </a:schemeClr>
              </a:solidFill>
            </a:endParaRPr>
          </a:p>
          <a:p>
            <a:pPr marL="285750" indent="-285750">
              <a:buFontTx/>
              <a:buChar char="-"/>
            </a:pPr>
            <a:r>
              <a:rPr lang="en-US" b="1" dirty="0">
                <a:solidFill>
                  <a:schemeClr val="accent4">
                    <a:lumMod val="60000"/>
                    <a:lumOff val="40000"/>
                  </a:schemeClr>
                </a:solidFill>
              </a:rPr>
              <a:t>Stamina</a:t>
            </a:r>
            <a:r>
              <a:rPr lang="en-US" dirty="0"/>
              <a:t> is more important for </a:t>
            </a:r>
            <a:r>
              <a:rPr lang="en-US" b="1" dirty="0"/>
              <a:t>Forwards and Midfielders</a:t>
            </a:r>
          </a:p>
        </p:txBody>
      </p:sp>
      <p:pic>
        <p:nvPicPr>
          <p:cNvPr id="8" name="Picture 7">
            <a:extLst>
              <a:ext uri="{FF2B5EF4-FFF2-40B4-BE49-F238E27FC236}">
                <a16:creationId xmlns:a16="http://schemas.microsoft.com/office/drawing/2014/main" id="{138F9344-B718-460F-8B9E-B229F2219DE5}"/>
              </a:ext>
            </a:extLst>
          </p:cNvPr>
          <p:cNvPicPr>
            <a:picLocks noChangeAspect="1"/>
          </p:cNvPicPr>
          <p:nvPr/>
        </p:nvPicPr>
        <p:blipFill>
          <a:blip r:embed="rId3"/>
          <a:stretch>
            <a:fillRect/>
          </a:stretch>
        </p:blipFill>
        <p:spPr>
          <a:xfrm>
            <a:off x="677333" y="1375499"/>
            <a:ext cx="3823645" cy="1324046"/>
          </a:xfrm>
          <a:prstGeom prst="rect">
            <a:avLst/>
          </a:prstGeom>
        </p:spPr>
      </p:pic>
      <p:cxnSp>
        <p:nvCxnSpPr>
          <p:cNvPr id="10" name="Straight Connector 9">
            <a:extLst>
              <a:ext uri="{FF2B5EF4-FFF2-40B4-BE49-F238E27FC236}">
                <a16:creationId xmlns:a16="http://schemas.microsoft.com/office/drawing/2014/main" id="{C599B182-83BC-4CD0-B5DA-0C4F7AFEA10F}"/>
              </a:ext>
            </a:extLst>
          </p:cNvPr>
          <p:cNvCxnSpPr/>
          <p:nvPr/>
        </p:nvCxnSpPr>
        <p:spPr>
          <a:xfrm>
            <a:off x="359279" y="3753337"/>
            <a:ext cx="9232777"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9731D118-4B93-416F-AF83-B95D6B537F88}"/>
              </a:ext>
            </a:extLst>
          </p:cNvPr>
          <p:cNvSpPr/>
          <p:nvPr/>
        </p:nvSpPr>
        <p:spPr>
          <a:xfrm>
            <a:off x="677333" y="2728397"/>
            <a:ext cx="6096000" cy="646331"/>
          </a:xfrm>
          <a:prstGeom prst="rect">
            <a:avLst/>
          </a:prstGeom>
        </p:spPr>
        <p:txBody>
          <a:bodyPr>
            <a:spAutoFit/>
          </a:bodyPr>
          <a:lstStyle/>
          <a:p>
            <a:pPr marL="285750" indent="-285750">
              <a:buFontTx/>
              <a:buChar char="-"/>
            </a:pPr>
            <a:r>
              <a:rPr lang="en-US" b="1" dirty="0">
                <a:solidFill>
                  <a:schemeClr val="accent4">
                    <a:lumMod val="60000"/>
                    <a:lumOff val="40000"/>
                  </a:schemeClr>
                </a:solidFill>
              </a:rPr>
              <a:t>Composure is CRITICAL</a:t>
            </a:r>
            <a:r>
              <a:rPr lang="en-US" dirty="0">
                <a:solidFill>
                  <a:schemeClr val="accent4">
                    <a:lumMod val="60000"/>
                    <a:lumOff val="40000"/>
                  </a:schemeClr>
                </a:solidFill>
              </a:rPr>
              <a:t> </a:t>
            </a:r>
            <a:r>
              <a:rPr lang="en-US" dirty="0"/>
              <a:t>maybe we should have a Sports Psychologist on staff </a:t>
            </a:r>
            <a:endParaRPr lang="en-US" b="1" dirty="0">
              <a:solidFill>
                <a:schemeClr val="accent4">
                  <a:lumMod val="60000"/>
                  <a:lumOff val="40000"/>
                </a:schemeClr>
              </a:solidFill>
            </a:endParaRPr>
          </a:p>
        </p:txBody>
      </p:sp>
    </p:spTree>
    <p:extLst>
      <p:ext uri="{BB962C8B-B14F-4D97-AF65-F5344CB8AC3E}">
        <p14:creationId xmlns:p14="http://schemas.microsoft.com/office/powerpoint/2010/main" val="1923027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6C703-CD83-49DA-A11A-BC7E28C3236B}"/>
              </a:ext>
            </a:extLst>
          </p:cNvPr>
          <p:cNvSpPr>
            <a:spLocks noGrp="1"/>
          </p:cNvSpPr>
          <p:nvPr>
            <p:ph type="title"/>
          </p:nvPr>
        </p:nvSpPr>
        <p:spPr>
          <a:xfrm>
            <a:off x="4559019" y="1808419"/>
            <a:ext cx="5677174" cy="3249131"/>
          </a:xfrm>
        </p:spPr>
        <p:txBody>
          <a:bodyPr vert="horz" lIns="91440" tIns="45720" rIns="91440" bIns="45720" rtlCol="0" anchor="b">
            <a:noAutofit/>
          </a:bodyPr>
          <a:lstStyle/>
          <a:p>
            <a:pPr>
              <a:lnSpc>
                <a:spcPct val="90000"/>
              </a:lnSpc>
            </a:pPr>
            <a:r>
              <a:rPr lang="en-US" sz="4800" b="1" dirty="0">
                <a:solidFill>
                  <a:schemeClr val="accent3">
                    <a:lumMod val="60000"/>
                    <a:lumOff val="40000"/>
                  </a:schemeClr>
                </a:solidFill>
              </a:rPr>
              <a:t>Using Empathy</a:t>
            </a:r>
            <a:br>
              <a:rPr lang="en-US" sz="4800" b="1" dirty="0">
                <a:solidFill>
                  <a:schemeClr val="accent3">
                    <a:lumMod val="60000"/>
                    <a:lumOff val="40000"/>
                  </a:schemeClr>
                </a:solidFill>
              </a:rPr>
            </a:br>
            <a:r>
              <a:rPr lang="en-US" sz="4800" b="1" dirty="0">
                <a:solidFill>
                  <a:schemeClr val="accent2">
                    <a:lumMod val="75000"/>
                  </a:schemeClr>
                </a:solidFill>
              </a:rPr>
              <a:t>To Understand Statistics</a:t>
            </a:r>
            <a:br>
              <a:rPr lang="en-US" sz="4800" b="1" dirty="0">
                <a:solidFill>
                  <a:schemeClr val="accent3">
                    <a:lumMod val="60000"/>
                    <a:lumOff val="40000"/>
                  </a:schemeClr>
                </a:solidFill>
              </a:rPr>
            </a:br>
            <a:r>
              <a:rPr lang="en-US" sz="4800" dirty="0"/>
              <a:t>To Aid Our Decision Making Process</a:t>
            </a:r>
          </a:p>
        </p:txBody>
      </p:sp>
      <p:pic>
        <p:nvPicPr>
          <p:cNvPr id="6" name="Graphic 5" descr="Head with Gears">
            <a:extLst>
              <a:ext uri="{FF2B5EF4-FFF2-40B4-BE49-F238E27FC236}">
                <a16:creationId xmlns:a16="http://schemas.microsoft.com/office/drawing/2014/main" id="{8707A8DB-201B-4D4E-BF70-9EE0FFFC44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1829795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FF834-9F35-476C-B680-B3AEC8DA68B5}"/>
              </a:ext>
            </a:extLst>
          </p:cNvPr>
          <p:cNvSpPr>
            <a:spLocks noGrp="1"/>
          </p:cNvSpPr>
          <p:nvPr>
            <p:ph type="title"/>
          </p:nvPr>
        </p:nvSpPr>
        <p:spPr/>
        <p:txBody>
          <a:bodyPr/>
          <a:lstStyle/>
          <a:p>
            <a:r>
              <a:rPr lang="en-US" dirty="0"/>
              <a:t>Starting with some Empathy</a:t>
            </a:r>
          </a:p>
        </p:txBody>
      </p:sp>
      <p:sp>
        <p:nvSpPr>
          <p:cNvPr id="3" name="Content Placeholder 2">
            <a:extLst>
              <a:ext uri="{FF2B5EF4-FFF2-40B4-BE49-F238E27FC236}">
                <a16:creationId xmlns:a16="http://schemas.microsoft.com/office/drawing/2014/main" id="{9E3828EF-CA69-47C7-A369-8E53100755DE}"/>
              </a:ext>
            </a:extLst>
          </p:cNvPr>
          <p:cNvSpPr>
            <a:spLocks noGrp="1"/>
          </p:cNvSpPr>
          <p:nvPr>
            <p:ph idx="1"/>
          </p:nvPr>
        </p:nvSpPr>
        <p:spPr/>
        <p:txBody>
          <a:bodyPr>
            <a:normAutofit/>
          </a:bodyPr>
          <a:lstStyle/>
          <a:p>
            <a:r>
              <a:rPr lang="en-US" sz="2800" dirty="0"/>
              <a:t>Today we are all </a:t>
            </a:r>
            <a:r>
              <a:rPr lang="en-US" sz="2800" b="1" i="1" dirty="0"/>
              <a:t>Soccer Club Owners</a:t>
            </a:r>
          </a:p>
          <a:p>
            <a:pPr lvl="1"/>
            <a:r>
              <a:rPr lang="en-US" sz="2400" dirty="0"/>
              <a:t>Lower tier club</a:t>
            </a:r>
          </a:p>
          <a:p>
            <a:pPr lvl="1"/>
            <a:r>
              <a:rPr lang="en-US" sz="2400" dirty="0"/>
              <a:t>Not really competitive</a:t>
            </a:r>
          </a:p>
          <a:p>
            <a:pPr lvl="1"/>
            <a:r>
              <a:rPr lang="en-US" sz="2400" dirty="0"/>
              <a:t>We are simply in the ‘Business’ of running a Soccer Club</a:t>
            </a:r>
          </a:p>
        </p:txBody>
      </p:sp>
    </p:spTree>
    <p:extLst>
      <p:ext uri="{BB962C8B-B14F-4D97-AF65-F5344CB8AC3E}">
        <p14:creationId xmlns:p14="http://schemas.microsoft.com/office/powerpoint/2010/main" val="705486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63E0-8461-43AD-9E0A-E3C10B212EC5}"/>
              </a:ext>
            </a:extLst>
          </p:cNvPr>
          <p:cNvSpPr>
            <a:spLocks noGrp="1"/>
          </p:cNvSpPr>
          <p:nvPr>
            <p:ph type="title"/>
          </p:nvPr>
        </p:nvSpPr>
        <p:spPr/>
        <p:txBody>
          <a:bodyPr/>
          <a:lstStyle/>
          <a:p>
            <a:r>
              <a:rPr lang="en-US" dirty="0"/>
              <a:t>The Business Of Soccer</a:t>
            </a:r>
          </a:p>
        </p:txBody>
      </p:sp>
      <p:sp>
        <p:nvSpPr>
          <p:cNvPr id="3" name="Content Placeholder 2">
            <a:extLst>
              <a:ext uri="{FF2B5EF4-FFF2-40B4-BE49-F238E27FC236}">
                <a16:creationId xmlns:a16="http://schemas.microsoft.com/office/drawing/2014/main" id="{07C5F46A-116C-4054-8299-DF774E22867B}"/>
              </a:ext>
            </a:extLst>
          </p:cNvPr>
          <p:cNvSpPr>
            <a:spLocks noGrp="1"/>
          </p:cNvSpPr>
          <p:nvPr>
            <p:ph idx="1"/>
          </p:nvPr>
        </p:nvSpPr>
        <p:spPr>
          <a:xfrm>
            <a:off x="677334" y="1488613"/>
            <a:ext cx="8596668" cy="3880773"/>
          </a:xfrm>
        </p:spPr>
        <p:txBody>
          <a:bodyPr>
            <a:normAutofit/>
          </a:bodyPr>
          <a:lstStyle/>
          <a:p>
            <a:pPr marL="0" indent="0">
              <a:buNone/>
            </a:pPr>
            <a:endParaRPr lang="en-US" sz="2400" dirty="0"/>
          </a:p>
          <a:p>
            <a:pPr>
              <a:buAutoNum type="arabicParenR"/>
            </a:pPr>
            <a:r>
              <a:rPr lang="en-US" sz="2800" b="1" dirty="0"/>
              <a:t>Identify</a:t>
            </a:r>
            <a:r>
              <a:rPr lang="en-US" sz="2800" dirty="0"/>
              <a:t> Undervalued Talent</a:t>
            </a:r>
          </a:p>
          <a:p>
            <a:pPr>
              <a:buAutoNum type="arabicParenR"/>
            </a:pPr>
            <a:r>
              <a:rPr lang="en-US" sz="2800" b="1" dirty="0"/>
              <a:t>Develop</a:t>
            </a:r>
            <a:r>
              <a:rPr lang="en-US" sz="2800" dirty="0"/>
              <a:t> said talent</a:t>
            </a:r>
          </a:p>
          <a:p>
            <a:pPr>
              <a:buAutoNum type="arabicParenR"/>
            </a:pPr>
            <a:r>
              <a:rPr lang="en-US" sz="2800" b="1" dirty="0"/>
              <a:t>Hope to Sell</a:t>
            </a:r>
            <a:r>
              <a:rPr lang="en-US" sz="2800" dirty="0"/>
              <a:t> that talent for more money than we invested in them.</a:t>
            </a:r>
          </a:p>
        </p:txBody>
      </p:sp>
    </p:spTree>
    <p:extLst>
      <p:ext uri="{BB962C8B-B14F-4D97-AF65-F5344CB8AC3E}">
        <p14:creationId xmlns:p14="http://schemas.microsoft.com/office/powerpoint/2010/main" val="4058502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0BA58-EE19-4167-A7E4-0D0DC24E7A6C}"/>
              </a:ext>
            </a:extLst>
          </p:cNvPr>
          <p:cNvSpPr>
            <a:spLocks noGrp="1"/>
          </p:cNvSpPr>
          <p:nvPr>
            <p:ph type="title"/>
          </p:nvPr>
        </p:nvSpPr>
        <p:spPr/>
        <p:txBody>
          <a:bodyPr/>
          <a:lstStyle/>
          <a:p>
            <a:r>
              <a:rPr lang="en-US" dirty="0"/>
              <a:t>Identifying Talent Today</a:t>
            </a:r>
          </a:p>
        </p:txBody>
      </p:sp>
      <p:sp>
        <p:nvSpPr>
          <p:cNvPr id="3" name="Content Placeholder 2">
            <a:extLst>
              <a:ext uri="{FF2B5EF4-FFF2-40B4-BE49-F238E27FC236}">
                <a16:creationId xmlns:a16="http://schemas.microsoft.com/office/drawing/2014/main" id="{E2958681-E522-4462-8DD5-15416F85C78E}"/>
              </a:ext>
            </a:extLst>
          </p:cNvPr>
          <p:cNvSpPr>
            <a:spLocks noGrp="1"/>
          </p:cNvSpPr>
          <p:nvPr>
            <p:ph idx="1"/>
          </p:nvPr>
        </p:nvSpPr>
        <p:spPr/>
        <p:txBody>
          <a:bodyPr>
            <a:normAutofit/>
          </a:bodyPr>
          <a:lstStyle/>
          <a:p>
            <a:r>
              <a:rPr lang="en-US" sz="2400" dirty="0"/>
              <a:t>People in </a:t>
            </a:r>
            <a:r>
              <a:rPr lang="en-US" sz="2400" b="1" dirty="0"/>
              <a:t>soccer</a:t>
            </a:r>
            <a:r>
              <a:rPr lang="en-US" sz="2400" dirty="0"/>
              <a:t> have historically paid little attention to statistics </a:t>
            </a:r>
          </a:p>
          <a:p>
            <a:r>
              <a:rPr lang="en-US" sz="2400" b="1" dirty="0"/>
              <a:t>“the only way to judge players is to see them in action</a:t>
            </a:r>
            <a:r>
              <a:rPr lang="en-US" sz="2400" dirty="0"/>
              <a:t>.”</a:t>
            </a:r>
          </a:p>
          <a:p>
            <a:endParaRPr lang="en-US" sz="2400" dirty="0"/>
          </a:p>
          <a:p>
            <a:r>
              <a:rPr lang="en-US" sz="2400" dirty="0"/>
              <a:t>In reality, </a:t>
            </a:r>
            <a:r>
              <a:rPr lang="en-US" sz="2400" b="1" dirty="0"/>
              <a:t>little-to-no availability </a:t>
            </a:r>
            <a:r>
              <a:rPr lang="en-US" sz="2400" dirty="0"/>
              <a:t>of Individual Player Statistics</a:t>
            </a:r>
          </a:p>
          <a:p>
            <a:endParaRPr lang="en-US" sz="2400" dirty="0"/>
          </a:p>
        </p:txBody>
      </p:sp>
    </p:spTree>
    <p:extLst>
      <p:ext uri="{BB962C8B-B14F-4D97-AF65-F5344CB8AC3E}">
        <p14:creationId xmlns:p14="http://schemas.microsoft.com/office/powerpoint/2010/main" val="834562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8"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9" name="Straight Connector 8">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9" name="Rectangle 18">
            <a:extLst>
              <a:ext uri="{FF2B5EF4-FFF2-40B4-BE49-F238E27FC236}">
                <a16:creationId xmlns:a16="http://schemas.microsoft.com/office/drawing/2014/main" id="{4F57DB1C-6494-4CC4-A5E8-931957565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FFFB778B-5206-4BB0-A468-327E71367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Shape 22">
            <a:extLst>
              <a:ext uri="{FF2B5EF4-FFF2-40B4-BE49-F238E27FC236}">
                <a16:creationId xmlns:a16="http://schemas.microsoft.com/office/drawing/2014/main" id="{E6C0471D-BE03-4D81-BDB5-D510BC0D8A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3379" y="0"/>
            <a:ext cx="5438621" cy="6857999"/>
          </a:xfrm>
          <a:custGeom>
            <a:avLst/>
            <a:gdLst>
              <a:gd name="connsiteX0" fmla="*/ 0 w 5438621"/>
              <a:gd name="connsiteY0" fmla="*/ 0 h 6857999"/>
              <a:gd name="connsiteX1" fmla="*/ 573774 w 5438621"/>
              <a:gd name="connsiteY1" fmla="*/ 0 h 6857999"/>
              <a:gd name="connsiteX2" fmla="*/ 1182808 w 5438621"/>
              <a:gd name="connsiteY2" fmla="*/ 0 h 6857999"/>
              <a:gd name="connsiteX3" fmla="*/ 4537195 w 5438621"/>
              <a:gd name="connsiteY3" fmla="*/ 0 h 6857999"/>
              <a:gd name="connsiteX4" fmla="*/ 5187609 w 5438621"/>
              <a:gd name="connsiteY4" fmla="*/ 0 h 6857999"/>
              <a:gd name="connsiteX5" fmla="*/ 5438621 w 5438621"/>
              <a:gd name="connsiteY5" fmla="*/ 0 h 6857999"/>
              <a:gd name="connsiteX6" fmla="*/ 5438621 w 5438621"/>
              <a:gd name="connsiteY6" fmla="*/ 6857999 h 6857999"/>
              <a:gd name="connsiteX7" fmla="*/ 4802807 w 5438621"/>
              <a:gd name="connsiteY7" fmla="*/ 6857999 h 6857999"/>
              <a:gd name="connsiteX8" fmla="*/ 4537195 w 5438621"/>
              <a:gd name="connsiteY8" fmla="*/ 6857999 h 6857999"/>
              <a:gd name="connsiteX9" fmla="*/ 1182808 w 5438621"/>
              <a:gd name="connsiteY9" fmla="*/ 6857999 h 6857999"/>
              <a:gd name="connsiteX10" fmla="*/ 1049897 w 5438621"/>
              <a:gd name="connsiteY10"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38621" h="6857999">
                <a:moveTo>
                  <a:pt x="0" y="0"/>
                </a:moveTo>
                <a:lnTo>
                  <a:pt x="573774" y="0"/>
                </a:lnTo>
                <a:lnTo>
                  <a:pt x="1182808" y="0"/>
                </a:lnTo>
                <a:lnTo>
                  <a:pt x="4537195" y="0"/>
                </a:lnTo>
                <a:lnTo>
                  <a:pt x="5187609" y="0"/>
                </a:lnTo>
                <a:lnTo>
                  <a:pt x="5438621" y="0"/>
                </a:lnTo>
                <a:lnTo>
                  <a:pt x="5438621" y="6857999"/>
                </a:lnTo>
                <a:lnTo>
                  <a:pt x="4802807" y="6857999"/>
                </a:lnTo>
                <a:lnTo>
                  <a:pt x="4537195" y="6857999"/>
                </a:lnTo>
                <a:lnTo>
                  <a:pt x="1182808" y="6857999"/>
                </a:lnTo>
                <a:lnTo>
                  <a:pt x="1049897" y="6857999"/>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5" name="Straight Connector 24">
            <a:extLst>
              <a:ext uri="{FF2B5EF4-FFF2-40B4-BE49-F238E27FC236}">
                <a16:creationId xmlns:a16="http://schemas.microsoft.com/office/drawing/2014/main" id="{22721A85-1EA4-4D87-97AB-0BB4AB78F9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78143" y="0"/>
            <a:ext cx="860630" cy="6857999"/>
          </a:xfrm>
          <a:prstGeom prst="line">
            <a:avLst/>
          </a:prstGeom>
          <a:ln w="15875" cap="sq">
            <a:solidFill>
              <a:schemeClr val="accent1"/>
            </a:solidFill>
            <a:beve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5E836EB-03CD-4BA5-A751-21D2ACC283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53743" y="3483429"/>
            <a:ext cx="6738258" cy="3374570"/>
          </a:xfrm>
          <a:prstGeom prst="line">
            <a:avLst/>
          </a:prstGeom>
          <a:ln w="9525">
            <a:solidFill>
              <a:schemeClr val="accent1">
                <a:lumMod val="60000"/>
                <a:lumOff val="4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Isosceles Triangle 28">
            <a:extLst>
              <a:ext uri="{FF2B5EF4-FFF2-40B4-BE49-F238E27FC236}">
                <a16:creationId xmlns:a16="http://schemas.microsoft.com/office/drawing/2014/main" id="{A27691EB-14CF-4237-B5EB-C94B92677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49404" y="0"/>
            <a:ext cx="842596" cy="5666154"/>
          </a:xfrm>
          <a:prstGeom prst="triangle">
            <a:avLst>
              <a:gd name="adj" fmla="val 100000"/>
            </a:avLst>
          </a:prstGeom>
          <a:solidFill>
            <a:schemeClr val="accent2">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4CFCC84-5582-4375-B946-B23B5F351256}"/>
              </a:ext>
            </a:extLst>
          </p:cNvPr>
          <p:cNvSpPr>
            <a:spLocks noGrp="1"/>
          </p:cNvSpPr>
          <p:nvPr>
            <p:ph type="title"/>
          </p:nvPr>
        </p:nvSpPr>
        <p:spPr>
          <a:xfrm>
            <a:off x="829734" y="854529"/>
            <a:ext cx="5799665" cy="5148943"/>
          </a:xfrm>
        </p:spPr>
        <p:txBody>
          <a:bodyPr vert="horz" lIns="91440" tIns="45720" rIns="91440" bIns="45720" rtlCol="0" anchor="ctr">
            <a:normAutofit/>
          </a:bodyPr>
          <a:lstStyle/>
          <a:p>
            <a:pPr algn="r">
              <a:lnSpc>
                <a:spcPct val="90000"/>
              </a:lnSpc>
            </a:pPr>
            <a:r>
              <a:rPr lang="en-US" sz="5600" b="1"/>
              <a:t>What else would you expect </a:t>
            </a:r>
            <a:br>
              <a:rPr lang="en-US" sz="5600"/>
            </a:br>
            <a:r>
              <a:rPr lang="en-US" sz="5600"/>
              <a:t>from a game that </a:t>
            </a:r>
            <a:br>
              <a:rPr lang="en-US" sz="5600"/>
            </a:br>
            <a:r>
              <a:rPr lang="en-US" sz="5600"/>
              <a:t>is essentially one long </a:t>
            </a:r>
            <a:r>
              <a:rPr lang="en-US" sz="5600" b="1" i="1"/>
              <a:t>continuous</a:t>
            </a:r>
            <a:r>
              <a:rPr lang="en-US" sz="5600"/>
              <a:t> event?</a:t>
            </a:r>
          </a:p>
        </p:txBody>
      </p:sp>
    </p:spTree>
    <p:extLst>
      <p:ext uri="{BB962C8B-B14F-4D97-AF65-F5344CB8AC3E}">
        <p14:creationId xmlns:p14="http://schemas.microsoft.com/office/powerpoint/2010/main" val="2334988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7306E-7A32-4DDC-AFD8-44087DB637BB}"/>
              </a:ext>
            </a:extLst>
          </p:cNvPr>
          <p:cNvSpPr>
            <a:spLocks noGrp="1"/>
          </p:cNvSpPr>
          <p:nvPr>
            <p:ph type="title"/>
          </p:nvPr>
        </p:nvSpPr>
        <p:spPr/>
        <p:txBody>
          <a:bodyPr/>
          <a:lstStyle/>
          <a:p>
            <a:r>
              <a:rPr lang="en-US" dirty="0"/>
              <a:t>Discrete Games Embracing the</a:t>
            </a:r>
            <a:br>
              <a:rPr lang="en-US" dirty="0"/>
            </a:br>
            <a:r>
              <a:rPr lang="en-US" dirty="0"/>
              <a:t>Statistical Renaissance</a:t>
            </a:r>
          </a:p>
        </p:txBody>
      </p:sp>
      <p:sp>
        <p:nvSpPr>
          <p:cNvPr id="3" name="Content Placeholder 2">
            <a:extLst>
              <a:ext uri="{FF2B5EF4-FFF2-40B4-BE49-F238E27FC236}">
                <a16:creationId xmlns:a16="http://schemas.microsoft.com/office/drawing/2014/main" id="{AA1BBDFB-8031-4142-AC88-A5241ACC072B}"/>
              </a:ext>
            </a:extLst>
          </p:cNvPr>
          <p:cNvSpPr>
            <a:spLocks noGrp="1"/>
          </p:cNvSpPr>
          <p:nvPr>
            <p:ph idx="1"/>
          </p:nvPr>
        </p:nvSpPr>
        <p:spPr/>
        <p:txBody>
          <a:bodyPr>
            <a:normAutofit/>
          </a:bodyPr>
          <a:lstStyle/>
          <a:p>
            <a:pPr marL="0" indent="0">
              <a:buNone/>
            </a:pPr>
            <a:r>
              <a:rPr lang="en-US" sz="2400" b="1" i="1" dirty="0"/>
              <a:t>Collection of Discrete Events with Recordable Outcomes</a:t>
            </a:r>
            <a:endParaRPr lang="en-US" sz="2400" dirty="0"/>
          </a:p>
          <a:p>
            <a:r>
              <a:rPr lang="en-US" sz="2400" dirty="0"/>
              <a:t>Football and </a:t>
            </a:r>
            <a:r>
              <a:rPr lang="en-US" sz="2400" b="1" dirty="0"/>
              <a:t>Quarterback Rating</a:t>
            </a:r>
          </a:p>
          <a:p>
            <a:r>
              <a:rPr lang="en-US" sz="2400" dirty="0"/>
              <a:t>Baseball and </a:t>
            </a:r>
            <a:r>
              <a:rPr lang="en-US" sz="2400" b="1" dirty="0"/>
              <a:t>On-base Percentage</a:t>
            </a:r>
          </a:p>
          <a:p>
            <a:r>
              <a:rPr lang="en-US" sz="2400" dirty="0"/>
              <a:t>Basketball and </a:t>
            </a:r>
            <a:r>
              <a:rPr lang="en-US" sz="2400" b="1" dirty="0"/>
              <a:t>Player Efficiency Rating</a:t>
            </a:r>
          </a:p>
          <a:p>
            <a:endParaRPr lang="en-US" sz="2400" b="1" dirty="0"/>
          </a:p>
          <a:p>
            <a:endParaRPr lang="en-US" sz="2400" b="1" dirty="0"/>
          </a:p>
          <a:p>
            <a:pPr marL="0" indent="0">
              <a:buNone/>
            </a:pPr>
            <a:r>
              <a:rPr lang="en-US" sz="2400" b="1" i="1" dirty="0"/>
              <a:t>One Number to Rule Them</a:t>
            </a:r>
          </a:p>
        </p:txBody>
      </p:sp>
    </p:spTree>
    <p:extLst>
      <p:ext uri="{BB962C8B-B14F-4D97-AF65-F5344CB8AC3E}">
        <p14:creationId xmlns:p14="http://schemas.microsoft.com/office/powerpoint/2010/main" val="789708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1" name="Straight Connector 10">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A97E6E6-2CBD-4F17-90AB-77676F027919}"/>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5400"/>
              <a:t>NBA Player Efficiency Rating</a:t>
            </a:r>
          </a:p>
        </p:txBody>
      </p:sp>
      <p:sp>
        <p:nvSpPr>
          <p:cNvPr id="21" name="Isosceles Triangle 20">
            <a:extLst>
              <a:ext uri="{FF2B5EF4-FFF2-40B4-BE49-F238E27FC236}">
                <a16:creationId xmlns:a16="http://schemas.microsoft.com/office/drawing/2014/main" id="{DC99427B-A97E-40A3-B1FD-4557346C6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86AF0C0E-770D-45EC-9981-0F80D581EC22}"/>
              </a:ext>
            </a:extLst>
          </p:cNvPr>
          <p:cNvPicPr>
            <a:picLocks noChangeAspect="1"/>
          </p:cNvPicPr>
          <p:nvPr/>
        </p:nvPicPr>
        <p:blipFill>
          <a:blip r:embed="rId2"/>
          <a:stretch>
            <a:fillRect/>
          </a:stretch>
        </p:blipFill>
        <p:spPr>
          <a:xfrm>
            <a:off x="990934" y="1265315"/>
            <a:ext cx="3663362" cy="4335340"/>
          </a:xfrm>
          <a:prstGeom prst="rect">
            <a:avLst/>
          </a:prstGeom>
        </p:spPr>
      </p:pic>
    </p:spTree>
    <p:extLst>
      <p:ext uri="{BB962C8B-B14F-4D97-AF65-F5344CB8AC3E}">
        <p14:creationId xmlns:p14="http://schemas.microsoft.com/office/powerpoint/2010/main" val="1252038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5" name="Group 134">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36"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7" name="Straight Connector 136">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9"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0"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Isosceles Triangle 140">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2"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3"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4"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5" name="Isosceles Triangle 144">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1026" name="Picture 2" descr="Related image">
            <a:extLst>
              <a:ext uri="{FF2B5EF4-FFF2-40B4-BE49-F238E27FC236}">
                <a16:creationId xmlns:a16="http://schemas.microsoft.com/office/drawing/2014/main" id="{DBB30306-32CB-4B75-9753-8F54112EA6B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091" t="11194" b="1364"/>
          <a:stretch/>
        </p:blipFill>
        <p:spPr bwMode="auto">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FB3627F-AD9F-405E-BB48-C0B2FF0B5547}"/>
              </a:ext>
            </a:extLst>
          </p:cNvPr>
          <p:cNvSpPr>
            <a:spLocks noGrp="1"/>
          </p:cNvSpPr>
          <p:nvPr>
            <p:ph type="title"/>
          </p:nvPr>
        </p:nvSpPr>
        <p:spPr>
          <a:xfrm>
            <a:off x="125942" y="2583907"/>
            <a:ext cx="5303308" cy="2369093"/>
          </a:xfrm>
        </p:spPr>
        <p:txBody>
          <a:bodyPr vert="horz" lIns="91440" tIns="45720" rIns="91440" bIns="45720" rtlCol="0" anchor="b">
            <a:normAutofit/>
          </a:bodyPr>
          <a:lstStyle/>
          <a:p>
            <a:pPr algn="r">
              <a:lnSpc>
                <a:spcPct val="90000"/>
              </a:lnSpc>
            </a:pPr>
            <a:r>
              <a:rPr lang="en-US" sz="4100" dirty="0"/>
              <a:t>Can we derive Soccer’s</a:t>
            </a:r>
            <a:br>
              <a:rPr lang="en-US" sz="4100" dirty="0"/>
            </a:br>
            <a:r>
              <a:rPr lang="en-US" sz="4100" b="1" dirty="0"/>
              <a:t>One Statistic to Rule Them All</a:t>
            </a:r>
            <a:r>
              <a:rPr lang="en-US" sz="4100" dirty="0"/>
              <a:t>?!</a:t>
            </a:r>
          </a:p>
        </p:txBody>
      </p:sp>
      <p:cxnSp>
        <p:nvCxnSpPr>
          <p:cNvPr id="147" name="Straight Connector 146">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9" name="Straight Connector 148">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1"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3"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5"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7"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9"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1"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3"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1966468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271</Words>
  <Application>Microsoft Office PowerPoint</Application>
  <PresentationFormat>Widescreen</PresentationFormat>
  <Paragraphs>57</Paragraphs>
  <Slides>19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Trebuchet MS</vt:lpstr>
      <vt:lpstr>Wingdings 3</vt:lpstr>
      <vt:lpstr>Facet</vt:lpstr>
      <vt:lpstr>Soccer’s Continuous Problem Quantifying the Value of Individual Talent In A Largely, Unquantifiable Game </vt:lpstr>
      <vt:lpstr>Using Empathy To Understand Statistics To Aid Our Decision Making Process</vt:lpstr>
      <vt:lpstr>Starting with some Empathy</vt:lpstr>
      <vt:lpstr>The Business Of Soccer</vt:lpstr>
      <vt:lpstr>Identifying Talent Today</vt:lpstr>
      <vt:lpstr>What else would you expect  from a game that  is essentially one long continuous event?</vt:lpstr>
      <vt:lpstr>Discrete Games Embracing the Statistical Renaissance</vt:lpstr>
      <vt:lpstr>NBA Player Efficiency Rating</vt:lpstr>
      <vt:lpstr>Can we derive Soccer’s One Statistic to Rule Them All?!</vt:lpstr>
      <vt:lpstr>In Search for an Answer….</vt:lpstr>
      <vt:lpstr>FIFA – Overall Player Rating</vt:lpstr>
      <vt:lpstr>FIFA Quantifies their Subjectivity…   …so that their Game Simulation reflects reality as best as possible.  Can this help us: 1) Identify Undervalued Talent 2) Better Develop our Talent</vt:lpstr>
      <vt:lpstr>Problem #1 – Identifying Undervalued Talent</vt:lpstr>
      <vt:lpstr>Plot by Position</vt:lpstr>
      <vt:lpstr>As a Club Owner so far…</vt:lpstr>
      <vt:lpstr>Let’s Now Take This Further:  Given a Clear Relationship of Value vs OPR..  …if we can determine what exactly influences OPR…   …then we will know exactly what we need to focus on to best develop our players to raise their value.</vt:lpstr>
      <vt:lpstr>Problem #2: Optimal Player Development</vt:lpstr>
      <vt:lpstr>Player Value vs Skill - Correlations and Variance</vt:lpstr>
      <vt:lpstr>Example of the Insights we gain: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Soccer’s Continuous Problem Quantifying the Value of Individual Talent In A Largely, Unquantifiable Game </dc:title>
  <dc:creator>John Dango</dc:creator>
  <cp:lastModifiedBy>John Dango</cp:lastModifiedBy>
  <cp:revision>1</cp:revision>
  <dcterms:created xsi:type="dcterms:W3CDTF">2019-06-11T14:56:07Z</dcterms:created>
  <dcterms:modified xsi:type="dcterms:W3CDTF">2019-06-12T13:20:46Z</dcterms:modified>
</cp:coreProperties>
</file>