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6" autoAdjust="0"/>
    <p:restoredTop sz="94660"/>
  </p:normalViewPr>
  <p:slideViewPr>
    <p:cSldViewPr snapToGrid="0">
      <p:cViewPr>
        <p:scale>
          <a:sx n="125" d="100"/>
          <a:sy n="125" d="100"/>
        </p:scale>
        <p:origin x="-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Capstone #3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KKBox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Customer Lifetime Value Analysis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JURADO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434-9EB4-4A47-9635-175CC63A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50068-DB48-4A3B-86C2-18FEDDC5C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681" y="2009962"/>
            <a:ext cx="4499115" cy="4114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EB95E-2222-4ADF-A59F-20E020DE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8" y="2013490"/>
            <a:ext cx="5200896" cy="41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D0E-0D14-49A2-B484-DE50656F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31F4A4-13FA-44C7-8207-4A5ADD40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70" y="2680344"/>
            <a:ext cx="5634736" cy="2294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2133C-7726-485F-9A83-019D4CB5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52" y="2464035"/>
            <a:ext cx="3668525" cy="2729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3CE0D7-A08E-4569-BB32-9E9C8A9120F5}"/>
              </a:ext>
            </a:extLst>
          </p:cNvPr>
          <p:cNvSpPr/>
          <p:nvPr/>
        </p:nvSpPr>
        <p:spPr>
          <a:xfrm>
            <a:off x="7898202" y="5279611"/>
            <a:ext cx="228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Aka Survivor Function</a:t>
            </a:r>
          </a:p>
        </p:txBody>
      </p:sp>
    </p:spTree>
    <p:extLst>
      <p:ext uri="{BB962C8B-B14F-4D97-AF65-F5344CB8AC3E}">
        <p14:creationId xmlns:p14="http://schemas.microsoft.com/office/powerpoint/2010/main" val="404502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30D8-335E-482C-9182-14F64193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</a:t>
            </a:r>
            <a:r>
              <a:rPr lang="en-US" dirty="0" err="1"/>
              <a:t>KKBox</a:t>
            </a:r>
            <a:r>
              <a:rPr lang="en-US" dirty="0"/>
              <a:t> Subscriptions?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3B8A5-4478-4C48-AD6E-9A59F7F1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18" y="2343908"/>
            <a:ext cx="7568564" cy="3398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D43ED2-E770-4829-8885-25EA215DB971}"/>
              </a:ext>
            </a:extLst>
          </p:cNvPr>
          <p:cNvSpPr/>
          <p:nvPr/>
        </p:nvSpPr>
        <p:spPr>
          <a:xfrm>
            <a:off x="2871019" y="4291493"/>
            <a:ext cx="1818968" cy="11405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6C66-54C9-4756-A87F-356B19AA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</a:t>
            </a:r>
            <a:r>
              <a:rPr lang="en-US" dirty="0" err="1"/>
              <a:t>KKBox</a:t>
            </a:r>
            <a:r>
              <a:rPr lang="en-US" dirty="0"/>
              <a:t> Subscriptions?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0F8B-132D-4893-BD64-1571CAD3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46" y="2282215"/>
            <a:ext cx="5220634" cy="3798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28597-5633-46E6-ACCC-68856612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6" y="1995344"/>
            <a:ext cx="4861202" cy="38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E101-335D-4188-9C56-75394535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Needed To Calculate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6B5E4-E818-4BC9-92DC-91F9FB43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76" y="2104612"/>
            <a:ext cx="4138262" cy="38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D370-4AAD-48BF-A159-1C2BD5F3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Overall Population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08A1-6CE2-4E7B-9A26-D4C3CBD1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Shows what the probability of an event is at a certain time interval.</a:t>
            </a:r>
          </a:p>
          <a:p>
            <a:endParaRPr lang="en-US" dirty="0"/>
          </a:p>
          <a:p>
            <a:r>
              <a:rPr lang="en-US" dirty="0"/>
              <a:t>Overall retention seems pretty strong with </a:t>
            </a:r>
            <a:r>
              <a:rPr lang="en-US" b="1" i="1" dirty="0"/>
              <a:t>~78%</a:t>
            </a:r>
            <a:r>
              <a:rPr lang="en-US" dirty="0"/>
              <a:t> probability of retaining users past 4000 days.</a:t>
            </a:r>
          </a:p>
          <a:p>
            <a:endParaRPr lang="en-US" dirty="0"/>
          </a:p>
          <a:p>
            <a:r>
              <a:rPr lang="en-US" dirty="0" err="1"/>
              <a:t>KKBox</a:t>
            </a:r>
            <a:r>
              <a:rPr lang="en-US" dirty="0"/>
              <a:t> seems to be quite a healthy business.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E679A-2F31-4180-A5B5-9ECF155E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428567"/>
            <a:ext cx="5044846" cy="28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292-85EE-424E-A854-546872E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Assumptions when creating cohorts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552-7267-4111-93E6-9311EBD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do not and cannot change over time.</a:t>
            </a:r>
          </a:p>
          <a:p>
            <a:r>
              <a:rPr lang="en-US" dirty="0"/>
              <a:t>We cannot use any of our trend features.</a:t>
            </a:r>
          </a:p>
          <a:p>
            <a:endParaRPr lang="en-US" dirty="0"/>
          </a:p>
          <a:p>
            <a:pPr algn="r"/>
            <a:r>
              <a:rPr lang="en-US" b="1" u="sng" dirty="0">
                <a:solidFill>
                  <a:srgbClr val="00B0F0"/>
                </a:solidFill>
              </a:rPr>
              <a:t>We will evaluate: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- Cluster (not so legal)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- Registration Method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- Number of Unique Payment Plans</a:t>
            </a:r>
          </a:p>
        </p:txBody>
      </p:sp>
    </p:spTree>
    <p:extLst>
      <p:ext uri="{BB962C8B-B14F-4D97-AF65-F5344CB8AC3E}">
        <p14:creationId xmlns:p14="http://schemas.microsoft.com/office/powerpoint/2010/main" val="28931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292-85EE-424E-A854-546872E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Survival Analysis #1 – Cluster Cohorts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501F9-D4A3-48A1-9699-69B2F287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671" y="2108200"/>
            <a:ext cx="546898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292-85EE-424E-A854-546872E1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0255" cy="1450757"/>
          </a:xfrm>
        </p:spPr>
        <p:txBody>
          <a:bodyPr>
            <a:normAutofit/>
          </a:bodyPr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Survival Analysis #2 – Registration Method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43CC5-451E-43DB-9737-A4707AB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58" y="2031962"/>
            <a:ext cx="607366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292-85EE-424E-A854-546872E1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025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Survival Analysis #3 – Number of Unique Plans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B2D34-B084-47A9-9B67-731F4D95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94" y="1984459"/>
            <a:ext cx="613463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</a:t>
            </a:r>
            <a:r>
              <a:rPr lang="en-US" sz="4400" dirty="0"/>
              <a:t>No one ever says: </a:t>
            </a:r>
            <a:r>
              <a:rPr lang="en-US" sz="4400" i="1" dirty="0"/>
              <a:t>Man... he was a lousy lawyer, but at least he was cheap</a:t>
            </a:r>
            <a:r>
              <a:rPr lang="en-US" sz="4400" dirty="0"/>
              <a:t>!!"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Peter fader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292-85EE-424E-A854-546872E1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0255" cy="1450757"/>
          </a:xfrm>
        </p:spPr>
        <p:txBody>
          <a:bodyPr>
            <a:normAutofit/>
          </a:bodyPr>
          <a:lstStyle/>
          <a:p>
            <a:r>
              <a:rPr lang="en-US" dirty="0"/>
              <a:t>Kaplan-Meier Curve </a:t>
            </a:r>
            <a:br>
              <a:rPr lang="en-US" dirty="0"/>
            </a:br>
            <a:r>
              <a:rPr lang="en-US" sz="4000" dirty="0"/>
              <a:t>Survival Analysis #4 – Single Plan Users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FEDC6-E234-40E0-8A7C-5908CB22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67" y="1943531"/>
            <a:ext cx="607366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5A1B-8D5A-46A4-A6EA-FB52BEC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 for </a:t>
            </a:r>
            <a:r>
              <a:rPr lang="en-US" i="1" dirty="0">
                <a:solidFill>
                  <a:srgbClr val="00B0F0"/>
                </a:solidFill>
              </a:rPr>
              <a:t>investigating the relationship between the survival time and one or more variables </a:t>
            </a:r>
            <a:r>
              <a:rPr lang="en-US" dirty="0"/>
              <a:t>(includes categorical and quantitative predictors).</a:t>
            </a:r>
          </a:p>
          <a:p>
            <a:r>
              <a:rPr lang="en-US" b="1" u="sng" dirty="0"/>
              <a:t>Terminology</a:t>
            </a:r>
          </a:p>
          <a:p>
            <a:r>
              <a:rPr lang="en-US" dirty="0"/>
              <a:t>‘Hazard rate’ is the rate at which an event (like death, failure, etc.) happens at a time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C56572-B07C-4C05-AA0D-4E7A066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Cox Proportional Hazard Model (Survival Regression)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7B00950-C052-4BFB-AC55-DBC9B10D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88646"/>
            <a:ext cx="10058400" cy="20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3913-40D2-4418-825C-DF205F33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 Model (Survival Regression)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28C64-8468-4EEA-9B80-1D898D0D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412" y="2350869"/>
            <a:ext cx="4483510" cy="3345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1DDA8-D11E-46A1-A7D4-31B5C219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88" y="2812534"/>
            <a:ext cx="3715059" cy="1307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D7AAE8-963A-45C0-8A99-6ABE88E85D51}"/>
              </a:ext>
            </a:extLst>
          </p:cNvPr>
          <p:cNvSpPr/>
          <p:nvPr/>
        </p:nvSpPr>
        <p:spPr>
          <a:xfrm>
            <a:off x="6725238" y="2350869"/>
            <a:ext cx="430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‘Hazard rate’ Interpretation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B7DA3-19E1-4176-ACF8-D98837450289}"/>
              </a:ext>
            </a:extLst>
          </p:cNvPr>
          <p:cNvSpPr/>
          <p:nvPr/>
        </p:nvSpPr>
        <p:spPr>
          <a:xfrm>
            <a:off x="6543080" y="4495927"/>
            <a:ext cx="5199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Now that we have our model </a:t>
            </a:r>
            <a:r>
              <a:rPr lang="en-US" sz="2400" b="1" i="1" dirty="0">
                <a:solidFill>
                  <a:srgbClr val="00B0F0"/>
                </a:solidFill>
              </a:rPr>
              <a:t>we can calculate Expected Lifetime</a:t>
            </a:r>
            <a:r>
              <a:rPr lang="en-US" sz="2400" dirty="0">
                <a:solidFill>
                  <a:srgbClr val="00B0F0"/>
                </a:solidFill>
              </a:rPr>
              <a:t>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284342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D9C2-5A5A-45FB-B0C2-242B7942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Tenure, Lifetime, and LTV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12BBF-198C-447A-AFE2-3588580B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" y="2293804"/>
            <a:ext cx="3903449" cy="349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9F790-E508-4084-914A-CBB22220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151" y="2304982"/>
            <a:ext cx="3830574" cy="3472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34E29-06DF-46DC-B3C6-7A97B449E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15" y="2304982"/>
            <a:ext cx="3886090" cy="34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D9C2-5A5A-45FB-B0C2-242B7942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Lifetime and LTV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7C190-9482-4418-BE17-A62263FE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8" y="2037801"/>
            <a:ext cx="4417498" cy="397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9B851-34D5-4F19-B74D-C6047D54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39" y="2044836"/>
            <a:ext cx="4459703" cy="39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9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869-CD2E-4EC5-B3BA-AF57000D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our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FDC0-4A76-4086-9EA1-F54065EB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00175"/>
          </a:xfrm>
        </p:spPr>
        <p:txBody>
          <a:bodyPr/>
          <a:lstStyle/>
          <a:p>
            <a:r>
              <a:rPr lang="en-US" b="1" i="1" dirty="0"/>
              <a:t>What Is The Complete LTV Value For Current Member Population?</a:t>
            </a:r>
          </a:p>
          <a:p>
            <a:pPr lvl="1"/>
            <a:r>
              <a:rPr lang="en-US" b="1" dirty="0"/>
              <a:t>$</a:t>
            </a:r>
            <a:r>
              <a:rPr lang="en-US" dirty="0"/>
              <a:t>692,313,445.43</a:t>
            </a:r>
            <a:endParaRPr lang="en-US" b="1" dirty="0"/>
          </a:p>
          <a:p>
            <a:r>
              <a:rPr lang="en-US" b="1" i="1" dirty="0"/>
              <a:t>What Is The Complete Remaining LTV Value Of Each Cohort?</a:t>
            </a:r>
            <a:endParaRPr lang="en-US" b="1" dirty="0"/>
          </a:p>
          <a:p>
            <a:pPr lvl="1"/>
            <a:r>
              <a:rPr lang="en-US" dirty="0"/>
              <a:t>$518,879,414.64</a:t>
            </a:r>
          </a:p>
          <a:p>
            <a:r>
              <a:rPr lang="en-US" b="1" i="1" dirty="0"/>
              <a:t>LT For Each User?</a:t>
            </a:r>
            <a:endParaRPr lang="en-US" b="1" dirty="0"/>
          </a:p>
          <a:p>
            <a:pPr lvl="1"/>
            <a:r>
              <a:rPr lang="en-US" dirty="0"/>
              <a:t>Mean: 3,998 Days</a:t>
            </a:r>
          </a:p>
          <a:p>
            <a:pPr lvl="1"/>
            <a:r>
              <a:rPr lang="en-US" dirty="0"/>
              <a:t>Median: 4,060 Days</a:t>
            </a:r>
          </a:p>
          <a:p>
            <a:r>
              <a:rPr lang="en-US" b="1" i="1" dirty="0"/>
              <a:t>LTV For Each User?</a:t>
            </a:r>
            <a:endParaRPr lang="en-US" b="1" dirty="0"/>
          </a:p>
          <a:p>
            <a:pPr lvl="1"/>
            <a:r>
              <a:rPr lang="en-US" dirty="0"/>
              <a:t>Mean: $1263.06</a:t>
            </a:r>
          </a:p>
          <a:p>
            <a:pPr lvl="1"/>
            <a:r>
              <a:rPr lang="en-US" dirty="0"/>
              <a:t>Median: $1,285.78</a:t>
            </a:r>
          </a:p>
        </p:txBody>
      </p:sp>
    </p:spTree>
    <p:extLst>
      <p:ext uri="{BB962C8B-B14F-4D97-AF65-F5344CB8AC3E}">
        <p14:creationId xmlns:p14="http://schemas.microsoft.com/office/powerpoint/2010/main" val="15865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FBB-601F-4B52-A56B-26C2F070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#1:</a:t>
            </a:r>
            <a:br>
              <a:rPr lang="en-US" dirty="0"/>
            </a:br>
            <a:r>
              <a:rPr lang="en-US" sz="4400" dirty="0"/>
              <a:t>What can we do with this Info?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6DF2E-A060-49DA-AC64-7B88594B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2" y="2630983"/>
            <a:ext cx="5327047" cy="368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3F741-A597-4A06-9D4C-1A8B98E8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6" y="2630983"/>
            <a:ext cx="5298252" cy="36894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D93589-F7D3-41DA-9C53-894475139C28}"/>
              </a:ext>
            </a:extLst>
          </p:cNvPr>
          <p:cNvSpPr/>
          <p:nvPr/>
        </p:nvSpPr>
        <p:spPr>
          <a:xfrm>
            <a:off x="7374708" y="2029107"/>
            <a:ext cx="3270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B0F0"/>
                </a:solidFill>
              </a:rPr>
              <a:t>Activation Strategies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C9167-CF3A-42D1-A103-AFFC97AD51AF}"/>
              </a:ext>
            </a:extLst>
          </p:cNvPr>
          <p:cNvSpPr/>
          <p:nvPr/>
        </p:nvSpPr>
        <p:spPr>
          <a:xfrm>
            <a:off x="1546845" y="2028268"/>
            <a:ext cx="3471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B0F0"/>
                </a:solidFill>
              </a:rPr>
              <a:t>Acquisition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48223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FBB-601F-4B52-A56B-26C2F070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#1:</a:t>
            </a:r>
            <a:br>
              <a:rPr lang="en-US" dirty="0"/>
            </a:br>
            <a:r>
              <a:rPr lang="en-US" sz="4400" dirty="0"/>
              <a:t>What can we do with this Info?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36E2A-08DF-4E22-895F-E36357D714F8}"/>
              </a:ext>
            </a:extLst>
          </p:cNvPr>
          <p:cNvSpPr/>
          <p:nvPr/>
        </p:nvSpPr>
        <p:spPr>
          <a:xfrm>
            <a:off x="1097281" y="2028268"/>
            <a:ext cx="1005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B0F0"/>
                </a:solidFill>
              </a:rPr>
              <a:t>Cost of Acquisition vs Value of Acquisition</a:t>
            </a:r>
          </a:p>
          <a:p>
            <a:endParaRPr lang="en-US" sz="2800" dirty="0"/>
          </a:p>
          <a:p>
            <a:r>
              <a:rPr lang="en-US" sz="2800" dirty="0"/>
              <a:t>“No one ever says: </a:t>
            </a:r>
            <a:r>
              <a:rPr lang="en-US" sz="2800" i="1" dirty="0"/>
              <a:t>Man... he was a lousy lawyer, but at least he was cheap</a:t>
            </a:r>
            <a:r>
              <a:rPr lang="en-US" sz="2800" dirty="0"/>
              <a:t>!!“ – Pete Fader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The Floor vs The Ceiling Mentality</a:t>
            </a:r>
          </a:p>
          <a:p>
            <a:endParaRPr lang="en-US" sz="28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45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7F0F-41D7-4AD2-ACA8-582B1F65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Customers Have the Highest Probability of Churning Soon?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F4F44-0687-4B3B-BA87-E238924BD0B5}"/>
              </a:ext>
            </a:extLst>
          </p:cNvPr>
          <p:cNvSpPr txBox="1"/>
          <p:nvPr/>
        </p:nvSpPr>
        <p:spPr>
          <a:xfrm>
            <a:off x="5249147" y="5543107"/>
            <a:ext cx="544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Trade-offs… Which to choose?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56BC6-0AC0-4B87-9CBD-1FB677E1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4" y="4128460"/>
            <a:ext cx="4345076" cy="198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A57D-CDD6-4ABA-B916-DABB1AB6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4" y="2020767"/>
            <a:ext cx="4290249" cy="1953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B0A7F0-8F62-42F5-9E96-5DFD5579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207" y="2736894"/>
            <a:ext cx="5975533" cy="2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DD57-A2D9-4933-9D51-CD39EC02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with some treatments</a:t>
            </a:r>
          </a:p>
        </p:txBody>
      </p:sp>
    </p:spTree>
    <p:extLst>
      <p:ext uri="{BB962C8B-B14F-4D97-AF65-F5344CB8AC3E}">
        <p14:creationId xmlns:p14="http://schemas.microsoft.com/office/powerpoint/2010/main" val="207622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A910-1266-4181-B15C-5F8DF187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1 — Churn = Happiness: </a:t>
            </a:r>
            <a:br>
              <a:rPr lang="en-US" dirty="0"/>
            </a:br>
            <a:r>
              <a:rPr lang="en-US" sz="3600" dirty="0"/>
              <a:t>How To Keep Customers Happy with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34C-664F-4D87-A1A4-38C2DB0C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Which Customers Have the Highest Probability of Churning Soon? </a:t>
            </a:r>
          </a:p>
          <a:p>
            <a:endParaRPr lang="en-US" dirty="0"/>
          </a:p>
          <a:p>
            <a:r>
              <a:rPr lang="en-US" dirty="0"/>
              <a:t>2) What is the Lifetime Value for Each of Our Customers? </a:t>
            </a:r>
          </a:p>
          <a:p>
            <a:endParaRPr lang="en-US" dirty="0"/>
          </a:p>
          <a:p>
            <a:r>
              <a:rPr lang="en-US" dirty="0"/>
              <a:t>3) What Retention Offer Leads to a Positive Response from that Customer?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7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7AA-1F18-4A96-ADBA-73BA8C7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1-Month Free Subscription as Treatment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A461-151B-4493-963F-CA2BF15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Assumptions:</a:t>
            </a:r>
          </a:p>
          <a:p>
            <a:pPr lvl="1"/>
            <a:r>
              <a:rPr lang="en-US" dirty="0"/>
              <a:t>Treatment cost is 9.50 Dollars (1 Month Subscription)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We will only approach users with where we </a:t>
            </a:r>
            <a:r>
              <a:rPr lang="en-US"/>
              <a:t>can get a </a:t>
            </a:r>
            <a:r>
              <a:rPr lang="en-US" dirty="0"/>
              <a:t>gross return of at least 200%.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All members receive the same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0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7AA-1F18-4A96-ADBA-73BA8C7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1-Month Free Subscription as Treatment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18C7-12CB-4B18-8128-E2659723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58" y="2502183"/>
            <a:ext cx="9697284" cy="271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6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7AA-1F18-4A96-ADBA-73BA8C7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3-Month Free Subscription as Treatment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A461-151B-4493-963F-CA2BF15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Assumptions:</a:t>
            </a:r>
          </a:p>
          <a:p>
            <a:pPr lvl="1"/>
            <a:r>
              <a:rPr lang="en-US" dirty="0"/>
              <a:t>Treatment cost is 28.5 Dollars (3 Month Subscription)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only approach users with an LTV equal to thrice the amount of the treatment as we are interested in only getting a gross return of </a:t>
            </a:r>
            <a:r>
              <a:rPr lang="en-US" dirty="0" err="1"/>
              <a:t>atleast</a:t>
            </a:r>
            <a:r>
              <a:rPr lang="en-US" dirty="0"/>
              <a:t> 200%.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 Reward is Total LTV Remaining for all users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members receive the same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8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7AA-1F18-4A96-ADBA-73BA8C7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3-Month Free Subscription as Treatment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8513-E123-48C0-9447-3A3DC15D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47899"/>
            <a:ext cx="9875538" cy="29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1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82CDC-7AC7-44CE-89AF-F0319DEC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5" y="3256111"/>
            <a:ext cx="9875538" cy="2929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C49BF-C064-426E-8ED2-DDEEC1F0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82" y="216183"/>
            <a:ext cx="9697284" cy="271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2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A910-1266-4181-B15C-5F8DF187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1 — Churn = Happiness: </a:t>
            </a:r>
            <a:br>
              <a:rPr lang="en-US" dirty="0"/>
            </a:br>
            <a:r>
              <a:rPr lang="en-US" sz="3600" dirty="0"/>
              <a:t>How To Keep Customers Happy with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34C-664F-4D87-A1A4-38C2DB0C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Which Customers Have the Highest Probability of Churning Soon? </a:t>
            </a:r>
          </a:p>
          <a:p>
            <a:endParaRPr lang="en-US" dirty="0"/>
          </a:p>
          <a:p>
            <a:r>
              <a:rPr lang="en-US" dirty="0"/>
              <a:t>2) What is the Lifetime Value for Each of Our Customers? </a:t>
            </a:r>
          </a:p>
          <a:p>
            <a:endParaRPr lang="en-US" dirty="0"/>
          </a:p>
          <a:p>
            <a:r>
              <a:rPr lang="en-US" dirty="0"/>
              <a:t>3) What Retention Offer Leads to a Positive Response from that Customer?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7F0F-41D7-4AD2-ACA8-582B1F65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Customers Have the Highest Probability of Churning Soon?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361D3-2F9E-4B00-865C-1F981802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18" y="2542310"/>
            <a:ext cx="5774152" cy="2632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B1B61-67BF-4AC6-8DC0-AC4B3875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6" y="2569205"/>
            <a:ext cx="5701292" cy="259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F4F44-0687-4B3B-BA87-E238924BD0B5}"/>
              </a:ext>
            </a:extLst>
          </p:cNvPr>
          <p:cNvSpPr txBox="1"/>
          <p:nvPr/>
        </p:nvSpPr>
        <p:spPr>
          <a:xfrm>
            <a:off x="3218329" y="5638800"/>
            <a:ext cx="544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Trade-offs… Which to choose?</a:t>
            </a:r>
          </a:p>
        </p:txBody>
      </p:sp>
    </p:spTree>
    <p:extLst>
      <p:ext uri="{BB962C8B-B14F-4D97-AF65-F5344CB8AC3E}">
        <p14:creationId xmlns:p14="http://schemas.microsoft.com/office/powerpoint/2010/main" val="5762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B3B3-2FDA-40F4-B914-6E7772C2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one do we choose?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8B58-B323-4F1E-A1D5-F90C080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3600" dirty="0"/>
              <a:t>… Enter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5218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C7ED-62C9-441B-B248-7AE45DBD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- LTV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C2736-4711-4B93-A73F-2CE4EB1C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Value of Acquisition and Retention</a:t>
            </a:r>
          </a:p>
          <a:p>
            <a:r>
              <a:rPr lang="en-US" dirty="0"/>
              <a:t>- Defined as the present value of the future (net) cash flows. </a:t>
            </a:r>
          </a:p>
          <a:p>
            <a:r>
              <a:rPr lang="en-US" dirty="0"/>
              <a:t>- This is a forward-looking concept and is not a measure of past profitability.</a:t>
            </a:r>
          </a:p>
          <a:p>
            <a:r>
              <a:rPr lang="en-US" dirty="0"/>
              <a:t> Additionally, it also gives us the invaluable ability to identify which channels are producing our most valuable customers (via attribution) through its calculation. </a:t>
            </a:r>
          </a:p>
        </p:txBody>
      </p:sp>
    </p:spTree>
    <p:extLst>
      <p:ext uri="{BB962C8B-B14F-4D97-AF65-F5344CB8AC3E}">
        <p14:creationId xmlns:p14="http://schemas.microsoft.com/office/powerpoint/2010/main" val="39797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61D7-1C8B-4ACC-97E5-4BF2E83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calculate LTV?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FBA-D59C-40AC-AD51-0D681CF1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64249" cy="3760891"/>
          </a:xfrm>
        </p:spPr>
        <p:txBody>
          <a:bodyPr/>
          <a:lstStyle/>
          <a:p>
            <a:r>
              <a:rPr lang="en-US" dirty="0"/>
              <a:t>All revenue streams can be boiled down to either a Contractual or Non-Contractual model.</a:t>
            </a:r>
          </a:p>
          <a:p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 a contractual setting, </a:t>
            </a:r>
            <a:r>
              <a:rPr lang="en-US" dirty="0"/>
              <a:t>we observe the time when our customers “die”.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50"/>
                </a:solidFill>
              </a:rPr>
              <a:t>In a non-contractual setting, </a:t>
            </a:r>
            <a:r>
              <a:rPr lang="en-US" dirty="0"/>
              <a:t>the time in which a customer becomes inactive is not observed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D98F4-D5B2-41A7-A29B-9A10FC04C3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55" y="2090427"/>
            <a:ext cx="5039065" cy="377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15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DB64-F27C-4535-A21A-F10BFD2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44DF-9ADE-46F9-A2EA-16EF46BF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will dive into its calculation and discuss its implications for our business.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Discrete Contractual Setting Calculation: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Survival Analysis - </a:t>
            </a:r>
            <a:r>
              <a:rPr lang="en-US" i="1" dirty="0"/>
              <a:t>EDA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Cox’s Proportional Hazard Regression – </a:t>
            </a:r>
            <a:r>
              <a:rPr lang="en-US" i="1" dirty="0"/>
              <a:t>Non-</a:t>
            </a:r>
            <a:r>
              <a:rPr lang="en-US" i="1" dirty="0" err="1"/>
              <a:t>Parametic</a:t>
            </a:r>
            <a:r>
              <a:rPr lang="en-US" i="1" dirty="0"/>
              <a:t> Model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Expected Lifetime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Lifetime Value = Expected Lifetime * Discrete Revenue per Time (Days, Months..)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DD19-BD3E-40E1-AAF1-FB21EF6A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0F5E-D6A8-45A6-9855-68647EDA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Answers: </a:t>
            </a:r>
            <a:r>
              <a:rPr lang="en-US" dirty="0"/>
              <a:t>“How long would it be, before a particular event occurs?’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refer to this a ‘time to event’ analysis. </a:t>
            </a:r>
          </a:p>
          <a:p>
            <a:endParaRPr lang="en-US" dirty="0"/>
          </a:p>
          <a:p>
            <a:r>
              <a:rPr lang="en-US" dirty="0"/>
              <a:t>More of an EDA-technique to evaluate the expected lifetime of different cohort groups. </a:t>
            </a:r>
          </a:p>
        </p:txBody>
      </p:sp>
    </p:spTree>
    <p:extLst>
      <p:ext uri="{BB962C8B-B14F-4D97-AF65-F5344CB8AC3E}">
        <p14:creationId xmlns:p14="http://schemas.microsoft.com/office/powerpoint/2010/main" val="41845778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902</Words>
  <Application>Microsoft Office PowerPoint</Application>
  <PresentationFormat>Widescreen</PresentationFormat>
  <Paragraphs>126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Bookman Old Style</vt:lpstr>
      <vt:lpstr>Calibri</vt:lpstr>
      <vt:lpstr>Franklin Gothic Book</vt:lpstr>
      <vt:lpstr>1_RetrospectVTI</vt:lpstr>
      <vt:lpstr>Capstone #3  KKBox Customer Lifetime Value Analysis</vt:lpstr>
      <vt:lpstr>“No one ever says: Man... he was a lousy lawyer, but at least he was cheap!!"</vt:lpstr>
      <vt:lpstr>1 — Churn = Happiness:  How To Keep Customers Happy with Analytics</vt:lpstr>
      <vt:lpstr>Which Customers Have the Highest Probability of Churning Soon?</vt:lpstr>
      <vt:lpstr>So, Which one do we choose?</vt:lpstr>
      <vt:lpstr>Customer Lifetime Value - LTV</vt:lpstr>
      <vt:lpstr>How do we calculate LTV?</vt:lpstr>
      <vt:lpstr>Let's get started.</vt:lpstr>
      <vt:lpstr>Survival Analysis</vt:lpstr>
      <vt:lpstr>Survival Analysis</vt:lpstr>
      <vt:lpstr>Survival Analysis</vt:lpstr>
      <vt:lpstr>How does this relate to KKBox Subscriptions?</vt:lpstr>
      <vt:lpstr>How does this relate to KKBox Subscriptions?</vt:lpstr>
      <vt:lpstr>Metrics Needed To Calculate</vt:lpstr>
      <vt:lpstr>Kaplan-Meier Curve  Overall Population</vt:lpstr>
      <vt:lpstr>Kaplan-Meier Curve  Assumptions when creating cohorts</vt:lpstr>
      <vt:lpstr>Kaplan-Meier Curve  Survival Analysis #1 – Cluster Cohorts</vt:lpstr>
      <vt:lpstr>Kaplan-Meier Curve  Survival Analysis #2 – Registration Method</vt:lpstr>
      <vt:lpstr>Kaplan-Meier Curve  Survival Analysis #3 – Number of Unique Plans</vt:lpstr>
      <vt:lpstr>Kaplan-Meier Curve  Survival Analysis #4 – Single Plan Users</vt:lpstr>
      <vt:lpstr>Cox Proportional Hazard Model (Survival Regression)</vt:lpstr>
      <vt:lpstr>Cox Proportional Hazard Model (Survival Regression)</vt:lpstr>
      <vt:lpstr>Tenure, Lifetime, and LTV</vt:lpstr>
      <vt:lpstr>Remaining Lifetime and LTV</vt:lpstr>
      <vt:lpstr>Information about our members</vt:lpstr>
      <vt:lpstr>Conclusion #1: What can we do with this Info?</vt:lpstr>
      <vt:lpstr>Conclusion #1: What can we do with this Info?</vt:lpstr>
      <vt:lpstr>Which Customers Have the Highest Probability of Churning Soon?</vt:lpstr>
      <vt:lpstr>Let’s play with some treatments</vt:lpstr>
      <vt:lpstr>1-Month Free Subscription as Treatment</vt:lpstr>
      <vt:lpstr>1-Month Free Subscription as Treatment</vt:lpstr>
      <vt:lpstr>3-Month Free Subscription as Treatment</vt:lpstr>
      <vt:lpstr>3-Month Free Subscription as Treatment</vt:lpstr>
      <vt:lpstr>PowerPoint Presentation</vt:lpstr>
      <vt:lpstr>1 — Churn = Happiness:  How To Keep Customers Happy with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2019-12-16T19:20:49Z</dcterms:created>
  <dcterms:modified xsi:type="dcterms:W3CDTF">2019-12-22T23:55:59Z</dcterms:modified>
</cp:coreProperties>
</file>