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1" r:id="rId6"/>
    <p:sldId id="262" r:id="rId7"/>
    <p:sldId id="263" r:id="rId8"/>
    <p:sldId id="265" r:id="rId9"/>
    <p:sldId id="264" r:id="rId10"/>
    <p:sldId id="260"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82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D8E9F58-4A6F-40B6-BE15-A95A08E7AC64}" type="datetimeFigureOut">
              <a:rPr lang="en-US" smtClean="0"/>
              <a:t>7/28/2022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10581F6-1CFF-4C9E-9DDD-C4D46C8BD758}"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8E9F58-4A6F-40B6-BE15-A95A08E7AC64}"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581F6-1CFF-4C9E-9DDD-C4D46C8BD75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8E9F58-4A6F-40B6-BE15-A95A08E7AC64}"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581F6-1CFF-4C9E-9DDD-C4D46C8BD75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D8E9F58-4A6F-40B6-BE15-A95A08E7AC64}"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581F6-1CFF-4C9E-9DDD-C4D46C8BD758}"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D8E9F58-4A6F-40B6-BE15-A95A08E7AC64}" type="datetimeFigureOut">
              <a:rPr lang="en-US" smtClean="0"/>
              <a:t>7/28/2022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10581F6-1CFF-4C9E-9DDD-C4D46C8BD75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D8E9F58-4A6F-40B6-BE15-A95A08E7AC64}"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581F6-1CFF-4C9E-9DDD-C4D46C8BD758}"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D8E9F58-4A6F-40B6-BE15-A95A08E7AC64}" type="datetimeFigureOut">
              <a:rPr lang="en-US" smtClean="0"/>
              <a:t>7/28/2022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0581F6-1CFF-4C9E-9DDD-C4D46C8BD758}"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8E9F58-4A6F-40B6-BE15-A95A08E7AC64}" type="datetimeFigureOut">
              <a:rPr lang="en-US" smtClean="0"/>
              <a:t>7/28/2022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0581F6-1CFF-4C9E-9DDD-C4D46C8BD75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8E9F58-4A6F-40B6-BE15-A95A08E7AC64}" type="datetimeFigureOut">
              <a:rPr lang="en-US" smtClean="0"/>
              <a:t>7/28/2022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0581F6-1CFF-4C9E-9DDD-C4D46C8BD75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D8E9F58-4A6F-40B6-BE15-A95A08E7AC64}"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581F6-1CFF-4C9E-9DDD-C4D46C8BD758}"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D8E9F58-4A6F-40B6-BE15-A95A08E7AC64}" type="datetimeFigureOut">
              <a:rPr lang="en-US" smtClean="0"/>
              <a:t>7/28/2022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10581F6-1CFF-4C9E-9DDD-C4D46C8BD758}"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D8E9F58-4A6F-40B6-BE15-A95A08E7AC64}" type="datetimeFigureOut">
              <a:rPr lang="en-US" smtClean="0"/>
              <a:t>7/28/2022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10581F6-1CFF-4C9E-9DDD-C4D46C8BD75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457200"/>
            <a:ext cx="6934200" cy="5861304"/>
          </a:xfrm>
        </p:spPr>
        <p:txBody>
          <a:bodyPr>
            <a:normAutofit/>
          </a:bodyPr>
          <a:lstStyle/>
          <a:p>
            <a:r>
              <a:rPr lang="en-US" sz="9600" dirty="0" err="1" smtClean="0"/>
              <a:t>Git</a:t>
            </a:r>
            <a:r>
              <a:rPr lang="en-US" sz="9600" dirty="0" smtClean="0"/>
              <a:t/>
            </a:r>
            <a:br>
              <a:rPr lang="en-US" sz="9600" dirty="0" smtClean="0"/>
            </a:br>
            <a:r>
              <a:rPr lang="en-US" sz="9600" dirty="0" smtClean="0"/>
              <a:t>GITHUB</a:t>
            </a:r>
            <a:br>
              <a:rPr lang="en-US" sz="9600" dirty="0" smtClean="0"/>
            </a:br>
            <a:r>
              <a:rPr lang="en-US" sz="9600" dirty="0" smtClean="0"/>
              <a:t>GITPAGES</a:t>
            </a:r>
            <a:endParaRPr lang="en-US" sz="9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GITHUB</a:t>
            </a:r>
            <a:endParaRPr lang="en-US" dirty="0"/>
          </a:p>
        </p:txBody>
      </p:sp>
      <p:sp>
        <p:nvSpPr>
          <p:cNvPr id="3" name="Content Placeholder 2"/>
          <p:cNvSpPr>
            <a:spLocks noGrp="1"/>
          </p:cNvSpPr>
          <p:nvPr>
            <p:ph sz="quarter" idx="1"/>
          </p:nvPr>
        </p:nvSpPr>
        <p:spPr>
          <a:xfrm>
            <a:off x="457200" y="1481328"/>
            <a:ext cx="8229600" cy="5148072"/>
          </a:xfrm>
        </p:spPr>
        <p:txBody>
          <a:bodyPr>
            <a:normAutofit/>
          </a:bodyPr>
          <a:lstStyle/>
          <a:p>
            <a:r>
              <a:rPr lang="en-US" dirty="0" err="1" smtClean="0"/>
              <a:t>GitHub</a:t>
            </a:r>
            <a:r>
              <a:rPr lang="en-US" dirty="0" smtClean="0"/>
              <a:t> is a code hosting platform for collaboration and version control.</a:t>
            </a:r>
          </a:p>
          <a:p>
            <a:r>
              <a:rPr lang="en-US" dirty="0" err="1" smtClean="0"/>
              <a:t>GitHub</a:t>
            </a:r>
            <a:r>
              <a:rPr lang="en-US" dirty="0" smtClean="0"/>
              <a:t> lets you (and others) work together on </a:t>
            </a:r>
            <a:r>
              <a:rPr lang="en-US" dirty="0" smtClean="0"/>
              <a:t>projects.</a:t>
            </a:r>
          </a:p>
          <a:p>
            <a:pPr>
              <a:buNone/>
            </a:pPr>
            <a:endParaRPr lang="en-US" dirty="0" smtClean="0"/>
          </a:p>
          <a:p>
            <a:pPr>
              <a:buNone/>
            </a:pPr>
            <a:r>
              <a:rPr lang="en-US" dirty="0" err="1" smtClean="0"/>
              <a:t>GitHub</a:t>
            </a:r>
            <a:r>
              <a:rPr lang="en-US" dirty="0" smtClean="0"/>
              <a:t> </a:t>
            </a:r>
            <a:r>
              <a:rPr lang="en-US" dirty="0" smtClean="0"/>
              <a:t>essentials are:</a:t>
            </a:r>
          </a:p>
          <a:p>
            <a:pPr lvl="1"/>
            <a:r>
              <a:rPr lang="en-US" dirty="0" smtClean="0"/>
              <a:t>Repositories</a:t>
            </a:r>
          </a:p>
          <a:p>
            <a:pPr lvl="1"/>
            <a:r>
              <a:rPr lang="en-US" dirty="0" smtClean="0"/>
              <a:t>Branches</a:t>
            </a:r>
          </a:p>
          <a:p>
            <a:pPr lvl="1"/>
            <a:r>
              <a:rPr lang="en-US" dirty="0" smtClean="0"/>
              <a:t>Commits</a:t>
            </a:r>
          </a:p>
          <a:p>
            <a:pPr lvl="1"/>
            <a:r>
              <a:rPr lang="en-US" dirty="0" smtClean="0"/>
              <a:t>Pull Requests</a:t>
            </a:r>
          </a:p>
          <a:p>
            <a:pPr lvl="1"/>
            <a:r>
              <a:rPr lang="en-US" dirty="0" err="1" smtClean="0"/>
              <a:t>Git</a:t>
            </a:r>
            <a:r>
              <a:rPr lang="en-US" dirty="0" smtClean="0"/>
              <a:t> (the version control software </a:t>
            </a:r>
            <a:r>
              <a:rPr lang="en-US" dirty="0" err="1" smtClean="0"/>
              <a:t>GitHub</a:t>
            </a:r>
            <a:r>
              <a:rPr lang="en-US" dirty="0" smtClean="0"/>
              <a:t> is built on)</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152400" y="228600"/>
            <a:ext cx="8534400" cy="6629400"/>
          </a:xfrm>
        </p:spPr>
        <p:txBody>
          <a:bodyPr>
            <a:noAutofit/>
          </a:bodyPr>
          <a:lstStyle/>
          <a:p>
            <a:pPr>
              <a:lnSpc>
                <a:spcPct val="200000"/>
              </a:lnSpc>
            </a:pPr>
            <a:r>
              <a:rPr lang="en-US" sz="2800" dirty="0" smtClean="0"/>
              <a:t>Repository</a:t>
            </a:r>
          </a:p>
          <a:p>
            <a:pPr lvl="1">
              <a:lnSpc>
                <a:spcPct val="200000"/>
              </a:lnSpc>
              <a:buNone/>
            </a:pPr>
            <a:r>
              <a:rPr lang="en-US" sz="2000" dirty="0" smtClean="0"/>
              <a:t>	A </a:t>
            </a:r>
            <a:r>
              <a:rPr lang="en-US" sz="2000" dirty="0" err="1" smtClean="0"/>
              <a:t>GitHub</a:t>
            </a:r>
            <a:r>
              <a:rPr lang="en-US" sz="2000" dirty="0" smtClean="0"/>
              <a:t> </a:t>
            </a:r>
            <a:r>
              <a:rPr lang="en-US" sz="2000" b="1" dirty="0" smtClean="0"/>
              <a:t>repository</a:t>
            </a:r>
            <a:r>
              <a:rPr lang="en-US" sz="2000" dirty="0" smtClean="0"/>
              <a:t> can be used to store a development </a:t>
            </a:r>
            <a:r>
              <a:rPr lang="en-US" sz="2000" b="1" dirty="0" smtClean="0"/>
              <a:t>project</a:t>
            </a:r>
            <a:r>
              <a:rPr lang="en-US" sz="2000" dirty="0" smtClean="0"/>
              <a:t>.</a:t>
            </a:r>
          </a:p>
          <a:p>
            <a:pPr lvl="1">
              <a:lnSpc>
                <a:spcPct val="200000"/>
              </a:lnSpc>
              <a:buNone/>
            </a:pPr>
            <a:r>
              <a:rPr lang="en-US" sz="2000" dirty="0" smtClean="0"/>
              <a:t>	It </a:t>
            </a:r>
            <a:r>
              <a:rPr lang="en-US" sz="2000" dirty="0" smtClean="0"/>
              <a:t>can contain </a:t>
            </a:r>
            <a:r>
              <a:rPr lang="en-US" sz="2000" b="1" dirty="0" smtClean="0"/>
              <a:t>folders</a:t>
            </a:r>
            <a:r>
              <a:rPr lang="en-US" sz="2000" dirty="0" smtClean="0"/>
              <a:t> and any type of </a:t>
            </a:r>
            <a:r>
              <a:rPr lang="en-US" sz="2000" b="1" dirty="0" smtClean="0"/>
              <a:t>files</a:t>
            </a:r>
            <a:r>
              <a:rPr lang="en-US" sz="2000" dirty="0" smtClean="0"/>
              <a:t> (HTML, CSS, JavaScript, Documents, Data, Images).</a:t>
            </a:r>
          </a:p>
          <a:p>
            <a:pPr lvl="1">
              <a:lnSpc>
                <a:spcPct val="200000"/>
              </a:lnSpc>
              <a:buNone/>
            </a:pPr>
            <a:r>
              <a:rPr lang="en-US" sz="2000" dirty="0" smtClean="0"/>
              <a:t>	A </a:t>
            </a:r>
            <a:r>
              <a:rPr lang="en-US" sz="2000" dirty="0" err="1" smtClean="0"/>
              <a:t>GitHub</a:t>
            </a:r>
            <a:r>
              <a:rPr lang="en-US" sz="2000" dirty="0" smtClean="0"/>
              <a:t> repository should also include a </a:t>
            </a:r>
            <a:r>
              <a:rPr lang="en-US" sz="2000" b="1" dirty="0" err="1" smtClean="0"/>
              <a:t>licence</a:t>
            </a:r>
            <a:r>
              <a:rPr lang="en-US" sz="2000" dirty="0" smtClean="0"/>
              <a:t> file and a </a:t>
            </a:r>
            <a:r>
              <a:rPr lang="en-US" sz="2000" b="1" dirty="0" smtClean="0"/>
              <a:t>README</a:t>
            </a:r>
            <a:r>
              <a:rPr lang="en-US" sz="2000" dirty="0" smtClean="0"/>
              <a:t> file about the project.</a:t>
            </a:r>
          </a:p>
          <a:p>
            <a:pPr lvl="1">
              <a:lnSpc>
                <a:spcPct val="200000"/>
              </a:lnSpc>
              <a:buNone/>
            </a:pPr>
            <a:r>
              <a:rPr lang="en-US" sz="2000" dirty="0" smtClean="0"/>
              <a:t>	A </a:t>
            </a:r>
            <a:r>
              <a:rPr lang="en-US" sz="2000" dirty="0" err="1" smtClean="0"/>
              <a:t>GitHub</a:t>
            </a:r>
            <a:r>
              <a:rPr lang="en-US" sz="2000" dirty="0" smtClean="0"/>
              <a:t> repository can also be used to store ideas, or any resources that you </a:t>
            </a:r>
            <a:r>
              <a:rPr lang="en-US" sz="2000" dirty="0" smtClean="0"/>
              <a:t>want </a:t>
            </a:r>
            <a:r>
              <a:rPr lang="en-US" sz="2000" dirty="0" smtClean="0"/>
              <a:t>to share</a:t>
            </a:r>
            <a:r>
              <a:rPr lang="en-US" sz="2000" dirty="0" smtClean="0"/>
              <a:t>.</a:t>
            </a:r>
          </a:p>
          <a:p>
            <a:pPr lvl="1">
              <a:lnSpc>
                <a:spcPct val="200000"/>
              </a:lnSpc>
              <a:buNone/>
            </a:pP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381000"/>
            <a:ext cx="8229600" cy="6019800"/>
          </a:xfrm>
        </p:spPr>
        <p:txBody>
          <a:bodyPr>
            <a:normAutofit/>
          </a:bodyPr>
          <a:lstStyle/>
          <a:p>
            <a:r>
              <a:rPr lang="en-US" sz="2800" dirty="0" smtClean="0"/>
              <a:t>Branch</a:t>
            </a:r>
            <a:endParaRPr lang="en-US" sz="1400" dirty="0" smtClean="0"/>
          </a:p>
          <a:p>
            <a:pPr lvl="1">
              <a:buNone/>
            </a:pPr>
            <a:r>
              <a:rPr lang="en-US" sz="2400" dirty="0" smtClean="0"/>
              <a:t>	A </a:t>
            </a:r>
            <a:r>
              <a:rPr lang="en-US" sz="2400" dirty="0" err="1" smtClean="0"/>
              <a:t>GitHub</a:t>
            </a:r>
            <a:r>
              <a:rPr lang="en-US" sz="2400" dirty="0" smtClean="0"/>
              <a:t> branch is used to work with different </a:t>
            </a:r>
            <a:r>
              <a:rPr lang="en-US" sz="2400" b="1" dirty="0" smtClean="0"/>
              <a:t>versions</a:t>
            </a:r>
            <a:r>
              <a:rPr lang="en-US" sz="2400" dirty="0" smtClean="0"/>
              <a:t> of a repository at the same time.</a:t>
            </a:r>
            <a:endParaRPr lang="en-US" sz="3200" dirty="0" smtClean="0"/>
          </a:p>
          <a:p>
            <a:pPr lvl="1">
              <a:buNone/>
            </a:pPr>
            <a:r>
              <a:rPr lang="en-US" sz="2400" dirty="0" smtClean="0"/>
              <a:t>	By default a repository has a </a:t>
            </a:r>
            <a:r>
              <a:rPr lang="en-US" sz="2400" b="1" dirty="0" smtClean="0"/>
              <a:t>master</a:t>
            </a:r>
            <a:r>
              <a:rPr lang="en-US" sz="2400" dirty="0" smtClean="0"/>
              <a:t> branch (a production branch).</a:t>
            </a:r>
            <a:endParaRPr lang="en-US" sz="3200" dirty="0" smtClean="0"/>
          </a:p>
          <a:p>
            <a:pPr lvl="1">
              <a:buNone/>
            </a:pPr>
            <a:r>
              <a:rPr lang="en-US" sz="2400" dirty="0" smtClean="0"/>
              <a:t>	Any other branch is a </a:t>
            </a:r>
            <a:r>
              <a:rPr lang="en-US" sz="2400" b="1" dirty="0" smtClean="0"/>
              <a:t>copy</a:t>
            </a:r>
            <a:r>
              <a:rPr lang="en-US" sz="2400" dirty="0" smtClean="0"/>
              <a:t> of the master branch (as it was at a point in time).</a:t>
            </a:r>
            <a:endParaRPr lang="en-US" sz="3200" dirty="0" smtClean="0"/>
          </a:p>
          <a:p>
            <a:pPr lvl="1">
              <a:buNone/>
            </a:pPr>
            <a:r>
              <a:rPr lang="en-US" sz="2400" dirty="0" smtClean="0"/>
              <a:t>	New Branches are for bug fixes and feature work separate from the master branch. When changes are ready, they can be merged into the master branch. If you make changes to the master branch while working on a new branch, these updates can be pulled in.</a:t>
            </a:r>
            <a:endParaRPr lang="en-US" sz="3200"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304800" y="152400"/>
            <a:ext cx="8382000" cy="6705600"/>
          </a:xfrm>
        </p:spPr>
        <p:txBody>
          <a:bodyPr>
            <a:normAutofit lnSpcReduction="10000"/>
          </a:bodyPr>
          <a:lstStyle/>
          <a:p>
            <a:r>
              <a:rPr lang="en-US" dirty="0" smtClean="0"/>
              <a:t>Commits:</a:t>
            </a:r>
            <a:endParaRPr lang="en-US" dirty="0" smtClean="0"/>
          </a:p>
          <a:p>
            <a:pPr lvl="1">
              <a:buNone/>
            </a:pPr>
            <a:r>
              <a:rPr lang="en-US" dirty="0" smtClean="0"/>
              <a:t>	At </a:t>
            </a:r>
            <a:r>
              <a:rPr lang="en-US" dirty="0" err="1" smtClean="0"/>
              <a:t>GitHub</a:t>
            </a:r>
            <a:r>
              <a:rPr lang="en-US" dirty="0" smtClean="0"/>
              <a:t>, changes are called commits.</a:t>
            </a:r>
          </a:p>
          <a:p>
            <a:pPr lvl="1">
              <a:buNone/>
            </a:pPr>
            <a:r>
              <a:rPr lang="en-US" dirty="0" smtClean="0"/>
              <a:t>	Each </a:t>
            </a:r>
            <a:r>
              <a:rPr lang="en-US" dirty="0" smtClean="0"/>
              <a:t>commit (change) has a description explaining why a change was made</a:t>
            </a:r>
            <a:r>
              <a:rPr lang="en-US" dirty="0" smtClean="0"/>
              <a:t>.</a:t>
            </a:r>
          </a:p>
          <a:p>
            <a:r>
              <a:rPr lang="en-US" dirty="0" smtClean="0"/>
              <a:t>Pull </a:t>
            </a:r>
            <a:r>
              <a:rPr lang="en-US" dirty="0" smtClean="0"/>
              <a:t>Requests:</a:t>
            </a:r>
            <a:endParaRPr lang="en-US" dirty="0" smtClean="0"/>
          </a:p>
          <a:p>
            <a:pPr lvl="1">
              <a:buNone/>
            </a:pPr>
            <a:r>
              <a:rPr lang="en-US" dirty="0" smtClean="0"/>
              <a:t>	Pull </a:t>
            </a:r>
            <a:r>
              <a:rPr lang="en-US" dirty="0" smtClean="0"/>
              <a:t>Requests are the heart of </a:t>
            </a:r>
            <a:r>
              <a:rPr lang="en-US" dirty="0" err="1" smtClean="0"/>
              <a:t>GitHub</a:t>
            </a:r>
            <a:r>
              <a:rPr lang="en-US" dirty="0" smtClean="0"/>
              <a:t> </a:t>
            </a:r>
            <a:r>
              <a:rPr lang="en-US" b="1" dirty="0" smtClean="0"/>
              <a:t>collaboration</a:t>
            </a:r>
            <a:r>
              <a:rPr lang="en-US" dirty="0" smtClean="0"/>
              <a:t>.</a:t>
            </a:r>
          </a:p>
          <a:p>
            <a:pPr lvl="1">
              <a:buNone/>
            </a:pPr>
            <a:r>
              <a:rPr lang="en-US" dirty="0" smtClean="0"/>
              <a:t>	With </a:t>
            </a:r>
            <a:r>
              <a:rPr lang="en-US" dirty="0" smtClean="0"/>
              <a:t>a pull request you are </a:t>
            </a:r>
            <a:r>
              <a:rPr lang="en-US" b="1" dirty="0" smtClean="0"/>
              <a:t>proposing</a:t>
            </a:r>
            <a:r>
              <a:rPr lang="en-US" dirty="0" smtClean="0"/>
              <a:t> that your changes should be </a:t>
            </a:r>
            <a:r>
              <a:rPr lang="en-US" b="1" dirty="0" smtClean="0"/>
              <a:t>merged</a:t>
            </a:r>
            <a:r>
              <a:rPr lang="en-US" dirty="0" smtClean="0"/>
              <a:t> (pulled in) with the master.</a:t>
            </a:r>
          </a:p>
          <a:p>
            <a:pPr lvl="1">
              <a:buNone/>
            </a:pPr>
            <a:r>
              <a:rPr lang="en-US" dirty="0" smtClean="0"/>
              <a:t>	Pull </a:t>
            </a:r>
            <a:r>
              <a:rPr lang="en-US" dirty="0" smtClean="0"/>
              <a:t>requests show content </a:t>
            </a:r>
            <a:r>
              <a:rPr lang="en-US" b="1" dirty="0" smtClean="0"/>
              <a:t>differences</a:t>
            </a:r>
            <a:r>
              <a:rPr lang="en-US" dirty="0" smtClean="0"/>
              <a:t>, changes, additions, and subtractions in </a:t>
            </a:r>
            <a:r>
              <a:rPr lang="en-US" b="1" dirty="0" smtClean="0"/>
              <a:t>colors</a:t>
            </a:r>
            <a:r>
              <a:rPr lang="en-US" dirty="0" smtClean="0"/>
              <a:t> (green and red).</a:t>
            </a:r>
          </a:p>
          <a:p>
            <a:pPr lvl="1">
              <a:buNone/>
            </a:pPr>
            <a:r>
              <a:rPr lang="en-US" dirty="0" smtClean="0"/>
              <a:t>	As </a:t>
            </a:r>
            <a:r>
              <a:rPr lang="en-US" dirty="0" smtClean="0"/>
              <a:t>soon as you have a commit, you can open a pull request and start a discussion, even before the code is finished.</a:t>
            </a:r>
          </a:p>
          <a:p>
            <a:pPr lvl="1">
              <a:buNone/>
            </a:pPr>
            <a:r>
              <a:rPr lang="en-US" dirty="0" smtClean="0"/>
              <a:t>	A </a:t>
            </a:r>
            <a:r>
              <a:rPr lang="en-US" dirty="0" err="1" smtClean="0"/>
              <a:t>a</a:t>
            </a:r>
            <a:r>
              <a:rPr lang="en-US" dirty="0" smtClean="0"/>
              <a:t> great way to learn </a:t>
            </a:r>
            <a:r>
              <a:rPr lang="en-US" dirty="0" err="1" smtClean="0"/>
              <a:t>GitHub</a:t>
            </a:r>
            <a:r>
              <a:rPr lang="en-US" dirty="0" smtClean="0"/>
              <a:t>, before working on larger projects, is to open pull requests in your own repository and merge them yourself.</a:t>
            </a:r>
          </a:p>
          <a:p>
            <a:pPr lvl="1">
              <a:buNone/>
            </a:pPr>
            <a:r>
              <a:rPr lang="en-US" dirty="0" smtClean="0"/>
              <a:t>	You </a:t>
            </a:r>
            <a:r>
              <a:rPr lang="en-US" dirty="0" smtClean="0"/>
              <a:t>merge any changes into the master by clicking a "Merge pull request" button.</a:t>
            </a:r>
          </a:p>
          <a:p>
            <a:pPr>
              <a:buNone/>
            </a:pPr>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GIT PAGES</a:t>
            </a:r>
            <a:endParaRPr lang="en-US" dirty="0"/>
          </a:p>
        </p:txBody>
      </p:sp>
      <p:sp>
        <p:nvSpPr>
          <p:cNvPr id="3" name="Content Placeholder 2"/>
          <p:cNvSpPr>
            <a:spLocks noGrp="1"/>
          </p:cNvSpPr>
          <p:nvPr>
            <p:ph sz="quarter" idx="1"/>
          </p:nvPr>
        </p:nvSpPr>
        <p:spPr/>
        <p:txBody>
          <a:bodyPr/>
          <a:lstStyle/>
          <a:p>
            <a:pPr>
              <a:lnSpc>
                <a:spcPct val="200000"/>
              </a:lnSpc>
            </a:pPr>
            <a:r>
              <a:rPr lang="en-US" dirty="0" smtClean="0"/>
              <a:t>THIS IS A FREE HOSTING SERVICE FOR STATIC WEBSITES OFFERED BY GITHUB, WHERE EACH REPOSITORY ON OUR ACCOUNT CAN HAVE IT’S OWN HOSTED WEBSITE.</a:t>
            </a:r>
          </a:p>
          <a:p>
            <a:pPr>
              <a:lnSpc>
                <a:spcPct val="200000"/>
              </a:lnSpc>
            </a:pPr>
            <a:r>
              <a:rPr lang="en-US" smtClean="0"/>
              <a:t>GIT PAGES IS DEPENDENT ON GIT AND GITHUB</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pc="600" dirty="0" smtClean="0"/>
              <a:t>WHAT IS GIT</a:t>
            </a:r>
            <a:endParaRPr lang="en-US" spc="600" dirty="0"/>
          </a:p>
        </p:txBody>
      </p:sp>
      <p:sp>
        <p:nvSpPr>
          <p:cNvPr id="3" name="Content Placeholder 2"/>
          <p:cNvSpPr>
            <a:spLocks noGrp="1"/>
          </p:cNvSpPr>
          <p:nvPr>
            <p:ph sz="quarter" idx="1"/>
          </p:nvPr>
        </p:nvSpPr>
        <p:spPr>
          <a:xfrm>
            <a:off x="914400" y="1447800"/>
            <a:ext cx="7772400" cy="4907760"/>
          </a:xfrm>
        </p:spPr>
        <p:txBody>
          <a:bodyPr>
            <a:normAutofit/>
          </a:bodyPr>
          <a:lstStyle/>
          <a:p>
            <a:pPr>
              <a:lnSpc>
                <a:spcPct val="150000"/>
              </a:lnSpc>
            </a:pPr>
            <a:r>
              <a:rPr lang="en-US" dirty="0" err="1" smtClean="0"/>
              <a:t>Git</a:t>
            </a:r>
            <a:r>
              <a:rPr lang="en-US" dirty="0" smtClean="0"/>
              <a:t> is a free and open source distributed version control system designed to handle everything from small to very large projects with speed and efficiency</a:t>
            </a:r>
            <a:r>
              <a:rPr lang="en-US" dirty="0" smtClean="0"/>
              <a:t>.</a:t>
            </a:r>
          </a:p>
          <a:p>
            <a:pPr>
              <a:lnSpc>
                <a:spcPct val="150000"/>
              </a:lnSpc>
            </a:pPr>
            <a:r>
              <a:rPr lang="en-US" dirty="0" smtClean="0"/>
              <a:t>It allows to track changes in an application, in a folder, in a single file over time. Across different users and different computers</a:t>
            </a:r>
            <a:endParaRPr lang="en-US" dirty="0" smtClean="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57200"/>
            <a:ext cx="7772400" cy="5898360"/>
          </a:xfrm>
        </p:spPr>
        <p:txBody>
          <a:bodyPr/>
          <a:lstStyle/>
          <a:p>
            <a:pPr>
              <a:lnSpc>
                <a:spcPct val="150000"/>
              </a:lnSpc>
            </a:pPr>
            <a:r>
              <a:rPr lang="en-US" dirty="0" smtClean="0"/>
              <a:t> </a:t>
            </a:r>
            <a:r>
              <a:rPr lang="en-US" dirty="0" err="1" smtClean="0"/>
              <a:t>Git</a:t>
            </a:r>
            <a:r>
              <a:rPr lang="en-US" dirty="0" smtClean="0"/>
              <a:t> </a:t>
            </a:r>
            <a:r>
              <a:rPr lang="en-US" dirty="0" smtClean="0"/>
              <a:t>is easy to learn and fast. With </a:t>
            </a:r>
            <a:r>
              <a:rPr lang="en-US" dirty="0" err="1" smtClean="0"/>
              <a:t>Git</a:t>
            </a:r>
            <a:r>
              <a:rPr lang="en-US" dirty="0" smtClean="0"/>
              <a:t>, nearly all operations are performed locally, giving it a huge speed advantage on centralized systems that constantly have to communicate with a server somewhere. </a:t>
            </a:r>
            <a:r>
              <a:rPr lang="en-US" dirty="0" err="1" smtClean="0"/>
              <a:t>Git</a:t>
            </a:r>
            <a:r>
              <a:rPr lang="en-US" dirty="0" smtClean="0"/>
              <a:t> was built to work on the Linux kernel, meaning that it has had to effectively handle large repositories from day one.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630936"/>
          </a:xfrm>
        </p:spPr>
        <p:txBody>
          <a:bodyPr>
            <a:normAutofit fontScale="90000"/>
          </a:bodyPr>
          <a:lstStyle/>
          <a:p>
            <a:pPr algn="ctr"/>
            <a:r>
              <a:rPr lang="en-US" spc="600" dirty="0" smtClean="0"/>
              <a:t>GIT FEATURES</a:t>
            </a:r>
            <a:endParaRPr lang="en-US" spc="600" dirty="0"/>
          </a:p>
        </p:txBody>
      </p:sp>
      <p:sp>
        <p:nvSpPr>
          <p:cNvPr id="3" name="Content Placeholder 2"/>
          <p:cNvSpPr>
            <a:spLocks noGrp="1"/>
          </p:cNvSpPr>
          <p:nvPr>
            <p:ph sz="quarter" idx="1"/>
          </p:nvPr>
        </p:nvSpPr>
        <p:spPr>
          <a:xfrm>
            <a:off x="914400" y="1219200"/>
            <a:ext cx="7772400" cy="5136360"/>
          </a:xfrm>
        </p:spPr>
        <p:txBody>
          <a:bodyPr/>
          <a:lstStyle/>
          <a:p>
            <a:pPr>
              <a:buNone/>
            </a:pPr>
            <a:r>
              <a:rPr lang="en-US" dirty="0" smtClean="0"/>
              <a:t>	The </a:t>
            </a:r>
            <a:r>
              <a:rPr lang="en-US" dirty="0" err="1" smtClean="0"/>
              <a:t>Git</a:t>
            </a:r>
            <a:r>
              <a:rPr lang="en-US" dirty="0" smtClean="0"/>
              <a:t> feature that really makes it stand apart from nearly every other SCM (Source Code Management) out there is its branching model.</a:t>
            </a:r>
          </a:p>
          <a:p>
            <a:pPr>
              <a:buNone/>
            </a:pPr>
            <a:r>
              <a:rPr lang="en-US" dirty="0" smtClean="0"/>
              <a:t>	</a:t>
            </a:r>
            <a:r>
              <a:rPr lang="en-US" dirty="0" err="1" smtClean="0"/>
              <a:t>Git</a:t>
            </a:r>
            <a:r>
              <a:rPr lang="en-US" dirty="0" smtClean="0"/>
              <a:t> </a:t>
            </a:r>
            <a:r>
              <a:rPr lang="en-US" dirty="0" smtClean="0"/>
              <a:t>allows and encourages you to have multiple local branches that can be entirely independent of each other. The creation, merging, and deletion of those lines of development takes seconds.</a:t>
            </a:r>
          </a:p>
          <a:p>
            <a:pPr>
              <a:buNone/>
            </a:pPr>
            <a:r>
              <a:rPr lang="en-US" dirty="0" smtClean="0"/>
              <a:t>     This </a:t>
            </a:r>
            <a:r>
              <a:rPr lang="en-US" dirty="0" smtClean="0"/>
              <a:t>means that you can do things like:</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152400"/>
            <a:ext cx="7772400" cy="6203160"/>
          </a:xfrm>
        </p:spPr>
        <p:txBody>
          <a:bodyPr>
            <a:normAutofit/>
          </a:bodyPr>
          <a:lstStyle/>
          <a:p>
            <a:pPr lvl="0">
              <a:lnSpc>
                <a:spcPct val="120000"/>
              </a:lnSpc>
            </a:pPr>
            <a:r>
              <a:rPr lang="en-US" sz="3100" b="1" dirty="0" smtClean="0"/>
              <a:t>Frictionless Context Switching</a:t>
            </a:r>
            <a:r>
              <a:rPr lang="en-US" dirty="0" smtClean="0"/>
              <a:t>.      </a:t>
            </a:r>
            <a:r>
              <a:rPr lang="en-US" dirty="0" smtClean="0"/>
              <a:t>Create a branch to try out an idea, commit a few times, switch back to where you branched from, apply a patch, switch back to where you are experimenting, and merge it in.</a:t>
            </a:r>
          </a:p>
          <a:p>
            <a:pPr lvl="0">
              <a:lnSpc>
                <a:spcPct val="120000"/>
              </a:lnSpc>
            </a:pPr>
            <a:r>
              <a:rPr lang="en-US" b="1" dirty="0" smtClean="0"/>
              <a:t>Role-Based </a:t>
            </a:r>
            <a:r>
              <a:rPr lang="en-US" b="1" dirty="0" err="1" smtClean="0"/>
              <a:t>Codelines</a:t>
            </a:r>
            <a:r>
              <a:rPr lang="en-US" dirty="0" smtClean="0"/>
              <a:t>. </a:t>
            </a:r>
            <a:r>
              <a:rPr lang="en-US" dirty="0" smtClean="0"/>
              <a:t>	Have </a:t>
            </a:r>
            <a:r>
              <a:rPr lang="en-US" dirty="0" smtClean="0"/>
              <a:t>a branch that always contains only what goes to production, another that you merge work into for testing, and several smaller ones for day to day work.</a:t>
            </a:r>
          </a:p>
          <a:p>
            <a:pPr>
              <a:lnSpc>
                <a:spcPct val="120000"/>
              </a:lnSpc>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lvl="0">
              <a:lnSpc>
                <a:spcPct val="120000"/>
              </a:lnSpc>
            </a:pPr>
            <a:r>
              <a:rPr lang="en-US" b="1" dirty="0" smtClean="0"/>
              <a:t>Feature Based Workflow</a:t>
            </a:r>
            <a:r>
              <a:rPr lang="en-US" dirty="0" smtClean="0"/>
              <a:t>. 	</a:t>
            </a:r>
            <a:r>
              <a:rPr lang="en-US" dirty="0" smtClean="0"/>
              <a:t>Create </a:t>
            </a:r>
            <a:r>
              <a:rPr lang="en-US" dirty="0" smtClean="0"/>
              <a:t>new branches for each new feature you're working on so you can seamlessly switch back and forth between them, then delete each branch when that feature gets merged into your main line.</a:t>
            </a:r>
          </a:p>
          <a:p>
            <a:pPr lvl="0">
              <a:lnSpc>
                <a:spcPct val="120000"/>
              </a:lnSpc>
            </a:pPr>
            <a:r>
              <a:rPr lang="en-US" b="1" dirty="0" smtClean="0"/>
              <a:t>Disposable Experimentation</a:t>
            </a:r>
            <a:r>
              <a:rPr lang="en-US" dirty="0" smtClean="0"/>
              <a:t>. 	Create a branch to experiment in, realize it's not going to work, and just delete it - abandoning the work—with nobody else ever seeing it (even if you've pushed other branches in the meantime).</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57200"/>
            <a:ext cx="7772400" cy="5898360"/>
          </a:xfrm>
        </p:spPr>
        <p:txBody>
          <a:bodyPr>
            <a:normAutofit fontScale="92500" lnSpcReduction="20000"/>
          </a:bodyPr>
          <a:lstStyle/>
          <a:p>
            <a:r>
              <a:rPr lang="en-US" b="1" dirty="0" smtClean="0"/>
              <a:t>Distributed</a:t>
            </a:r>
          </a:p>
          <a:p>
            <a:pPr>
              <a:buNone/>
            </a:pPr>
            <a:r>
              <a:rPr lang="en-US" dirty="0" smtClean="0"/>
              <a:t>	One </a:t>
            </a:r>
            <a:r>
              <a:rPr lang="en-US" dirty="0" smtClean="0"/>
              <a:t>of the nicest features of any Distributed SCM, </a:t>
            </a:r>
            <a:r>
              <a:rPr lang="en-US" dirty="0" err="1" smtClean="0"/>
              <a:t>Git</a:t>
            </a:r>
            <a:r>
              <a:rPr lang="en-US" dirty="0" smtClean="0"/>
              <a:t> included, is that it's distributed. This means that instead of doing a "checkout"(downloading a single file) of the current tip of the source code, you do a "clone" of the entire repository.</a:t>
            </a:r>
          </a:p>
          <a:p>
            <a:r>
              <a:rPr lang="en-US" b="1" dirty="0" smtClean="0"/>
              <a:t>Multiple Backups</a:t>
            </a:r>
          </a:p>
          <a:p>
            <a:pPr>
              <a:buNone/>
            </a:pPr>
            <a:r>
              <a:rPr lang="en-US" dirty="0" smtClean="0"/>
              <a:t>	This </a:t>
            </a:r>
            <a:r>
              <a:rPr lang="en-US" dirty="0" smtClean="0"/>
              <a:t>means that even if you're using a centralized workflow, every user essentially has a full backup of the main server. Each of these copies could be pushed up to replace the main server in the event of a crash or corruption. In effect, there is no single point of failure with </a:t>
            </a:r>
            <a:r>
              <a:rPr lang="en-US" dirty="0" err="1" smtClean="0"/>
              <a:t>Git</a:t>
            </a:r>
            <a:r>
              <a:rPr lang="en-US" dirty="0" smtClean="0"/>
              <a:t> unless there is only a single copy of the repository</a:t>
            </a:r>
            <a:r>
              <a:rPr lang="en-US" dirty="0" smtClean="0"/>
              <a:t>.</a:t>
            </a:r>
          </a:p>
          <a:p>
            <a:r>
              <a:rPr lang="en-US" b="1" dirty="0" smtClean="0"/>
              <a:t>Data Assurance</a:t>
            </a:r>
            <a:endParaRPr lang="en-US" dirty="0" smtClean="0"/>
          </a:p>
          <a:p>
            <a:pPr>
              <a:buNone/>
            </a:pPr>
            <a:r>
              <a:rPr lang="en-US" dirty="0" smtClean="0"/>
              <a:t>	The </a:t>
            </a:r>
            <a:r>
              <a:rPr lang="en-US" dirty="0" smtClean="0"/>
              <a:t>data model that </a:t>
            </a:r>
            <a:r>
              <a:rPr lang="en-US" dirty="0" err="1" smtClean="0"/>
              <a:t>Git</a:t>
            </a:r>
            <a:r>
              <a:rPr lang="en-US" dirty="0" smtClean="0"/>
              <a:t> uses ensures the cryptographic integrity of every bit of your project. Every file and commit is </a:t>
            </a:r>
            <a:r>
              <a:rPr lang="en-US" dirty="0" err="1" smtClean="0"/>
              <a:t>checksummed</a:t>
            </a:r>
            <a:r>
              <a:rPr lang="en-US" dirty="0" smtClean="0"/>
              <a:t>(cryptographic hash function on a piece of data) and retrieved by its checksum when checked back out. It's impossible to get anything out of </a:t>
            </a:r>
            <a:r>
              <a:rPr lang="en-US" dirty="0" err="1" smtClean="0"/>
              <a:t>Git</a:t>
            </a:r>
            <a:r>
              <a:rPr lang="en-US" dirty="0" smtClean="0"/>
              <a:t> other than the </a:t>
            </a:r>
            <a:r>
              <a:rPr lang="en-US" b="1" dirty="0" smtClean="0"/>
              <a:t>exact bits you put in</a:t>
            </a:r>
            <a:r>
              <a:rPr lang="en-US" dirty="0" smtClean="0"/>
              <a:t>.</a:t>
            </a: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04800"/>
            <a:ext cx="7772400" cy="6050760"/>
          </a:xfrm>
        </p:spPr>
        <p:txBody>
          <a:bodyPr/>
          <a:lstStyle/>
          <a:p>
            <a:r>
              <a:rPr lang="en-US" b="1" dirty="0" smtClean="0"/>
              <a:t>Any Workflow</a:t>
            </a:r>
          </a:p>
          <a:p>
            <a:pPr>
              <a:buNone/>
            </a:pPr>
            <a:r>
              <a:rPr lang="en-US" dirty="0" smtClean="0"/>
              <a:t>	Because </a:t>
            </a:r>
            <a:r>
              <a:rPr lang="en-US" dirty="0" smtClean="0"/>
              <a:t>of </a:t>
            </a:r>
            <a:r>
              <a:rPr lang="en-US" dirty="0" err="1" smtClean="0"/>
              <a:t>Git's</a:t>
            </a:r>
            <a:r>
              <a:rPr lang="en-US" dirty="0" smtClean="0"/>
              <a:t> distributed nature and superb branching system, an almost endless number of workflows can be implemented with relative ease</a:t>
            </a:r>
            <a:r>
              <a:rPr lang="en-US" dirty="0" smtClean="0"/>
              <a:t>.</a:t>
            </a:r>
          </a:p>
          <a:p>
            <a:pPr>
              <a:buNone/>
            </a:pPr>
            <a:endParaRPr lang="en-US" dirty="0" smtClean="0"/>
          </a:p>
          <a:p>
            <a:pPr>
              <a:buNone/>
            </a:pPr>
            <a:r>
              <a:rPr lang="en-US" dirty="0" smtClean="0"/>
              <a:t>1) SUBVERSION-STYLE  WORKFLOW</a:t>
            </a:r>
            <a:endParaRPr lang="en-US" dirty="0"/>
          </a:p>
        </p:txBody>
      </p:sp>
      <p:pic>
        <p:nvPicPr>
          <p:cNvPr id="4" name="Picture 3" descr="Workflow A"/>
          <p:cNvPicPr/>
          <p:nvPr/>
        </p:nvPicPr>
        <p:blipFill>
          <a:blip r:embed="rId2" cstate="print"/>
          <a:srcRect/>
          <a:stretch>
            <a:fillRect/>
          </a:stretch>
        </p:blipFill>
        <p:spPr bwMode="auto">
          <a:xfrm>
            <a:off x="1828800" y="3429000"/>
            <a:ext cx="5562600" cy="283273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0"/>
            <a:ext cx="8229600" cy="6705600"/>
          </a:xfrm>
        </p:spPr>
        <p:txBody>
          <a:bodyPr/>
          <a:lstStyle/>
          <a:p>
            <a:r>
              <a:rPr lang="en-US" dirty="0" smtClean="0"/>
              <a:t>2) INTERGRATION MANAGER WORKFLOW</a:t>
            </a:r>
          </a:p>
          <a:p>
            <a:endParaRPr lang="en-US" dirty="0" smtClean="0"/>
          </a:p>
          <a:p>
            <a:endParaRPr lang="en-US" dirty="0" smtClean="0"/>
          </a:p>
          <a:p>
            <a:endParaRPr lang="en-US" dirty="0" smtClean="0"/>
          </a:p>
          <a:p>
            <a:endParaRPr lang="en-US" dirty="0" smtClean="0"/>
          </a:p>
          <a:p>
            <a:endParaRPr lang="en-US" dirty="0" smtClean="0"/>
          </a:p>
          <a:p>
            <a:r>
              <a:rPr lang="en-US" dirty="0" smtClean="0"/>
              <a:t>3)DICTATOR AND LIEUTENANTS WORKFLOW</a:t>
            </a:r>
          </a:p>
        </p:txBody>
      </p:sp>
      <p:pic>
        <p:nvPicPr>
          <p:cNvPr id="5" name="Picture 4" descr="Workflow B"/>
          <p:cNvPicPr/>
          <p:nvPr/>
        </p:nvPicPr>
        <p:blipFill>
          <a:blip r:embed="rId2" cstate="print"/>
          <a:srcRect/>
          <a:stretch>
            <a:fillRect/>
          </a:stretch>
        </p:blipFill>
        <p:spPr bwMode="auto">
          <a:xfrm>
            <a:off x="1066800" y="609600"/>
            <a:ext cx="6553200" cy="1981200"/>
          </a:xfrm>
          <a:prstGeom prst="rect">
            <a:avLst/>
          </a:prstGeom>
          <a:noFill/>
          <a:ln w="9525">
            <a:noFill/>
            <a:miter lim="800000"/>
            <a:headEnd/>
            <a:tailEnd/>
          </a:ln>
        </p:spPr>
      </p:pic>
      <p:pic>
        <p:nvPicPr>
          <p:cNvPr id="6" name="Picture 5" descr="Workflow C"/>
          <p:cNvPicPr/>
          <p:nvPr/>
        </p:nvPicPr>
        <p:blipFill>
          <a:blip r:embed="rId3" cstate="print"/>
          <a:srcRect/>
          <a:stretch>
            <a:fillRect/>
          </a:stretch>
        </p:blipFill>
        <p:spPr bwMode="auto">
          <a:xfrm>
            <a:off x="990600" y="3352800"/>
            <a:ext cx="7467600" cy="2887345"/>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90</TotalTime>
  <Words>271</Words>
  <Application>Microsoft Office PowerPoint</Application>
  <PresentationFormat>On-screen Show (4:3)</PresentationFormat>
  <Paragraphs>63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Equity</vt:lpstr>
      <vt:lpstr>Git GITHUB GITPAGES</vt:lpstr>
      <vt:lpstr>WHAT IS GIT</vt:lpstr>
      <vt:lpstr>Slide 3</vt:lpstr>
      <vt:lpstr>GIT FEATURES</vt:lpstr>
      <vt:lpstr>Slide 5</vt:lpstr>
      <vt:lpstr>Slide 6</vt:lpstr>
      <vt:lpstr>Slide 7</vt:lpstr>
      <vt:lpstr>Slide 8</vt:lpstr>
      <vt:lpstr>Slide 9</vt:lpstr>
      <vt:lpstr>WHAT IS GITHUB</vt:lpstr>
      <vt:lpstr>Slide 11</vt:lpstr>
      <vt:lpstr>Slide 12</vt:lpstr>
      <vt:lpstr>Slide 13</vt:lpstr>
      <vt:lpstr>WHAT IS GIT PAGES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9</cp:revision>
  <dcterms:created xsi:type="dcterms:W3CDTF">2022-07-28T05:35:29Z</dcterms:created>
  <dcterms:modified xsi:type="dcterms:W3CDTF">2022-07-28T07:05:43Z</dcterms:modified>
</cp:coreProperties>
</file>