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3868"/>
    <p:restoredTop sz="94444"/>
  </p:normalViewPr>
  <p:slideViewPr>
    <p:cSldViewPr snapToGrid="0">
      <p:cViewPr varScale="1">
        <p:scale>
          <a:sx n="162" d="100"/>
          <a:sy n="162" d="100"/>
        </p:scale>
        <p:origin x="30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743051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YANG</a:t>
            </a:r>
            <a:endParaRPr/>
          </a:p>
        </p:txBody>
      </p:sp>
    </p:spTree>
    <p:extLst>
      <p:ext uri="{BB962C8B-B14F-4D97-AF65-F5344CB8AC3E}">
        <p14:creationId xmlns:p14="http://schemas.microsoft.com/office/powerpoint/2010/main" val="200490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JUNE</a:t>
            </a:r>
            <a:endParaRPr/>
          </a:p>
          <a:p>
            <a:pPr marL="457200" lvl="0" indent="-298450" rtl="0">
              <a:spcBef>
                <a:spcPts val="0"/>
              </a:spcBef>
              <a:spcAft>
                <a:spcPts val="0"/>
              </a:spcAft>
              <a:buSzPts val="1100"/>
              <a:buChar char="●"/>
            </a:pPr>
            <a:r>
              <a:rPr lang="en"/>
              <a:t>Really focused on making officer UI as easy as possible, so we had trouble deciding on an implementation--went through several different iterations before we came up with the current layout (table, block)</a:t>
            </a:r>
            <a:endParaRPr/>
          </a:p>
          <a:p>
            <a:pPr marL="457200" lvl="0" indent="-298450" rtl="0">
              <a:spcBef>
                <a:spcPts val="0"/>
              </a:spcBef>
              <a:spcAft>
                <a:spcPts val="0"/>
              </a:spcAft>
              <a:buSzPts val="1100"/>
              <a:buChar char="●"/>
            </a:pPr>
            <a:r>
              <a:rPr lang="en"/>
              <a:t>First started with a table - too bland</a:t>
            </a:r>
            <a:endParaRPr/>
          </a:p>
          <a:p>
            <a:pPr marL="457200" lvl="0" indent="-298450" rtl="0">
              <a:spcBef>
                <a:spcPts val="0"/>
              </a:spcBef>
              <a:spcAft>
                <a:spcPts val="0"/>
              </a:spcAft>
              <a:buSzPts val="1100"/>
              <a:buChar char="●"/>
            </a:pPr>
            <a:r>
              <a:rPr lang="en"/>
              <a:t>Moved onto block design, but we realized that it was too much information all at once, and checking dates was unintuitive</a:t>
            </a:r>
            <a:endParaRPr/>
          </a:p>
          <a:p>
            <a:pPr marL="914400" lvl="1" indent="-298450" rtl="0">
              <a:spcBef>
                <a:spcPts val="0"/>
              </a:spcBef>
              <a:spcAft>
                <a:spcPts val="0"/>
              </a:spcAft>
              <a:buSzPts val="1100"/>
              <a:buChar char="○"/>
            </a:pPr>
            <a:r>
              <a:rPr lang="en"/>
              <a:t>We also used t have the event form below the main control panel</a:t>
            </a:r>
            <a:endParaRPr/>
          </a:p>
          <a:p>
            <a:pPr marL="457200" lvl="0" indent="-298450" rtl="0">
              <a:spcBef>
                <a:spcPts val="0"/>
              </a:spcBef>
              <a:spcAft>
                <a:spcPts val="0"/>
              </a:spcAft>
              <a:buSzPts val="1100"/>
              <a:buChar char="●"/>
            </a:pPr>
            <a:r>
              <a:rPr lang="en"/>
              <a:t>Our final solution was to have this calendar</a:t>
            </a:r>
            <a:endParaRPr/>
          </a:p>
          <a:p>
            <a:pPr marL="914400" lvl="1" indent="-298450" rtl="0">
              <a:spcBef>
                <a:spcPts val="0"/>
              </a:spcBef>
              <a:spcAft>
                <a:spcPts val="0"/>
              </a:spcAft>
              <a:buSzPts val="1100"/>
              <a:buChar char="○"/>
            </a:pPr>
            <a:r>
              <a:rPr lang="en"/>
              <a:t>Officers can see in an instant which days their club was open for</a:t>
            </a:r>
            <a:endParaRPr/>
          </a:p>
          <a:p>
            <a:pPr marL="914400" lvl="1" indent="-298450" rtl="0">
              <a:spcBef>
                <a:spcPts val="0"/>
              </a:spcBef>
              <a:spcAft>
                <a:spcPts val="0"/>
              </a:spcAft>
              <a:buSzPts val="1100"/>
              <a:buChar char="○"/>
            </a:pPr>
            <a:r>
              <a:rPr lang="en"/>
              <a:t>We also moveed the event form into the calendar so that it was more compact, and officers didn’t have to scroll down</a:t>
            </a:r>
            <a:endParaRPr/>
          </a:p>
        </p:txBody>
      </p:sp>
    </p:spTree>
    <p:extLst>
      <p:ext uri="{BB962C8B-B14F-4D97-AF65-F5344CB8AC3E}">
        <p14:creationId xmlns:p14="http://schemas.microsoft.com/office/powerpoint/2010/main" val="378958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BEN</a:t>
            </a:r>
            <a:endParaRPr/>
          </a:p>
          <a:p>
            <a:pPr marL="457200" lvl="0" indent="-298450" rtl="0">
              <a:spcBef>
                <a:spcPts val="0"/>
              </a:spcBef>
              <a:spcAft>
                <a:spcPts val="0"/>
              </a:spcAft>
              <a:buSzPts val="1100"/>
              <a:buChar char="●"/>
            </a:pPr>
            <a:r>
              <a:rPr lang="en"/>
              <a:t>Our main goal was to keep the interface clean, but we also wanted to provide as much info as possible--needed to decide on a balance</a:t>
            </a:r>
            <a:endParaRPr/>
          </a:p>
          <a:p>
            <a:pPr marL="914400" lvl="1" indent="-298450" rtl="0">
              <a:spcBef>
                <a:spcPts val="0"/>
              </a:spcBef>
              <a:spcAft>
                <a:spcPts val="0"/>
              </a:spcAft>
              <a:buSzPts val="1100"/>
              <a:buChar char="○"/>
            </a:pPr>
            <a:r>
              <a:rPr lang="en"/>
              <a:t>For example, no support for attachments (flyers) yet to keep interface clean</a:t>
            </a:r>
            <a:endParaRPr/>
          </a:p>
          <a:p>
            <a:pPr marL="457200" lvl="0" indent="-298450" rtl="0">
              <a:spcBef>
                <a:spcPts val="0"/>
              </a:spcBef>
              <a:spcAft>
                <a:spcPts val="0"/>
              </a:spcAft>
              <a:buSzPts val="1100"/>
              <a:buChar char="●"/>
            </a:pPr>
            <a:r>
              <a:rPr lang="en"/>
              <a:t>Issues with some past projects like this were that it was too complicated for officers to use and they lost interest</a:t>
            </a:r>
            <a:endParaRPr/>
          </a:p>
          <a:p>
            <a:pPr marL="914400" lvl="1" indent="-298450" rtl="0">
              <a:spcBef>
                <a:spcPts val="0"/>
              </a:spcBef>
              <a:spcAft>
                <a:spcPts val="0"/>
              </a:spcAft>
              <a:buSzPts val="1100"/>
              <a:buChar char="○"/>
            </a:pPr>
            <a:r>
              <a:rPr lang="en"/>
              <a:t>We made it as easy to use as possible, but could come at the cost of loss of control for officers</a:t>
            </a:r>
            <a:endParaRPr/>
          </a:p>
          <a:p>
            <a:pPr marL="457200" lvl="0" indent="-298450" rtl="0">
              <a:spcBef>
                <a:spcPts val="0"/>
              </a:spcBef>
              <a:spcAft>
                <a:spcPts val="0"/>
              </a:spcAft>
              <a:buSzPts val="1100"/>
              <a:buChar char="●"/>
            </a:pPr>
            <a:r>
              <a:rPr lang="en"/>
              <a:t>Portable and modular code</a:t>
            </a:r>
            <a:endParaRPr/>
          </a:p>
        </p:txBody>
      </p:sp>
    </p:spTree>
    <p:extLst>
      <p:ext uri="{BB962C8B-B14F-4D97-AF65-F5344CB8AC3E}">
        <p14:creationId xmlns:p14="http://schemas.microsoft.com/office/powerpoint/2010/main" val="186004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JUNE</a:t>
            </a:r>
            <a:endParaRPr/>
          </a:p>
          <a:p>
            <a:pPr marL="457200" lvl="0" indent="-298450" rtl="0">
              <a:spcBef>
                <a:spcPts val="0"/>
              </a:spcBef>
              <a:spcAft>
                <a:spcPts val="0"/>
              </a:spcAft>
              <a:buSzPts val="1100"/>
              <a:buChar char="●"/>
            </a:pPr>
            <a:r>
              <a:rPr lang="en"/>
              <a:t>We really want to maintain this app for as long as possible, and not just end as a 333 project</a:t>
            </a:r>
            <a:endParaRPr/>
          </a:p>
          <a:p>
            <a:pPr marL="457200" lvl="0" indent="-298450" rtl="0">
              <a:spcBef>
                <a:spcPts val="0"/>
              </a:spcBef>
              <a:spcAft>
                <a:spcPts val="0"/>
              </a:spcAft>
              <a:buSzPts val="1100"/>
              <a:buChar char="●"/>
            </a:pPr>
            <a:r>
              <a:rPr lang="en"/>
              <a:t>We want students in the future to be able to use our app</a:t>
            </a:r>
            <a:endParaRPr/>
          </a:p>
          <a:p>
            <a:pPr marL="457200" lvl="0" indent="-298450" rtl="0">
              <a:spcBef>
                <a:spcPts val="0"/>
              </a:spcBef>
              <a:spcAft>
                <a:spcPts val="0"/>
              </a:spcAft>
              <a:buSzPts val="1100"/>
              <a:buChar char="●"/>
            </a:pPr>
            <a:r>
              <a:rPr lang="en"/>
              <a:t>Will reach out to officers again over the summer about next year</a:t>
            </a:r>
            <a:endParaRPr/>
          </a:p>
          <a:p>
            <a:pPr marL="457200" lvl="0" indent="-298450" rtl="0">
              <a:spcBef>
                <a:spcPts val="0"/>
              </a:spcBef>
              <a:spcAft>
                <a:spcPts val="0"/>
              </a:spcAft>
              <a:buSzPts val="1100"/>
              <a:buChar char="●"/>
            </a:pPr>
            <a:r>
              <a:rPr lang="en"/>
              <a:t>Frosh don’t really know what’s happening over frosh week--info usually just spreads by word of mouth</a:t>
            </a:r>
            <a:endParaRPr/>
          </a:p>
          <a:p>
            <a:pPr marL="914400" lvl="1" indent="-298450">
              <a:spcBef>
                <a:spcPts val="0"/>
              </a:spcBef>
              <a:spcAft>
                <a:spcPts val="0"/>
              </a:spcAft>
              <a:buSzPts val="1100"/>
              <a:buChar char="○"/>
            </a:pPr>
            <a:r>
              <a:rPr lang="en"/>
              <a:t>We’re planning on getting all events on Prospectave for frosh week</a:t>
            </a:r>
            <a:endParaRPr/>
          </a:p>
        </p:txBody>
      </p:sp>
    </p:spTree>
    <p:extLst>
      <p:ext uri="{BB962C8B-B14F-4D97-AF65-F5344CB8AC3E}">
        <p14:creationId xmlns:p14="http://schemas.microsoft.com/office/powerpoint/2010/main" val="810764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BILL</a:t>
            </a:r>
            <a:endParaRPr/>
          </a:p>
          <a:p>
            <a:pPr marL="457200" lvl="0" indent="-298450" rtl="0">
              <a:spcBef>
                <a:spcPts val="0"/>
              </a:spcBef>
              <a:spcAft>
                <a:spcPts val="0"/>
              </a:spcAft>
              <a:buSzPts val="1100"/>
              <a:buChar char="●"/>
            </a:pPr>
            <a:r>
              <a:rPr lang="en"/>
              <a:t>We have lots of ideas for future updates, also got feedback from officers</a:t>
            </a:r>
            <a:endParaRPr/>
          </a:p>
          <a:p>
            <a:pPr marL="457200" lvl="0" indent="-298450" rtl="0">
              <a:spcBef>
                <a:spcPts val="0"/>
              </a:spcBef>
              <a:spcAft>
                <a:spcPts val="0"/>
              </a:spcAft>
              <a:buSzPts val="1100"/>
              <a:buChar char="●"/>
            </a:pPr>
            <a:r>
              <a:rPr lang="en"/>
              <a:t>One feature we want to implement in the future is image uploading--similar to the flyers eating clubs post</a:t>
            </a:r>
            <a:endParaRPr/>
          </a:p>
          <a:p>
            <a:pPr marL="457200" lvl="0" indent="-298450" rtl="0">
              <a:spcBef>
                <a:spcPts val="0"/>
              </a:spcBef>
              <a:spcAft>
                <a:spcPts val="0"/>
              </a:spcAft>
              <a:buSzPts val="1100"/>
              <a:buChar char="●"/>
            </a:pPr>
            <a:r>
              <a:rPr lang="en"/>
              <a:t>Better support for theme nights by letting clubs add titles for their nights</a:t>
            </a:r>
            <a:endParaRPr/>
          </a:p>
          <a:p>
            <a:pPr marL="457200" lvl="0" indent="-298450" rtl="0">
              <a:spcBef>
                <a:spcPts val="0"/>
              </a:spcBef>
              <a:spcAft>
                <a:spcPts val="0"/>
              </a:spcAft>
              <a:buSzPts val="1100"/>
              <a:buChar char="●"/>
            </a:pPr>
            <a:r>
              <a:rPr lang="en"/>
              <a:t>Prebicker events--clubs have trouble advertising these sometimes Prospectave could help</a:t>
            </a:r>
            <a:endParaRPr/>
          </a:p>
          <a:p>
            <a:pPr marL="457200" lvl="0" indent="-298450" rtl="0">
              <a:spcBef>
                <a:spcPts val="0"/>
              </a:spcBef>
              <a:spcAft>
                <a:spcPts val="0"/>
              </a:spcAft>
              <a:buSzPts val="1100"/>
              <a:buChar char="●"/>
            </a:pPr>
            <a:r>
              <a:rPr lang="en"/>
              <a:t>Students also have trouble keeping track of which bicker events are at which times</a:t>
            </a:r>
            <a:endParaRPr/>
          </a:p>
          <a:p>
            <a:pPr marL="457200" lvl="0" indent="-298450" rtl="0">
              <a:spcBef>
                <a:spcPts val="0"/>
              </a:spcBef>
              <a:spcAft>
                <a:spcPts val="0"/>
              </a:spcAft>
              <a:buSzPts val="1100"/>
              <a:buChar char="●"/>
            </a:pPr>
            <a:r>
              <a:rPr lang="en"/>
              <a:t>If we added better support we could help with those issues</a:t>
            </a:r>
            <a:endParaRPr/>
          </a:p>
        </p:txBody>
      </p:sp>
    </p:spTree>
    <p:extLst>
      <p:ext uri="{BB962C8B-B14F-4D97-AF65-F5344CB8AC3E}">
        <p14:creationId xmlns:p14="http://schemas.microsoft.com/office/powerpoint/2010/main" val="72714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YANG</a:t>
            </a:r>
            <a:endParaRPr/>
          </a:p>
          <a:p>
            <a:pPr marL="0" lvl="0" indent="0">
              <a:spcBef>
                <a:spcPts val="0"/>
              </a:spcBef>
              <a:spcAft>
                <a:spcPts val="0"/>
              </a:spcAft>
              <a:buNone/>
            </a:pPr>
            <a:r>
              <a:rPr lang="en"/>
              <a:t>jeremie</a:t>
            </a:r>
            <a:endParaRPr/>
          </a:p>
        </p:txBody>
      </p:sp>
    </p:spTree>
    <p:extLst>
      <p:ext uri="{BB962C8B-B14F-4D97-AF65-F5344CB8AC3E}">
        <p14:creationId xmlns:p14="http://schemas.microsoft.com/office/powerpoint/2010/main" val="1925996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9451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MICHAEL</a:t>
            </a:r>
            <a:endParaRPr/>
          </a:p>
          <a:p>
            <a:pPr marL="457200" lvl="0" indent="-298450" rtl="0">
              <a:spcBef>
                <a:spcPts val="0"/>
              </a:spcBef>
              <a:spcAft>
                <a:spcPts val="0"/>
              </a:spcAft>
              <a:buSzPts val="1100"/>
              <a:buChar char="●"/>
            </a:pPr>
            <a:r>
              <a:rPr lang="en"/>
              <a:t>Eating clubs are a huge part of life at Princeton (lawnparties)</a:t>
            </a:r>
            <a:endParaRPr/>
          </a:p>
          <a:p>
            <a:pPr marL="457200" lvl="0" indent="-298450" rtl="0">
              <a:spcBef>
                <a:spcPts val="0"/>
              </a:spcBef>
              <a:spcAft>
                <a:spcPts val="0"/>
              </a:spcAft>
              <a:buSzPts val="1100"/>
              <a:buChar char="●"/>
            </a:pPr>
            <a:r>
              <a:rPr lang="en"/>
              <a:t>No way of knowing which clubs are open on a given night, or whether they have special events going on</a:t>
            </a:r>
            <a:endParaRPr/>
          </a:p>
          <a:p>
            <a:pPr marL="457200" lvl="0" indent="-298450" rtl="0">
              <a:spcBef>
                <a:spcPts val="0"/>
              </a:spcBef>
              <a:spcAft>
                <a:spcPts val="0"/>
              </a:spcAft>
              <a:buSzPts val="1100"/>
              <a:buChar char="●"/>
            </a:pPr>
            <a:r>
              <a:rPr lang="en"/>
              <a:t>Not knowing what’s needed to get in--if I don’t have passes, are any clubs PUID?</a:t>
            </a:r>
            <a:endParaRPr/>
          </a:p>
          <a:p>
            <a:pPr marL="457200" lvl="0" indent="-298450" rtl="0">
              <a:spcBef>
                <a:spcPts val="0"/>
              </a:spcBef>
              <a:spcAft>
                <a:spcPts val="0"/>
              </a:spcAft>
              <a:buSzPts val="1100"/>
              <a:buChar char="●"/>
            </a:pPr>
            <a:r>
              <a:rPr lang="en"/>
              <a:t>Eating clubs try to get around this by making Facebook events, posting flyers, etc</a:t>
            </a:r>
            <a:endParaRPr/>
          </a:p>
          <a:p>
            <a:pPr marL="914400" lvl="1" indent="-298450" rtl="0">
              <a:spcBef>
                <a:spcPts val="0"/>
              </a:spcBef>
              <a:spcAft>
                <a:spcPts val="0"/>
              </a:spcAft>
              <a:buSzPts val="1100"/>
              <a:buChar char="○"/>
            </a:pPr>
            <a:r>
              <a:rPr lang="en"/>
              <a:t>It’s a pain for officers to invite hundreds of people to Facebook events every time your club has an event</a:t>
            </a:r>
            <a:endParaRPr/>
          </a:p>
          <a:p>
            <a:pPr marL="914400" lvl="1" indent="-298450" rtl="0">
              <a:spcBef>
                <a:spcPts val="0"/>
              </a:spcBef>
              <a:spcAft>
                <a:spcPts val="0"/>
              </a:spcAft>
              <a:buSzPts val="1100"/>
              <a:buChar char="○"/>
            </a:pPr>
            <a:r>
              <a:rPr lang="en"/>
              <a:t>Also annoying to go around campus posting dozens of flyers; wastes time and paper</a:t>
            </a:r>
            <a:endParaRPr/>
          </a:p>
          <a:p>
            <a:pPr marL="914400" lvl="1" indent="-298450">
              <a:spcBef>
                <a:spcPts val="0"/>
              </a:spcBef>
              <a:spcAft>
                <a:spcPts val="0"/>
              </a:spcAft>
              <a:buSzPts val="1100"/>
              <a:buChar char="○"/>
            </a:pPr>
            <a:r>
              <a:rPr lang="en"/>
              <a:t>Info spreads by word of mouth, but can often be wrong b/c of lack of single source that has reliable info</a:t>
            </a:r>
            <a:endParaRPr/>
          </a:p>
        </p:txBody>
      </p:sp>
    </p:spTree>
    <p:extLst>
      <p:ext uri="{BB962C8B-B14F-4D97-AF65-F5344CB8AC3E}">
        <p14:creationId xmlns:p14="http://schemas.microsoft.com/office/powerpoint/2010/main" val="235268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JUNE</a:t>
            </a:r>
            <a:endParaRPr/>
          </a:p>
          <a:p>
            <a:pPr marL="457200" lvl="0" indent="-298450" rtl="0">
              <a:spcBef>
                <a:spcPts val="0"/>
              </a:spcBef>
              <a:spcAft>
                <a:spcPts val="0"/>
              </a:spcAft>
              <a:buSzPts val="1100"/>
              <a:buChar char="●"/>
            </a:pPr>
            <a:r>
              <a:rPr lang="en"/>
              <a:t>4 key ideas to try to fix this: centralized platform, user-friendly, attractive UI, mobile support</a:t>
            </a:r>
            <a:endParaRPr/>
          </a:p>
          <a:p>
            <a:pPr marL="457200" lvl="0" indent="-298450" rtl="0">
              <a:spcBef>
                <a:spcPts val="0"/>
              </a:spcBef>
              <a:spcAft>
                <a:spcPts val="0"/>
              </a:spcAft>
              <a:buSzPts val="1100"/>
              <a:buChar char="●"/>
            </a:pPr>
            <a:r>
              <a:rPr lang="en"/>
              <a:t>Wanted to create one page where it’s possible for any student to view all eating club events on any date (not just today)</a:t>
            </a:r>
            <a:endParaRPr/>
          </a:p>
          <a:p>
            <a:pPr marL="457200" lvl="0" indent="-298450" rtl="0">
              <a:spcBef>
                <a:spcPts val="0"/>
              </a:spcBef>
              <a:spcAft>
                <a:spcPts val="0"/>
              </a:spcAft>
              <a:buSzPts val="1100"/>
              <a:buChar char="●"/>
            </a:pPr>
            <a:r>
              <a:rPr lang="en"/>
              <a:t>Goal was to make our site as user-friendly as possible for students and officers; officers can add an entire semester’s worth of events with a few clicks</a:t>
            </a:r>
            <a:endParaRPr/>
          </a:p>
          <a:p>
            <a:pPr marL="457200" lvl="0" indent="-298450" rtl="0">
              <a:spcBef>
                <a:spcPts val="0"/>
              </a:spcBef>
              <a:spcAft>
                <a:spcPts val="0"/>
              </a:spcAft>
              <a:buSzPts val="1100"/>
              <a:buChar char="●"/>
            </a:pPr>
            <a:r>
              <a:rPr lang="en"/>
              <a:t>Simple but attractive UI</a:t>
            </a:r>
            <a:endParaRPr/>
          </a:p>
          <a:p>
            <a:pPr marL="457200" lvl="0" indent="-298450">
              <a:spcBef>
                <a:spcPts val="0"/>
              </a:spcBef>
              <a:spcAft>
                <a:spcPts val="0"/>
              </a:spcAft>
              <a:buSzPts val="1100"/>
              <a:buChar char="●"/>
            </a:pPr>
            <a:r>
              <a:rPr lang="en"/>
              <a:t>Realized many students would want to check events on the go, so designed completely different layout for mobile</a:t>
            </a:r>
            <a:endParaRPr/>
          </a:p>
        </p:txBody>
      </p:sp>
    </p:spTree>
    <p:extLst>
      <p:ext uri="{BB962C8B-B14F-4D97-AF65-F5344CB8AC3E}">
        <p14:creationId xmlns:p14="http://schemas.microsoft.com/office/powerpoint/2010/main" val="64124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YANG + BILL</a:t>
            </a:r>
            <a:endParaRPr/>
          </a:p>
          <a:p>
            <a:pPr marL="0" lvl="0" indent="0">
              <a:spcBef>
                <a:spcPts val="0"/>
              </a:spcBef>
              <a:spcAft>
                <a:spcPts val="0"/>
              </a:spcAft>
              <a:buNone/>
            </a:pPr>
            <a:r>
              <a:rPr lang="en"/>
              <a:t>DEMO PLAN:</a:t>
            </a:r>
            <a:endParaRPr/>
          </a:p>
          <a:p>
            <a:pPr marL="457200" lvl="0" indent="-298450">
              <a:spcBef>
                <a:spcPts val="0"/>
              </a:spcBef>
              <a:spcAft>
                <a:spcPts val="0"/>
              </a:spcAft>
              <a:buSzPts val="1100"/>
              <a:buChar char="●"/>
            </a:pPr>
            <a:r>
              <a:rPr lang="en"/>
              <a:t>Index.html:</a:t>
            </a:r>
            <a:endParaRPr/>
          </a:p>
          <a:p>
            <a:pPr marL="914400" lvl="1" indent="-298450" rtl="0">
              <a:spcBef>
                <a:spcPts val="0"/>
              </a:spcBef>
              <a:spcAft>
                <a:spcPts val="0"/>
              </a:spcAft>
              <a:buSzPts val="1100"/>
              <a:buChar char="○"/>
            </a:pPr>
            <a:r>
              <a:rPr lang="en"/>
              <a:t>Show them main page</a:t>
            </a:r>
            <a:endParaRPr/>
          </a:p>
          <a:p>
            <a:pPr marL="1371600" lvl="2" indent="-298450" rtl="0">
              <a:spcBef>
                <a:spcPts val="0"/>
              </a:spcBef>
              <a:spcAft>
                <a:spcPts val="0"/>
              </a:spcAft>
              <a:buSzPts val="1100"/>
              <a:buChar char="■"/>
            </a:pPr>
            <a:r>
              <a:rPr lang="en"/>
              <a:t>Hover over events</a:t>
            </a:r>
            <a:endParaRPr/>
          </a:p>
          <a:p>
            <a:pPr marL="1371600" lvl="2" indent="-298450" rtl="0">
              <a:spcBef>
                <a:spcPts val="0"/>
              </a:spcBef>
              <a:spcAft>
                <a:spcPts val="0"/>
              </a:spcAft>
              <a:buSzPts val="1100"/>
              <a:buChar char="■"/>
            </a:pPr>
            <a:r>
              <a:rPr lang="en"/>
              <a:t>Change date (on map and using calendar)</a:t>
            </a:r>
            <a:endParaRPr/>
          </a:p>
          <a:p>
            <a:pPr marL="1371600" lvl="2" indent="-298450" rtl="0">
              <a:spcBef>
                <a:spcPts val="0"/>
              </a:spcBef>
              <a:spcAft>
                <a:spcPts val="0"/>
              </a:spcAft>
              <a:buSzPts val="1100"/>
              <a:buChar char="■"/>
            </a:pPr>
            <a:r>
              <a:rPr lang="en"/>
              <a:t>Calendar filters</a:t>
            </a:r>
            <a:endParaRPr/>
          </a:p>
          <a:p>
            <a:pPr marL="457200" lvl="0" indent="-298450" rtl="0">
              <a:spcBef>
                <a:spcPts val="0"/>
              </a:spcBef>
              <a:spcAft>
                <a:spcPts val="0"/>
              </a:spcAft>
              <a:buSzPts val="1100"/>
              <a:buChar char="●"/>
            </a:pPr>
            <a:r>
              <a:rPr lang="en"/>
              <a:t>officer.html</a:t>
            </a:r>
            <a:endParaRPr/>
          </a:p>
          <a:p>
            <a:pPr marL="914400" lvl="1" indent="-298450" rtl="0">
              <a:spcBef>
                <a:spcPts val="0"/>
              </a:spcBef>
              <a:spcAft>
                <a:spcPts val="0"/>
              </a:spcAft>
              <a:buSzPts val="1100"/>
              <a:buChar char="○"/>
            </a:pPr>
            <a:r>
              <a:rPr lang="en"/>
              <a:t>Add event</a:t>
            </a:r>
            <a:endParaRPr/>
          </a:p>
          <a:p>
            <a:pPr marL="914400" lvl="1" indent="-298450" rtl="0">
              <a:spcBef>
                <a:spcPts val="0"/>
              </a:spcBef>
              <a:spcAft>
                <a:spcPts val="0"/>
              </a:spcAft>
              <a:buSzPts val="1100"/>
              <a:buChar char="○"/>
            </a:pPr>
            <a:r>
              <a:rPr lang="en"/>
              <a:t>Edit event</a:t>
            </a:r>
            <a:endParaRPr/>
          </a:p>
          <a:p>
            <a:pPr marL="457200" lvl="0" indent="-298450" rtl="0">
              <a:spcBef>
                <a:spcPts val="0"/>
              </a:spcBef>
              <a:spcAft>
                <a:spcPts val="0"/>
              </a:spcAft>
              <a:buSzPts val="1100"/>
              <a:buChar char="●"/>
            </a:pPr>
            <a:r>
              <a:rPr lang="en"/>
              <a:t>Index.html</a:t>
            </a:r>
            <a:endParaRPr/>
          </a:p>
          <a:p>
            <a:pPr marL="914400" lvl="1" indent="-298450" rtl="0">
              <a:spcBef>
                <a:spcPts val="0"/>
              </a:spcBef>
              <a:spcAft>
                <a:spcPts val="0"/>
              </a:spcAft>
              <a:buSzPts val="1100"/>
              <a:buChar char="○"/>
            </a:pPr>
            <a:r>
              <a:rPr lang="en"/>
              <a:t>Show event was added</a:t>
            </a:r>
            <a:endParaRPr/>
          </a:p>
          <a:p>
            <a:pPr marL="457200" lvl="0" indent="-298450" rtl="0">
              <a:spcBef>
                <a:spcPts val="0"/>
              </a:spcBef>
              <a:spcAft>
                <a:spcPts val="0"/>
              </a:spcAft>
              <a:buSzPts val="1100"/>
              <a:buChar char="●"/>
            </a:pPr>
            <a:r>
              <a:rPr lang="en"/>
              <a:t>Mobile.html</a:t>
            </a:r>
            <a:endParaRPr/>
          </a:p>
          <a:p>
            <a:pPr marL="914400" lvl="1" indent="-298450" rtl="0">
              <a:spcBef>
                <a:spcPts val="0"/>
              </a:spcBef>
              <a:spcAft>
                <a:spcPts val="0"/>
              </a:spcAft>
              <a:buSzPts val="1100"/>
              <a:buChar char="○"/>
            </a:pPr>
            <a:r>
              <a:rPr lang="en"/>
              <a:t>Date swipe</a:t>
            </a:r>
            <a:endParaRPr/>
          </a:p>
          <a:p>
            <a:pPr marL="914400" lvl="1" indent="-298450" rtl="0">
              <a:spcBef>
                <a:spcPts val="0"/>
              </a:spcBef>
              <a:spcAft>
                <a:spcPts val="0"/>
              </a:spcAft>
              <a:buSzPts val="1100"/>
              <a:buChar char="○"/>
            </a:pPr>
            <a:r>
              <a:rPr lang="en"/>
              <a:t>Select events</a:t>
            </a:r>
            <a:endParaRPr/>
          </a:p>
          <a:p>
            <a:pPr marL="0" lvl="0" indent="0" rtl="0">
              <a:spcBef>
                <a:spcPts val="0"/>
              </a:spcBef>
              <a:spcAft>
                <a:spcPts val="0"/>
              </a:spcAft>
              <a:buNone/>
            </a:pPr>
            <a:endParaRPr/>
          </a:p>
          <a:p>
            <a:pPr marL="0" lvl="0" indent="0" rtl="0">
              <a:spcBef>
                <a:spcPts val="0"/>
              </a:spcBef>
              <a:spcAft>
                <a:spcPts val="0"/>
              </a:spcAft>
              <a:buNone/>
            </a:pPr>
            <a:r>
              <a:rPr lang="en"/>
              <a:t>Mobile demo:</a:t>
            </a:r>
            <a:endParaRPr/>
          </a:p>
          <a:p>
            <a:pPr marL="457200" lvl="0" indent="-298450" rtl="0">
              <a:spcBef>
                <a:spcPts val="0"/>
              </a:spcBef>
              <a:spcAft>
                <a:spcPts val="0"/>
              </a:spcAft>
              <a:buSzPts val="1100"/>
              <a:buChar char="●"/>
            </a:pPr>
            <a:r>
              <a:rPr lang="en"/>
              <a:t>What if you don’t have your laptop or if you’re already at the street and want to see if any clubs are PUID?</a:t>
            </a:r>
            <a:endParaRPr/>
          </a:p>
          <a:p>
            <a:pPr marL="914400" lvl="1" indent="-298450" rtl="0">
              <a:spcBef>
                <a:spcPts val="0"/>
              </a:spcBef>
              <a:spcAft>
                <a:spcPts val="0"/>
              </a:spcAft>
              <a:buSzPts val="1100"/>
              <a:buChar char="○"/>
            </a:pPr>
            <a:r>
              <a:rPr lang="en"/>
              <a:t>We designed our mobile page with those issues in mind</a:t>
            </a:r>
            <a:endParaRPr/>
          </a:p>
          <a:p>
            <a:pPr marL="457200" lvl="0" indent="-298450" rtl="0">
              <a:spcBef>
                <a:spcPts val="0"/>
              </a:spcBef>
              <a:spcAft>
                <a:spcPts val="0"/>
              </a:spcAft>
              <a:buSzPts val="1100"/>
              <a:buChar char="●"/>
            </a:pPr>
            <a:r>
              <a:rPr lang="en"/>
              <a:t>We replaced the map you saw on the webapp with these panels, one for each club, so you can still see what’s going on at all the clubs on the street at once</a:t>
            </a:r>
            <a:endParaRPr/>
          </a:p>
          <a:p>
            <a:pPr marL="457200" lvl="0" indent="-298450" rtl="0">
              <a:spcBef>
                <a:spcPts val="0"/>
              </a:spcBef>
              <a:spcAft>
                <a:spcPts val="0"/>
              </a:spcAft>
              <a:buSzPts val="1100"/>
              <a:buChar char="●"/>
            </a:pPr>
            <a:r>
              <a:rPr lang="en"/>
              <a:t>Just as easy to use as the webapp--swipe to change date, panel changes color when there’s an event</a:t>
            </a:r>
            <a:endParaRPr/>
          </a:p>
          <a:p>
            <a:pPr marL="457200" lvl="0" indent="-298450" rtl="0">
              <a:spcBef>
                <a:spcPts val="0"/>
              </a:spcBef>
              <a:spcAft>
                <a:spcPts val="0"/>
              </a:spcAft>
              <a:buSzPts val="1100"/>
              <a:buChar char="●"/>
            </a:pPr>
            <a:r>
              <a:rPr lang="en"/>
              <a:t>If I wanted to learn more about an event, I can tap on it to pull up more information, and swipe left to make it go away</a:t>
            </a:r>
            <a:endParaRPr/>
          </a:p>
          <a:p>
            <a:pPr marL="457200" lvl="0" indent="-298450" rtl="0">
              <a:spcBef>
                <a:spcPts val="0"/>
              </a:spcBef>
              <a:spcAft>
                <a:spcPts val="0"/>
              </a:spcAft>
              <a:buSzPts val="1100"/>
              <a:buChar char="●"/>
            </a:pPr>
            <a:r>
              <a:rPr lang="en"/>
              <a:t>In case you want to see future dates or PUID events, still have calendar</a:t>
            </a:r>
            <a:endParaRPr/>
          </a:p>
        </p:txBody>
      </p:sp>
    </p:spTree>
    <p:extLst>
      <p:ext uri="{BB962C8B-B14F-4D97-AF65-F5344CB8AC3E}">
        <p14:creationId xmlns:p14="http://schemas.microsoft.com/office/powerpoint/2010/main" val="130441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BENJAMIN</a:t>
            </a:r>
            <a:endParaRPr/>
          </a:p>
          <a:p>
            <a:pPr marL="457200" lvl="0" indent="-298450" rtl="0">
              <a:spcBef>
                <a:spcPts val="0"/>
              </a:spcBef>
              <a:spcAft>
                <a:spcPts val="0"/>
              </a:spcAft>
              <a:buSzPts val="1100"/>
              <a:buChar char="●"/>
            </a:pPr>
            <a:r>
              <a:rPr lang="en"/>
              <a:t>Bulk upload feature: if a club has multiple events that are similar (no themes) there’s a form where officers can select multiple dates</a:t>
            </a:r>
            <a:endParaRPr/>
          </a:p>
          <a:p>
            <a:pPr marL="914400" lvl="1" indent="-298450" rtl="0">
              <a:spcBef>
                <a:spcPts val="0"/>
              </a:spcBef>
              <a:spcAft>
                <a:spcPts val="0"/>
              </a:spcAft>
              <a:buSzPts val="1100"/>
              <a:buChar char="○"/>
            </a:pPr>
            <a:r>
              <a:rPr lang="en"/>
              <a:t>Can upload entire semester’s events in seconds</a:t>
            </a:r>
            <a:endParaRPr/>
          </a:p>
          <a:p>
            <a:pPr marL="457200" lvl="0" indent="-298450" rtl="0">
              <a:spcBef>
                <a:spcPts val="0"/>
              </a:spcBef>
              <a:spcAft>
                <a:spcPts val="0"/>
              </a:spcAft>
              <a:buSzPts val="1100"/>
              <a:buChar char="●"/>
            </a:pPr>
            <a:r>
              <a:rPr lang="en"/>
              <a:t>Responsive UI: 3 different possible layouts depending on screen size/mobile, everything automatically changes size when you adjust screen width</a:t>
            </a:r>
            <a:endParaRPr/>
          </a:p>
          <a:p>
            <a:pPr marL="457200" lvl="0" indent="-298450" rtl="0">
              <a:spcBef>
                <a:spcPts val="0"/>
              </a:spcBef>
              <a:spcAft>
                <a:spcPts val="0"/>
              </a:spcAft>
              <a:buSzPts val="1100"/>
              <a:buChar char="●"/>
            </a:pPr>
            <a:r>
              <a:rPr lang="en"/>
              <a:t>Since only eating club officers can log in, we redirect non-officers to the main page when they try to log in</a:t>
            </a:r>
            <a:endParaRPr/>
          </a:p>
          <a:p>
            <a:pPr marL="457200" lvl="0" indent="-298450" rtl="0">
              <a:spcBef>
                <a:spcPts val="0"/>
              </a:spcBef>
              <a:spcAft>
                <a:spcPts val="0"/>
              </a:spcAft>
              <a:buSzPts val="1100"/>
              <a:buChar char="●"/>
            </a:pPr>
            <a:r>
              <a:rPr lang="en"/>
              <a:t>Feedback</a:t>
            </a:r>
            <a:endParaRPr/>
          </a:p>
        </p:txBody>
      </p:sp>
    </p:spTree>
    <p:extLst>
      <p:ext uri="{BB962C8B-B14F-4D97-AF65-F5344CB8AC3E}">
        <p14:creationId xmlns:p14="http://schemas.microsoft.com/office/powerpoint/2010/main" val="174879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Ben</a:t>
            </a:r>
            <a:endParaRPr/>
          </a:p>
          <a:p>
            <a:pPr marL="457200" lvl="0" indent="-298450" rtl="0">
              <a:spcBef>
                <a:spcPts val="0"/>
              </a:spcBef>
              <a:spcAft>
                <a:spcPts val="0"/>
              </a:spcAft>
              <a:buSzPts val="1100"/>
              <a:buChar char="●"/>
            </a:pPr>
            <a:r>
              <a:rPr lang="en"/>
              <a:t>We started advertising before lawnparties and we had all lawnparties acts in our system which def attracted some users</a:t>
            </a:r>
            <a:endParaRPr/>
          </a:p>
          <a:p>
            <a:pPr marL="457200" lvl="0" indent="-298450">
              <a:spcBef>
                <a:spcPts val="0"/>
              </a:spcBef>
              <a:spcAft>
                <a:spcPts val="0"/>
              </a:spcAft>
              <a:buSzPts val="1100"/>
              <a:buChar char="●"/>
            </a:pPr>
            <a:r>
              <a:rPr lang="en"/>
              <a:t>Our goal was to make a simple and quick way for students to check which events are open, which we accomplished (1:26 average session duration)</a:t>
            </a:r>
            <a:endParaRPr/>
          </a:p>
        </p:txBody>
      </p:sp>
    </p:spTree>
    <p:extLst>
      <p:ext uri="{BB962C8B-B14F-4D97-AF65-F5344CB8AC3E}">
        <p14:creationId xmlns:p14="http://schemas.microsoft.com/office/powerpoint/2010/main" val="1515027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MICHAEL</a:t>
            </a:r>
            <a:endParaRPr/>
          </a:p>
          <a:p>
            <a:pPr marL="457200" lvl="0" indent="-298450" rtl="0">
              <a:spcBef>
                <a:spcPts val="0"/>
              </a:spcBef>
              <a:spcAft>
                <a:spcPts val="0"/>
              </a:spcAft>
              <a:buSzPts val="1100"/>
              <a:buChar char="●"/>
            </a:pPr>
            <a:r>
              <a:rPr lang="en"/>
              <a:t>Frontend is HTML, CSS and JS</a:t>
            </a:r>
            <a:endParaRPr/>
          </a:p>
          <a:p>
            <a:pPr marL="914400" lvl="1" indent="-298450" rtl="0">
              <a:spcBef>
                <a:spcPts val="0"/>
              </a:spcBef>
              <a:spcAft>
                <a:spcPts val="0"/>
              </a:spcAft>
              <a:buSzPts val="1100"/>
              <a:buChar char="○"/>
            </a:pPr>
            <a:r>
              <a:rPr lang="en"/>
              <a:t>CSS for theme and responsive styling (3 different layouts)</a:t>
            </a:r>
            <a:endParaRPr/>
          </a:p>
          <a:p>
            <a:pPr marL="914400" lvl="1" indent="-298450" rtl="0">
              <a:spcBef>
                <a:spcPts val="0"/>
              </a:spcBef>
              <a:spcAft>
                <a:spcPts val="0"/>
              </a:spcAft>
              <a:buSzPts val="1100"/>
              <a:buChar char="○"/>
            </a:pPr>
            <a:r>
              <a:rPr lang="en"/>
              <a:t>JS libraries: Calendar, Google Analytics for pageviews</a:t>
            </a:r>
            <a:endParaRPr/>
          </a:p>
          <a:p>
            <a:pPr marL="1371600" lvl="2" indent="-298450" rtl="0">
              <a:spcBef>
                <a:spcPts val="0"/>
              </a:spcBef>
              <a:spcAft>
                <a:spcPts val="0"/>
              </a:spcAft>
              <a:buSzPts val="1100"/>
              <a:buChar char="■"/>
            </a:pPr>
            <a:r>
              <a:rPr lang="en"/>
              <a:t>jQuery as well</a:t>
            </a:r>
            <a:endParaRPr/>
          </a:p>
          <a:p>
            <a:pPr marL="457200" lvl="0" indent="-298450" rtl="0">
              <a:spcBef>
                <a:spcPts val="0"/>
              </a:spcBef>
              <a:spcAft>
                <a:spcPts val="0"/>
              </a:spcAft>
              <a:buSzPts val="1100"/>
              <a:buChar char="●"/>
            </a:pPr>
            <a:r>
              <a:rPr lang="en"/>
              <a:t>Node and SQLite backend</a:t>
            </a:r>
            <a:endParaRPr/>
          </a:p>
          <a:p>
            <a:pPr marL="914400" lvl="1" indent="-298450" rtl="0">
              <a:spcBef>
                <a:spcPts val="0"/>
              </a:spcBef>
              <a:spcAft>
                <a:spcPts val="0"/>
              </a:spcAft>
              <a:buSzPts val="1100"/>
              <a:buChar char="○"/>
            </a:pPr>
            <a:r>
              <a:rPr lang="en"/>
              <a:t>Node for CAS authentication, mapping officers to their correct club, and sending data to the clients as JSON</a:t>
            </a:r>
            <a:endParaRPr/>
          </a:p>
          <a:p>
            <a:pPr marL="914400" lvl="1" indent="-298450" rtl="0">
              <a:spcBef>
                <a:spcPts val="0"/>
              </a:spcBef>
              <a:spcAft>
                <a:spcPts val="0"/>
              </a:spcAft>
              <a:buSzPts val="1100"/>
              <a:buChar char="○"/>
            </a:pPr>
            <a:r>
              <a:rPr lang="en"/>
              <a:t>SQLite b/c we needed a small, compact database</a:t>
            </a:r>
            <a:endParaRPr/>
          </a:p>
        </p:txBody>
      </p:sp>
    </p:spTree>
    <p:extLst>
      <p:ext uri="{BB962C8B-B14F-4D97-AF65-F5344CB8AC3E}">
        <p14:creationId xmlns:p14="http://schemas.microsoft.com/office/powerpoint/2010/main" val="34969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MICHAEL</a:t>
            </a:r>
            <a:endParaRPr/>
          </a:p>
          <a:p>
            <a:pPr marL="457200" lvl="0" indent="-298450" rtl="0">
              <a:spcBef>
                <a:spcPts val="0"/>
              </a:spcBef>
              <a:spcAft>
                <a:spcPts val="0"/>
              </a:spcAft>
              <a:buSzPts val="1100"/>
              <a:buChar char="●"/>
            </a:pPr>
            <a:r>
              <a:rPr lang="en"/>
              <a:t>Frontend is HTML, CSS and JS</a:t>
            </a:r>
            <a:endParaRPr/>
          </a:p>
          <a:p>
            <a:pPr marL="914400" lvl="1" indent="-298450" rtl="0">
              <a:spcBef>
                <a:spcPts val="0"/>
              </a:spcBef>
              <a:spcAft>
                <a:spcPts val="0"/>
              </a:spcAft>
              <a:buSzPts val="1100"/>
              <a:buChar char="○"/>
            </a:pPr>
            <a:r>
              <a:rPr lang="en"/>
              <a:t>CSS for theme and responsive styling (3 different layouts)</a:t>
            </a:r>
            <a:endParaRPr/>
          </a:p>
          <a:p>
            <a:pPr marL="914400" lvl="1" indent="-298450" rtl="0">
              <a:spcBef>
                <a:spcPts val="0"/>
              </a:spcBef>
              <a:spcAft>
                <a:spcPts val="0"/>
              </a:spcAft>
              <a:buSzPts val="1100"/>
              <a:buChar char="○"/>
            </a:pPr>
            <a:r>
              <a:rPr lang="en"/>
              <a:t>JS libraries: Calendar, Google Analytics for pageviews</a:t>
            </a:r>
            <a:endParaRPr/>
          </a:p>
          <a:p>
            <a:pPr marL="1371600" lvl="2" indent="-298450" rtl="0">
              <a:spcBef>
                <a:spcPts val="0"/>
              </a:spcBef>
              <a:spcAft>
                <a:spcPts val="0"/>
              </a:spcAft>
              <a:buSzPts val="1100"/>
              <a:buChar char="■"/>
            </a:pPr>
            <a:r>
              <a:rPr lang="en"/>
              <a:t>jQuery as well</a:t>
            </a:r>
            <a:endParaRPr/>
          </a:p>
          <a:p>
            <a:pPr marL="457200" lvl="0" indent="-298450" rtl="0">
              <a:spcBef>
                <a:spcPts val="0"/>
              </a:spcBef>
              <a:spcAft>
                <a:spcPts val="0"/>
              </a:spcAft>
              <a:buSzPts val="1100"/>
              <a:buChar char="●"/>
            </a:pPr>
            <a:r>
              <a:rPr lang="en"/>
              <a:t>Node and SQLite backend</a:t>
            </a:r>
            <a:endParaRPr/>
          </a:p>
          <a:p>
            <a:pPr marL="914400" lvl="1" indent="-298450" rtl="0">
              <a:spcBef>
                <a:spcPts val="0"/>
              </a:spcBef>
              <a:spcAft>
                <a:spcPts val="0"/>
              </a:spcAft>
              <a:buSzPts val="1100"/>
              <a:buChar char="○"/>
            </a:pPr>
            <a:r>
              <a:rPr lang="en"/>
              <a:t>Node for CAS authentication, mapping officers to their correct club, and sending data to the clients as JSON</a:t>
            </a:r>
            <a:endParaRPr/>
          </a:p>
          <a:p>
            <a:pPr marL="914400" lvl="1" indent="-298450" rtl="0">
              <a:spcBef>
                <a:spcPts val="0"/>
              </a:spcBef>
              <a:spcAft>
                <a:spcPts val="0"/>
              </a:spcAft>
              <a:buSzPts val="1100"/>
              <a:buChar char="○"/>
            </a:pPr>
            <a:r>
              <a:rPr lang="en"/>
              <a:t>SQLite b/c we needed a small, compact database</a:t>
            </a:r>
            <a:endParaRPr/>
          </a:p>
        </p:txBody>
      </p:sp>
    </p:spTree>
    <p:extLst>
      <p:ext uri="{BB962C8B-B14F-4D97-AF65-F5344CB8AC3E}">
        <p14:creationId xmlns:p14="http://schemas.microsoft.com/office/powerpoint/2010/main" val="1737966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BILL</a:t>
            </a:r>
            <a:endParaRPr/>
          </a:p>
          <a:p>
            <a:pPr marL="457200" lvl="0" indent="-298450" rtl="0">
              <a:spcBef>
                <a:spcPts val="0"/>
              </a:spcBef>
              <a:spcAft>
                <a:spcPts val="0"/>
              </a:spcAft>
              <a:buSzPts val="1100"/>
              <a:buChar char="●"/>
            </a:pPr>
            <a:r>
              <a:rPr lang="en"/>
              <a:t>When we were first talking about ideas for Prospectave, the map was a big one--however, we quickly realized that we wouldn’t be able to port that to mobile</a:t>
            </a:r>
            <a:endParaRPr/>
          </a:p>
          <a:p>
            <a:pPr marL="914400" lvl="1" indent="-298450" rtl="0">
              <a:spcBef>
                <a:spcPts val="0"/>
              </a:spcBef>
              <a:spcAft>
                <a:spcPts val="0"/>
              </a:spcAft>
              <a:buSzPts val="1100"/>
              <a:buChar char="○"/>
            </a:pPr>
            <a:r>
              <a:rPr lang="en"/>
              <a:t>So we spent a lot of time designing a completely different UI for mobile, one that is still visually appealing while also allowing the user to easily see what’s going on at all 11 clubs at once just by glancing at the screen</a:t>
            </a:r>
            <a:endParaRPr/>
          </a:p>
          <a:p>
            <a:pPr marL="457200" lvl="0" indent="-298450" rtl="0">
              <a:spcBef>
                <a:spcPts val="0"/>
              </a:spcBef>
              <a:spcAft>
                <a:spcPts val="0"/>
              </a:spcAft>
              <a:buSzPts val="1100"/>
              <a:buChar char="●"/>
            </a:pPr>
            <a:r>
              <a:rPr lang="en"/>
              <a:t>Spent a lot of time advertising and figuring out the best ways to advertise</a:t>
            </a:r>
            <a:endParaRPr/>
          </a:p>
          <a:p>
            <a:pPr marL="914400" lvl="1" indent="-298450" rtl="0">
              <a:spcBef>
                <a:spcPts val="0"/>
              </a:spcBef>
              <a:spcAft>
                <a:spcPts val="0"/>
              </a:spcAft>
              <a:buSzPts val="1100"/>
              <a:buChar char="○"/>
            </a:pPr>
            <a:r>
              <a:rPr lang="en"/>
              <a:t>Talked to friends, posted in Facebook groups, emailed listservs, printed and posted flyers all over campus</a:t>
            </a:r>
            <a:endParaRPr/>
          </a:p>
          <a:p>
            <a:pPr marL="914400" lvl="1" indent="-298450" rtl="0">
              <a:spcBef>
                <a:spcPts val="0"/>
              </a:spcBef>
              <a:spcAft>
                <a:spcPts val="0"/>
              </a:spcAft>
              <a:buSzPts val="1100"/>
              <a:buChar char="○"/>
            </a:pPr>
            <a:r>
              <a:rPr lang="en"/>
              <a:t>Launched before Lawnparties, since we thought it would be nice to have a place to see all the Lawnparties acts; as Ben said, it worked out</a:t>
            </a:r>
            <a:endParaRPr/>
          </a:p>
          <a:p>
            <a:pPr marL="457200" lvl="0" indent="-298450" rtl="0">
              <a:spcBef>
                <a:spcPts val="0"/>
              </a:spcBef>
              <a:spcAft>
                <a:spcPts val="0"/>
              </a:spcAft>
              <a:buSzPts val="1100"/>
              <a:buChar char="●"/>
            </a:pPr>
            <a:r>
              <a:rPr lang="en"/>
              <a:t>Our project can’t function without actual data from the eating clubs, so setting up meetings was v important</a:t>
            </a:r>
            <a:endParaRPr/>
          </a:p>
          <a:p>
            <a:pPr marL="457200" lvl="0" indent="-298450" rtl="0">
              <a:spcBef>
                <a:spcPts val="0"/>
              </a:spcBef>
              <a:spcAft>
                <a:spcPts val="0"/>
              </a:spcAft>
              <a:buSzPts val="1100"/>
              <a:buChar char="●"/>
            </a:pPr>
            <a:r>
              <a:rPr lang="en"/>
              <a:t>Reaching out to all 11 clubs, making sure everyone was on board with Prospectave, having the meetings, getting actual eating club events on our app was a challenge but also essential to our project</a:t>
            </a:r>
            <a:endParaRPr/>
          </a:p>
        </p:txBody>
      </p:sp>
    </p:spTree>
    <p:extLst>
      <p:ext uri="{BB962C8B-B14F-4D97-AF65-F5344CB8AC3E}">
        <p14:creationId xmlns:p14="http://schemas.microsoft.com/office/powerpoint/2010/main" val="72117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Font typeface="Lato"/>
              <a:buNone/>
              <a:defRPr sz="4200">
                <a:solidFill>
                  <a:schemeClr val="dk2"/>
                </a:solidFill>
                <a:latin typeface="Brandon Grotesque" charset="0"/>
                <a:ea typeface="Brandon Grotesque" charset="0"/>
                <a:cs typeface="Brandon Grotesque" charset="0"/>
                <a:sym typeface="Lato"/>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dirty="0"/>
          </a:p>
        </p:txBody>
      </p:sp>
      <p:sp>
        <p:nvSpPr>
          <p:cNvPr id="12" name="Shape 1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atin typeface="Brandon Grotesque" charset="0"/>
                <a:ea typeface="Brandon Grotesque" charset="0"/>
                <a:cs typeface="Brandon Grotesque" charset="0"/>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dirty="0"/>
          </a:p>
        </p:txBody>
      </p:sp>
      <p:sp>
        <p:nvSpPr>
          <p:cNvPr id="13" name="Shape 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14" name="Shape 14"/>
          <p:cNvSpPr/>
          <p:nvPr/>
        </p:nvSpPr>
        <p:spPr>
          <a:xfrm>
            <a:off x="810125" y="1191250"/>
            <a:ext cx="435900" cy="45825"/>
          </a:xfrm>
          <a:prstGeom prst="flowChartProcess">
            <a:avLst/>
          </a:prstGeom>
          <a:solidFill>
            <a:srgbClr val="58BB2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1246025" y="1191250"/>
            <a:ext cx="435900" cy="45825"/>
          </a:xfrm>
          <a:prstGeom prst="flowChartProcess">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1681925" y="1191250"/>
            <a:ext cx="435900" cy="45825"/>
          </a:xfrm>
          <a:prstGeom prst="flowChartProcess">
            <a:avLst/>
          </a:prstGeom>
          <a:solidFill>
            <a:srgbClr val="FFEB0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7" name="Shape 17"/>
          <p:cNvPicPr preferRelativeResize="0"/>
          <p:nvPr/>
        </p:nvPicPr>
        <p:blipFill>
          <a:blip r:embed="rId2">
            <a:alphaModFix/>
          </a:blip>
          <a:stretch>
            <a:fillRect/>
          </a:stretch>
        </p:blipFill>
        <p:spPr>
          <a:xfrm>
            <a:off x="8198650" y="4222988"/>
            <a:ext cx="753124" cy="7531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4"/>
        <p:cNvGrpSpPr/>
        <p:nvPr/>
      </p:nvGrpSpPr>
      <p:grpSpPr>
        <a:xfrm>
          <a:off x="0" y="0"/>
          <a:ext cx="0" cy="0"/>
          <a:chOff x="0" y="0"/>
          <a:chExt cx="0" cy="0"/>
        </a:xfrm>
      </p:grpSpPr>
      <p:grpSp>
        <p:nvGrpSpPr>
          <p:cNvPr id="95" name="Shape 95"/>
          <p:cNvGrpSpPr/>
          <p:nvPr/>
        </p:nvGrpSpPr>
        <p:grpSpPr>
          <a:xfrm>
            <a:off x="830392" y="4169130"/>
            <a:ext cx="745763" cy="45826"/>
            <a:chOff x="4580561" y="2589004"/>
            <a:chExt cx="1064464" cy="25200"/>
          </a:xfrm>
        </p:grpSpPr>
        <p:sp>
          <p:nvSpPr>
            <p:cNvPr id="96" name="Shape 9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8" name="Shape 98"/>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99" name="Shape 99"/>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00" name="Shape 10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Shape 10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grpSp>
        <p:nvGrpSpPr>
          <p:cNvPr id="19" name="Shape 19"/>
          <p:cNvGrpSpPr/>
          <p:nvPr/>
        </p:nvGrpSpPr>
        <p:grpSpPr>
          <a:xfrm>
            <a:off x="830392" y="1191256"/>
            <a:ext cx="745763" cy="45826"/>
            <a:chOff x="4580561" y="2589004"/>
            <a:chExt cx="1064464" cy="25200"/>
          </a:xfrm>
        </p:grpSpPr>
        <p:sp>
          <p:nvSpPr>
            <p:cNvPr id="20" name="Shape 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 name="Shape 2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3" name="Shape 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Shape 2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6" name="Shape 26"/>
          <p:cNvGrpSpPr/>
          <p:nvPr/>
        </p:nvGrpSpPr>
        <p:grpSpPr>
          <a:xfrm>
            <a:off x="830392" y="1191256"/>
            <a:ext cx="745763" cy="45826"/>
            <a:chOff x="4580561" y="2589004"/>
            <a:chExt cx="1064464" cy="25200"/>
          </a:xfrm>
        </p:grpSpPr>
        <p:sp>
          <p:nvSpPr>
            <p:cNvPr id="27" name="Shape 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9" name="Shape 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latin typeface="Brandon Grotesque" charset="0"/>
                <a:ea typeface="Brandon Grotesque" charset="0"/>
                <a:cs typeface="Brandon Grotesque" charset="0"/>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dirty="0"/>
          </a:p>
        </p:txBody>
      </p:sp>
      <p:sp>
        <p:nvSpPr>
          <p:cNvPr id="30" name="Shape 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atin typeface="Brandon Grotesque" charset="0"/>
                <a:ea typeface="Brandon Grotesque" charset="0"/>
                <a:cs typeface="Brandon Grotesque" charset="0"/>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dirty="0"/>
          </a:p>
        </p:txBody>
      </p:sp>
      <p:sp>
        <p:nvSpPr>
          <p:cNvPr id="31" name="Shape 3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32" name="Shape 32"/>
          <p:cNvSpPr/>
          <p:nvPr/>
        </p:nvSpPr>
        <p:spPr>
          <a:xfrm>
            <a:off x="810125" y="1191250"/>
            <a:ext cx="435900" cy="45825"/>
          </a:xfrm>
          <a:prstGeom prst="flowChartProcess">
            <a:avLst/>
          </a:prstGeom>
          <a:solidFill>
            <a:srgbClr val="58BB2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1246025" y="1191250"/>
            <a:ext cx="435900" cy="45825"/>
          </a:xfrm>
          <a:prstGeom prst="flowChartProcess">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1681925" y="1191250"/>
            <a:ext cx="435900" cy="45825"/>
          </a:xfrm>
          <a:prstGeom prst="flowChartProcess">
            <a:avLst/>
          </a:prstGeom>
          <a:solidFill>
            <a:srgbClr val="FFEB0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5" name="Shape 35"/>
          <p:cNvPicPr preferRelativeResize="0"/>
          <p:nvPr/>
        </p:nvPicPr>
        <p:blipFill>
          <a:blip r:embed="rId2">
            <a:alphaModFix/>
          </a:blip>
          <a:stretch>
            <a:fillRect/>
          </a:stretch>
        </p:blipFill>
        <p:spPr>
          <a:xfrm>
            <a:off x="8198650" y="4222988"/>
            <a:ext cx="753124" cy="7531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Shape 3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 name="Shape 38"/>
          <p:cNvGrpSpPr/>
          <p:nvPr/>
        </p:nvGrpSpPr>
        <p:grpSpPr>
          <a:xfrm>
            <a:off x="830392" y="1191256"/>
            <a:ext cx="745763" cy="45826"/>
            <a:chOff x="4580561" y="2589004"/>
            <a:chExt cx="1064464" cy="25200"/>
          </a:xfrm>
        </p:grpSpPr>
        <p:sp>
          <p:nvSpPr>
            <p:cNvPr id="39" name="Shape 3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1" name="Shape 4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2" name="Shape 42"/>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3" name="Shape 43"/>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4" name="Shape 4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5" name="Shape 45"/>
          <p:cNvSpPr/>
          <p:nvPr/>
        </p:nvSpPr>
        <p:spPr>
          <a:xfrm>
            <a:off x="810125" y="1191250"/>
            <a:ext cx="435900" cy="45825"/>
          </a:xfrm>
          <a:prstGeom prst="flowChartProcess">
            <a:avLst/>
          </a:prstGeom>
          <a:solidFill>
            <a:srgbClr val="58BB2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1246025" y="1191250"/>
            <a:ext cx="435900" cy="45825"/>
          </a:xfrm>
          <a:prstGeom prst="flowChartProcess">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1681925" y="1191250"/>
            <a:ext cx="435900" cy="45825"/>
          </a:xfrm>
          <a:prstGeom prst="flowChartProcess">
            <a:avLst/>
          </a:prstGeom>
          <a:solidFill>
            <a:srgbClr val="FFEB0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8" name="Shape 48"/>
          <p:cNvPicPr preferRelativeResize="0"/>
          <p:nvPr/>
        </p:nvPicPr>
        <p:blipFill>
          <a:blip r:embed="rId2">
            <a:alphaModFix/>
          </a:blip>
          <a:stretch>
            <a:fillRect/>
          </a:stretch>
        </p:blipFill>
        <p:spPr>
          <a:xfrm>
            <a:off x="8198650" y="4222988"/>
            <a:ext cx="753124" cy="753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1" name="Shape 51"/>
          <p:cNvGrpSpPr/>
          <p:nvPr/>
        </p:nvGrpSpPr>
        <p:grpSpPr>
          <a:xfrm>
            <a:off x="830392" y="1191256"/>
            <a:ext cx="745763" cy="45826"/>
            <a:chOff x="4580561" y="2589004"/>
            <a:chExt cx="1064464" cy="25200"/>
          </a:xfrm>
        </p:grpSpPr>
        <p:sp>
          <p:nvSpPr>
            <p:cNvPr id="52" name="Shape 5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4" name="Shape 5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5" name="Shape 5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56" name="Shape 56"/>
          <p:cNvSpPr/>
          <p:nvPr/>
        </p:nvSpPr>
        <p:spPr>
          <a:xfrm>
            <a:off x="810125" y="1191250"/>
            <a:ext cx="435900" cy="45825"/>
          </a:xfrm>
          <a:prstGeom prst="flowChartProcess">
            <a:avLst/>
          </a:prstGeom>
          <a:solidFill>
            <a:srgbClr val="58BB2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1246025" y="1191250"/>
            <a:ext cx="435900" cy="45825"/>
          </a:xfrm>
          <a:prstGeom prst="flowChartProcess">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1681925" y="1191250"/>
            <a:ext cx="435900" cy="45825"/>
          </a:xfrm>
          <a:prstGeom prst="flowChartProcess">
            <a:avLst/>
          </a:prstGeom>
          <a:solidFill>
            <a:srgbClr val="FFEB0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9" name="Shape 59"/>
          <p:cNvPicPr preferRelativeResize="0"/>
          <p:nvPr/>
        </p:nvPicPr>
        <p:blipFill>
          <a:blip r:embed="rId2">
            <a:alphaModFix/>
          </a:blip>
          <a:stretch>
            <a:fillRect/>
          </a:stretch>
        </p:blipFill>
        <p:spPr>
          <a:xfrm>
            <a:off x="8198650" y="4222988"/>
            <a:ext cx="753124" cy="7531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Shape 6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2" name="Shape 62"/>
          <p:cNvGrpSpPr/>
          <p:nvPr/>
        </p:nvGrpSpPr>
        <p:grpSpPr>
          <a:xfrm>
            <a:off x="830392" y="1191256"/>
            <a:ext cx="745763" cy="45826"/>
            <a:chOff x="4580561" y="2589004"/>
            <a:chExt cx="1064464" cy="25200"/>
          </a:xfrm>
        </p:grpSpPr>
        <p:sp>
          <p:nvSpPr>
            <p:cNvPr id="63" name="Shape 6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5" name="Shape 65"/>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6" name="Shape 66"/>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7" name="Shape 6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68" name="Shape 68"/>
          <p:cNvSpPr/>
          <p:nvPr/>
        </p:nvSpPr>
        <p:spPr>
          <a:xfrm>
            <a:off x="810125" y="1191250"/>
            <a:ext cx="435900" cy="45825"/>
          </a:xfrm>
          <a:prstGeom prst="flowChartProcess">
            <a:avLst/>
          </a:prstGeom>
          <a:solidFill>
            <a:srgbClr val="58BB2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1246025" y="1191250"/>
            <a:ext cx="435900" cy="45825"/>
          </a:xfrm>
          <a:prstGeom prst="flowChartProcess">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681925" y="1191250"/>
            <a:ext cx="435900" cy="45825"/>
          </a:xfrm>
          <a:prstGeom prst="flowChartProcess">
            <a:avLst/>
          </a:prstGeom>
          <a:solidFill>
            <a:srgbClr val="FFEB0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1" name="Shape 71"/>
          <p:cNvPicPr preferRelativeResize="0"/>
          <p:nvPr/>
        </p:nvPicPr>
        <p:blipFill>
          <a:blip r:embed="rId2">
            <a:alphaModFix/>
          </a:blip>
          <a:stretch>
            <a:fillRect/>
          </a:stretch>
        </p:blipFill>
        <p:spPr>
          <a:xfrm>
            <a:off x="8198650" y="4222988"/>
            <a:ext cx="753124" cy="7531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72"/>
        <p:cNvGrpSpPr/>
        <p:nvPr/>
      </p:nvGrpSpPr>
      <p:grpSpPr>
        <a:xfrm>
          <a:off x="0" y="0"/>
          <a:ext cx="0" cy="0"/>
          <a:chOff x="0" y="0"/>
          <a:chExt cx="0" cy="0"/>
        </a:xfrm>
      </p:grpSpPr>
      <p:grpSp>
        <p:nvGrpSpPr>
          <p:cNvPr id="73" name="Shape 73"/>
          <p:cNvGrpSpPr/>
          <p:nvPr/>
        </p:nvGrpSpPr>
        <p:grpSpPr>
          <a:xfrm>
            <a:off x="830392" y="4169130"/>
            <a:ext cx="745763" cy="45826"/>
            <a:chOff x="4580561" y="2589004"/>
            <a:chExt cx="1064464" cy="25200"/>
          </a:xfrm>
        </p:grpSpPr>
        <p:sp>
          <p:nvSpPr>
            <p:cNvPr id="74" name="Shape 7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77" name="Shape 7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Shape 7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830392" y="1191256"/>
            <a:ext cx="745763" cy="45826"/>
            <a:chOff x="4580561" y="2589004"/>
            <a:chExt cx="1064464" cy="25200"/>
          </a:xfrm>
        </p:grpSpPr>
        <p:sp>
          <p:nvSpPr>
            <p:cNvPr id="81" name="Shape 8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3" name="Shape 8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84" name="Shape 84"/>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85" name="Shape 85"/>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6" name="Shape 8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87" name="Shape 87"/>
          <p:cNvSpPr/>
          <p:nvPr/>
        </p:nvSpPr>
        <p:spPr>
          <a:xfrm>
            <a:off x="810125" y="1191250"/>
            <a:ext cx="435900" cy="45825"/>
          </a:xfrm>
          <a:prstGeom prst="flowChartProcess">
            <a:avLst/>
          </a:prstGeom>
          <a:solidFill>
            <a:srgbClr val="58BB2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1246025" y="1191250"/>
            <a:ext cx="435900" cy="45825"/>
          </a:xfrm>
          <a:prstGeom prst="flowChartProcess">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681925" y="1191250"/>
            <a:ext cx="435900" cy="45825"/>
          </a:xfrm>
          <a:prstGeom prst="flowChartProcess">
            <a:avLst/>
          </a:prstGeom>
          <a:solidFill>
            <a:srgbClr val="FFEB0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90" name="Shape 90"/>
          <p:cNvPicPr preferRelativeResize="0"/>
          <p:nvPr/>
        </p:nvPicPr>
        <p:blipFill>
          <a:blip r:embed="rId2">
            <a:alphaModFix/>
          </a:blip>
          <a:stretch>
            <a:fillRect/>
          </a:stretch>
        </p:blipFill>
        <p:spPr>
          <a:xfrm>
            <a:off x="8198650" y="4222988"/>
            <a:ext cx="753124" cy="7531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93" name="Shape 9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Lato"/>
              <a:buNone/>
              <a:defRPr sz="2800" b="1">
                <a:latin typeface="Lato"/>
                <a:ea typeface="Lato"/>
                <a:cs typeface="Lato"/>
                <a:sym typeface="Lato"/>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dirty="0"/>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dirty="0"/>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randon Grotesque" charset="0"/>
          <a:ea typeface="Brandon Grotesque" charset="0"/>
          <a:cs typeface="Brandon Grotesque"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randon Grotesque" charset="0"/>
          <a:ea typeface="Brandon Grotesque" charset="0"/>
          <a:cs typeface="Brandon Grotesque"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3Xy0QkeRsvQ" TargetMode="External"/><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727950" y="1322450"/>
            <a:ext cx="7688100" cy="993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err="1">
                <a:sym typeface="Lato"/>
              </a:rPr>
              <a:t>ProspectAve</a:t>
            </a:r>
            <a:endParaRPr dirty="0">
              <a:sym typeface="Lato"/>
            </a:endParaRPr>
          </a:p>
        </p:txBody>
      </p:sp>
      <p:sp>
        <p:nvSpPr>
          <p:cNvPr id="108" name="Shape 108"/>
          <p:cNvSpPr txBox="1">
            <a:spLocks noGrp="1"/>
          </p:cNvSpPr>
          <p:nvPr>
            <p:ph type="subTitle" idx="1"/>
          </p:nvPr>
        </p:nvSpPr>
        <p:spPr>
          <a:xfrm>
            <a:off x="727952" y="4372375"/>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Bill Dong, Ben Liang, Michael Man, June</a:t>
            </a:r>
            <a:r>
              <a:rPr lang="en" i="1" dirty="0"/>
              <a:t> </a:t>
            </a:r>
            <a:r>
              <a:rPr lang="en" dirty="0"/>
              <a:t>Ho Park, Yang </a:t>
            </a:r>
            <a:r>
              <a:rPr lang="en" dirty="0" err="1"/>
              <a:t>Tu</a:t>
            </a:r>
            <a:endParaRPr dirty="0"/>
          </a:p>
        </p:txBody>
      </p:sp>
      <p:sp>
        <p:nvSpPr>
          <p:cNvPr id="109" name="Shape 109"/>
          <p:cNvSpPr txBox="1"/>
          <p:nvPr/>
        </p:nvSpPr>
        <p:spPr>
          <a:xfrm>
            <a:off x="4678650" y="1567400"/>
            <a:ext cx="3737400" cy="504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i="1" dirty="0">
                <a:latin typeface="Brandon Grotesque" charset="0"/>
                <a:ea typeface="Brandon Grotesque" charset="0"/>
                <a:cs typeface="Brandon Grotesque" charset="0"/>
                <a:sym typeface="Lato"/>
              </a:rPr>
              <a:t>Your New Guide to the Street</a:t>
            </a:r>
            <a:endParaRPr i="1" dirty="0">
              <a:latin typeface="Brandon Grotesque" charset="0"/>
              <a:ea typeface="Brandon Grotesque" charset="0"/>
              <a:cs typeface="Brandon Grotesque" charset="0"/>
              <a:sym typeface="Lato"/>
            </a:endParaRPr>
          </a:p>
        </p:txBody>
      </p:sp>
      <p:pic>
        <p:nvPicPr>
          <p:cNvPr id="110" name="Shape 110"/>
          <p:cNvPicPr preferRelativeResize="0"/>
          <p:nvPr/>
        </p:nvPicPr>
        <p:blipFill>
          <a:blip r:embed="rId3">
            <a:alphaModFix/>
          </a:blip>
          <a:stretch>
            <a:fillRect/>
          </a:stretch>
        </p:blipFill>
        <p:spPr>
          <a:xfrm>
            <a:off x="727950" y="2152413"/>
            <a:ext cx="5281564" cy="2138938"/>
          </a:xfrm>
          <a:prstGeom prst="rect">
            <a:avLst/>
          </a:prstGeom>
          <a:noFill/>
          <a:ln>
            <a:noFill/>
          </a:ln>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Design Challenge</a:t>
            </a:r>
            <a:endParaRPr sz="3600"/>
          </a:p>
        </p:txBody>
      </p:sp>
      <p:pic>
        <p:nvPicPr>
          <p:cNvPr id="192" name="Shape 192"/>
          <p:cNvPicPr preferRelativeResize="0"/>
          <p:nvPr/>
        </p:nvPicPr>
        <p:blipFill>
          <a:blip r:embed="rId3">
            <a:alphaModFix/>
          </a:blip>
          <a:stretch>
            <a:fillRect/>
          </a:stretch>
        </p:blipFill>
        <p:spPr>
          <a:xfrm>
            <a:off x="4665200" y="2211137"/>
            <a:ext cx="3598499" cy="2286325"/>
          </a:xfrm>
          <a:prstGeom prst="rect">
            <a:avLst/>
          </a:prstGeom>
          <a:noFill/>
          <a:ln>
            <a:noFill/>
          </a:ln>
        </p:spPr>
      </p:pic>
      <p:pic>
        <p:nvPicPr>
          <p:cNvPr id="193" name="Shape 193"/>
          <p:cNvPicPr preferRelativeResize="0"/>
          <p:nvPr/>
        </p:nvPicPr>
        <p:blipFill>
          <a:blip r:embed="rId4">
            <a:alphaModFix/>
          </a:blip>
          <a:stretch>
            <a:fillRect/>
          </a:stretch>
        </p:blipFill>
        <p:spPr>
          <a:xfrm>
            <a:off x="778000" y="2213725"/>
            <a:ext cx="3779450" cy="228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Trade-Offs</a:t>
            </a:r>
            <a:endParaRPr sz="3600"/>
          </a:p>
        </p:txBody>
      </p:sp>
      <p:sp>
        <p:nvSpPr>
          <p:cNvPr id="199" name="Shape 19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68300" rtl="0">
              <a:spcBef>
                <a:spcPts val="0"/>
              </a:spcBef>
              <a:spcAft>
                <a:spcPts val="0"/>
              </a:spcAft>
              <a:buSzPts val="2200"/>
              <a:buChar char="●"/>
            </a:pPr>
            <a:r>
              <a:rPr lang="en" sz="2200"/>
              <a:t>Information vs Cleanliness</a:t>
            </a:r>
            <a:endParaRPr sz="2200"/>
          </a:p>
          <a:p>
            <a:pPr marL="457200" lvl="0" indent="-368300" rtl="0">
              <a:spcBef>
                <a:spcPts val="0"/>
              </a:spcBef>
              <a:spcAft>
                <a:spcPts val="0"/>
              </a:spcAft>
              <a:buSzPts val="2200"/>
              <a:buChar char="●"/>
            </a:pPr>
            <a:r>
              <a:rPr lang="en" sz="2200"/>
              <a:t>Students vs. Eating Clubs</a:t>
            </a:r>
            <a:endParaRPr sz="2200"/>
          </a:p>
          <a:p>
            <a:pPr marL="457200" lvl="0" indent="-368300">
              <a:spcBef>
                <a:spcPts val="0"/>
              </a:spcBef>
              <a:spcAft>
                <a:spcPts val="0"/>
              </a:spcAft>
              <a:buSzPts val="2200"/>
              <a:buChar char="●"/>
            </a:pPr>
            <a:r>
              <a:rPr lang="en" sz="2200"/>
              <a:t>Compatibility vs Specificity</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Maintaining</a:t>
            </a:r>
            <a:endParaRPr sz="3600"/>
          </a:p>
        </p:txBody>
      </p:sp>
      <p:sp>
        <p:nvSpPr>
          <p:cNvPr id="205" name="Shape 20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a:t>Continue working with officers</a:t>
            </a:r>
            <a:endParaRPr sz="2400"/>
          </a:p>
          <a:p>
            <a:pPr marL="457200" lvl="0" indent="-381000" rtl="0">
              <a:spcBef>
                <a:spcPts val="0"/>
              </a:spcBef>
              <a:spcAft>
                <a:spcPts val="0"/>
              </a:spcAft>
              <a:buSzPts val="2400"/>
              <a:buChar char="●"/>
            </a:pPr>
            <a:r>
              <a:rPr lang="en" sz="2400"/>
              <a:t>Frosh Week</a:t>
            </a:r>
            <a:endParaRPr sz="2400"/>
          </a:p>
          <a:p>
            <a:pPr marL="457200" lvl="0" indent="-381000">
              <a:spcBef>
                <a:spcPts val="0"/>
              </a:spcBef>
              <a:spcAft>
                <a:spcPts val="0"/>
              </a:spcAft>
              <a:buSzPts val="2400"/>
              <a:buChar char="●"/>
            </a:pPr>
            <a:r>
              <a:rPr lang="en" sz="2400"/>
              <a:t>Updating NetIDs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a:t>Future Updates</a:t>
            </a:r>
            <a:endParaRPr sz="3600"/>
          </a:p>
        </p:txBody>
      </p:sp>
      <p:sp>
        <p:nvSpPr>
          <p:cNvPr id="211" name="Shape 211"/>
          <p:cNvSpPr txBox="1">
            <a:spLocks noGrp="1"/>
          </p:cNvSpPr>
          <p:nvPr>
            <p:ph type="body" idx="1"/>
          </p:nvPr>
        </p:nvSpPr>
        <p:spPr>
          <a:xfrm>
            <a:off x="727650" y="2099525"/>
            <a:ext cx="7688700" cy="22611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SzPts val="2400"/>
              <a:buChar char="●"/>
            </a:pPr>
            <a:r>
              <a:rPr lang="en" sz="2400"/>
              <a:t>Image uploading</a:t>
            </a:r>
            <a:endParaRPr sz="2400"/>
          </a:p>
          <a:p>
            <a:pPr marL="457200" marR="0" lvl="0" indent="-381000" algn="l" rtl="0">
              <a:lnSpc>
                <a:spcPct val="115000"/>
              </a:lnSpc>
              <a:spcBef>
                <a:spcPts val="0"/>
              </a:spcBef>
              <a:spcAft>
                <a:spcPts val="0"/>
              </a:spcAft>
              <a:buSzPts val="2400"/>
              <a:buChar char="●"/>
            </a:pPr>
            <a:r>
              <a:rPr lang="en" sz="2400"/>
              <a:t>Theme nights</a:t>
            </a:r>
            <a:endParaRPr sz="2400"/>
          </a:p>
          <a:p>
            <a:pPr marL="457200" marR="0" lvl="0" indent="-381000" algn="l" rtl="0">
              <a:lnSpc>
                <a:spcPct val="115000"/>
              </a:lnSpc>
              <a:spcBef>
                <a:spcPts val="0"/>
              </a:spcBef>
              <a:spcAft>
                <a:spcPts val="0"/>
              </a:spcAft>
              <a:buSzPts val="2400"/>
              <a:buChar char="●"/>
            </a:pPr>
            <a:r>
              <a:rPr lang="en" sz="2400"/>
              <a:t>Support for bicker events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Acknowledgements</a:t>
            </a:r>
            <a:endParaRPr sz="3600"/>
          </a:p>
        </p:txBody>
      </p:sp>
      <p:sp>
        <p:nvSpPr>
          <p:cNvPr id="217" name="Shape 2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a:t>Prof. Kernighan</a:t>
            </a:r>
            <a:endParaRPr sz="2400"/>
          </a:p>
          <a:p>
            <a:pPr marL="457200" lvl="0" indent="-381000" rtl="0">
              <a:spcBef>
                <a:spcPts val="0"/>
              </a:spcBef>
              <a:spcAft>
                <a:spcPts val="0"/>
              </a:spcAft>
              <a:buSzPts val="2400"/>
              <a:buChar char="●"/>
            </a:pPr>
            <a:r>
              <a:rPr lang="en" sz="2400"/>
              <a:t>Jérémie Lumbroso</a:t>
            </a:r>
            <a:endParaRPr sz="2400"/>
          </a:p>
          <a:p>
            <a:pPr marL="457200" lvl="0" indent="-381000" rtl="0">
              <a:spcBef>
                <a:spcPts val="0"/>
              </a:spcBef>
              <a:spcAft>
                <a:spcPts val="0"/>
              </a:spcAft>
              <a:buSzPts val="2400"/>
              <a:buChar char="●"/>
            </a:pPr>
            <a:r>
              <a:rPr lang="en" sz="2400"/>
              <a:t>Ashley Kling (TA)</a:t>
            </a:r>
            <a:endParaRPr sz="2400"/>
          </a:p>
          <a:p>
            <a:pPr marL="457200" lvl="0" indent="-381000" rtl="0">
              <a:spcBef>
                <a:spcPts val="0"/>
              </a:spcBef>
              <a:spcAft>
                <a:spcPts val="0"/>
              </a:spcAft>
              <a:buSzPts val="2400"/>
              <a:buChar char="●"/>
            </a:pPr>
            <a:r>
              <a:rPr lang="en" sz="2400"/>
              <a:t>Eating club officers</a:t>
            </a:r>
            <a:endParaRPr sz="2400"/>
          </a:p>
          <a:p>
            <a:pPr marL="0" lvl="0" indent="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a:t>Questions?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The Problem</a:t>
            </a:r>
            <a:endParaRPr sz="3600"/>
          </a:p>
        </p:txBody>
      </p:sp>
      <p:sp>
        <p:nvSpPr>
          <p:cNvPr id="116" name="Shape 116"/>
          <p:cNvSpPr txBox="1">
            <a:spLocks noGrp="1"/>
          </p:cNvSpPr>
          <p:nvPr>
            <p:ph type="body" idx="1"/>
          </p:nvPr>
        </p:nvSpPr>
        <p:spPr>
          <a:xfrm>
            <a:off x="727650" y="2099525"/>
            <a:ext cx="7688700" cy="24420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dirty="0"/>
              <a:t>Which clubs are open? Themes?</a:t>
            </a:r>
            <a:endParaRPr sz="2400" dirty="0"/>
          </a:p>
          <a:p>
            <a:pPr marL="457200" lvl="0" indent="-381000" rtl="0">
              <a:spcBef>
                <a:spcPts val="0"/>
              </a:spcBef>
              <a:spcAft>
                <a:spcPts val="0"/>
              </a:spcAft>
              <a:buSzPts val="2400"/>
              <a:buChar char="●"/>
            </a:pPr>
            <a:r>
              <a:rPr lang="en" sz="2400" dirty="0"/>
              <a:t>What do you need to get in?</a:t>
            </a:r>
            <a:endParaRPr sz="2400" dirty="0"/>
          </a:p>
          <a:p>
            <a:pPr marL="457200" lvl="0" indent="-381000" rtl="0">
              <a:spcBef>
                <a:spcPts val="0"/>
              </a:spcBef>
              <a:spcAft>
                <a:spcPts val="0"/>
              </a:spcAft>
              <a:buSzPts val="2400"/>
              <a:buChar char="●"/>
            </a:pPr>
            <a:r>
              <a:rPr lang="en" sz="2400" dirty="0"/>
              <a:t>Current solutions: </a:t>
            </a:r>
            <a:endParaRPr sz="2400" dirty="0"/>
          </a:p>
          <a:p>
            <a:pPr marL="914400" lvl="1" indent="-355600" rtl="0">
              <a:spcBef>
                <a:spcPts val="0"/>
              </a:spcBef>
              <a:spcAft>
                <a:spcPts val="0"/>
              </a:spcAft>
              <a:buSzPts val="2000"/>
              <a:buChar char="○"/>
            </a:pPr>
            <a:r>
              <a:rPr lang="en" sz="2000" dirty="0">
                <a:latin typeface="Brandon Grotesque" charset="0"/>
                <a:ea typeface="Brandon Grotesque" charset="0"/>
                <a:cs typeface="Brandon Grotesque" charset="0"/>
              </a:rPr>
              <a:t>Facebook, flyers, word of mouth</a:t>
            </a:r>
            <a:endParaRPr sz="2000" dirty="0">
              <a:latin typeface="Brandon Grotesque" charset="0"/>
              <a:ea typeface="Brandon Grotesque" charset="0"/>
              <a:cs typeface="Brandon Grotesque" charset="0"/>
            </a:endParaRPr>
          </a:p>
          <a:p>
            <a:pPr marL="914400" lvl="1" indent="-355600" rtl="0">
              <a:spcBef>
                <a:spcPts val="0"/>
              </a:spcBef>
              <a:spcAft>
                <a:spcPts val="0"/>
              </a:spcAft>
              <a:buSzPts val="2000"/>
              <a:buChar char="○"/>
            </a:pPr>
            <a:r>
              <a:rPr lang="en" sz="2000" dirty="0">
                <a:latin typeface="Brandon Grotesque" charset="0"/>
                <a:ea typeface="Brandon Grotesque" charset="0"/>
                <a:cs typeface="Brandon Grotesque" charset="0"/>
              </a:rPr>
              <a:t>Slow and inefficient</a:t>
            </a:r>
            <a:endParaRPr sz="2000" dirty="0">
              <a:latin typeface="Brandon Grotesque" charset="0"/>
              <a:ea typeface="Brandon Grotesque" charset="0"/>
              <a:cs typeface="Brandon Grotesque" charset="0"/>
            </a:endParaRPr>
          </a:p>
          <a:p>
            <a:pPr marL="914400" lvl="1" indent="-355600" rtl="0">
              <a:spcBef>
                <a:spcPts val="0"/>
              </a:spcBef>
              <a:spcAft>
                <a:spcPts val="0"/>
              </a:spcAft>
              <a:buSzPts val="2000"/>
              <a:buChar char="○"/>
            </a:pPr>
            <a:r>
              <a:rPr lang="en" sz="2000" dirty="0">
                <a:latin typeface="Brandon Grotesque" charset="0"/>
                <a:ea typeface="Brandon Grotesque" charset="0"/>
                <a:cs typeface="Brandon Grotesque" charset="0"/>
              </a:rPr>
              <a:t>Often </a:t>
            </a:r>
            <a:r>
              <a:rPr lang="en" sz="2000" b="1" dirty="0">
                <a:latin typeface="Brandon Grotesque" charset="0"/>
                <a:ea typeface="Brandon Grotesque" charset="0"/>
                <a:cs typeface="Brandon Grotesque" charset="0"/>
              </a:rPr>
              <a:t>wrong</a:t>
            </a:r>
            <a:endParaRPr sz="2000" b="1" dirty="0">
              <a:latin typeface="Brandon Grotesque" charset="0"/>
              <a:ea typeface="Brandon Grotesque" charset="0"/>
              <a:cs typeface="Brandon Grotesque" charset="0"/>
            </a:endParaRPr>
          </a:p>
          <a:p>
            <a:pPr marL="0" lvl="0" indent="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Our Solution</a:t>
            </a:r>
            <a:endParaRPr sz="3600"/>
          </a:p>
        </p:txBody>
      </p:sp>
      <p:sp>
        <p:nvSpPr>
          <p:cNvPr id="122" name="Shape 1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a:t>Centralized platform </a:t>
            </a:r>
            <a:endParaRPr sz="2400"/>
          </a:p>
          <a:p>
            <a:pPr marL="457200" lvl="0" indent="-381000" rtl="0">
              <a:spcBef>
                <a:spcPts val="0"/>
              </a:spcBef>
              <a:spcAft>
                <a:spcPts val="0"/>
              </a:spcAft>
              <a:buSzPts val="2400"/>
              <a:buChar char="●"/>
            </a:pPr>
            <a:r>
              <a:rPr lang="en" sz="2400"/>
              <a:t>User-friendly</a:t>
            </a:r>
            <a:endParaRPr sz="2400"/>
          </a:p>
          <a:p>
            <a:pPr marL="457200" lvl="0" indent="-381000" rtl="0">
              <a:spcBef>
                <a:spcPts val="0"/>
              </a:spcBef>
              <a:spcAft>
                <a:spcPts val="0"/>
              </a:spcAft>
              <a:buSzPts val="2400"/>
              <a:buChar char="●"/>
            </a:pPr>
            <a:r>
              <a:rPr lang="en" sz="2400"/>
              <a:t>Attractive UI</a:t>
            </a:r>
            <a:endParaRPr sz="2400"/>
          </a:p>
          <a:p>
            <a:pPr marL="457200" lvl="0" indent="-381000" rtl="0">
              <a:spcBef>
                <a:spcPts val="0"/>
              </a:spcBef>
              <a:spcAft>
                <a:spcPts val="0"/>
              </a:spcAft>
              <a:buSzPts val="2400"/>
              <a:buChar char="●"/>
            </a:pPr>
            <a:r>
              <a:rPr lang="en" sz="2400"/>
              <a:t>Mobile Support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50450" y="151530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DEMO</a:t>
            </a:r>
            <a:endParaRPr sz="6000"/>
          </a:p>
          <a:p>
            <a:pPr marL="0" lvl="0" indent="0" algn="ctr" rtl="0">
              <a:spcBef>
                <a:spcPts val="0"/>
              </a:spcBef>
              <a:spcAft>
                <a:spcPts val="0"/>
              </a:spcAft>
              <a:buNone/>
            </a:pPr>
            <a:endParaRPr sz="2400" b="0"/>
          </a:p>
        </p:txBody>
      </p:sp>
      <p:pic>
        <p:nvPicPr>
          <p:cNvPr id="128" name="Shape 128">
            <a:hlinkClick r:id="rId3"/>
          </p:cNvPr>
          <p:cNvPicPr preferRelativeResize="0"/>
          <p:nvPr/>
        </p:nvPicPr>
        <p:blipFill>
          <a:blip r:embed="rId4">
            <a:alphaModFix/>
          </a:blip>
          <a:stretch>
            <a:fillRect/>
          </a:stretch>
        </p:blipFill>
        <p:spPr>
          <a:xfrm>
            <a:off x="3218400" y="2537025"/>
            <a:ext cx="2558474" cy="145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a:t>Additional Features</a:t>
            </a:r>
            <a:endParaRPr sz="3600"/>
          </a:p>
        </p:txBody>
      </p:sp>
      <p:sp>
        <p:nvSpPr>
          <p:cNvPr id="134" name="Shape 134"/>
          <p:cNvSpPr txBox="1">
            <a:spLocks noGrp="1"/>
          </p:cNvSpPr>
          <p:nvPr>
            <p:ph type="body" idx="1"/>
          </p:nvPr>
        </p:nvSpPr>
        <p:spPr>
          <a:xfrm>
            <a:off x="727650" y="2099525"/>
            <a:ext cx="7688700" cy="22611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accent1"/>
              </a:buClr>
              <a:buSzPts val="2400"/>
              <a:buFont typeface="Lato"/>
              <a:buChar char="●"/>
            </a:pPr>
            <a:r>
              <a:rPr lang="en" sz="2400"/>
              <a:t>Responsive Design</a:t>
            </a:r>
            <a:endParaRPr sz="2400"/>
          </a:p>
          <a:p>
            <a:pPr marL="457200" marR="0" lvl="0" indent="-381000" algn="l" rtl="0">
              <a:lnSpc>
                <a:spcPct val="115000"/>
              </a:lnSpc>
              <a:spcBef>
                <a:spcPts val="0"/>
              </a:spcBef>
              <a:spcAft>
                <a:spcPts val="0"/>
              </a:spcAft>
              <a:buSzPts val="2400"/>
              <a:buChar char="●"/>
            </a:pPr>
            <a:r>
              <a:rPr lang="en" sz="2400"/>
              <a:t>Failed Login Redirection</a:t>
            </a:r>
            <a:endParaRPr sz="2400"/>
          </a:p>
          <a:p>
            <a:pPr marL="457200" lvl="0" indent="-381000" rtl="0">
              <a:spcBef>
                <a:spcPts val="0"/>
              </a:spcBef>
              <a:spcAft>
                <a:spcPts val="0"/>
              </a:spcAft>
              <a:buSzPts val="2400"/>
              <a:buChar char="●"/>
            </a:pPr>
            <a:r>
              <a:rPr lang="en" sz="2400"/>
              <a:t>Feedback</a:t>
            </a:r>
            <a:endParaRPr sz="2400"/>
          </a:p>
        </p:txBody>
      </p:sp>
      <p:pic>
        <p:nvPicPr>
          <p:cNvPr id="135" name="Shape 135"/>
          <p:cNvPicPr preferRelativeResize="0"/>
          <p:nvPr/>
        </p:nvPicPr>
        <p:blipFill>
          <a:blip r:embed="rId3">
            <a:alphaModFix/>
          </a:blip>
          <a:stretch>
            <a:fillRect/>
          </a:stretch>
        </p:blipFill>
        <p:spPr>
          <a:xfrm>
            <a:off x="1370550" y="3500100"/>
            <a:ext cx="6084074" cy="130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Analytics</a:t>
            </a:r>
            <a:endParaRPr sz="3600"/>
          </a:p>
        </p:txBody>
      </p:sp>
      <p:sp>
        <p:nvSpPr>
          <p:cNvPr id="141" name="Shape 1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a:t>Our numbers just 3 days after release</a:t>
            </a:r>
            <a:endParaRPr sz="2400"/>
          </a:p>
          <a:p>
            <a:pPr marL="0" lvl="0" indent="0" rtl="0">
              <a:spcBef>
                <a:spcPts val="1600"/>
              </a:spcBef>
              <a:spcAft>
                <a:spcPts val="1600"/>
              </a:spcAft>
              <a:buNone/>
            </a:pPr>
            <a:endParaRPr sz="2400"/>
          </a:p>
        </p:txBody>
      </p:sp>
      <p:pic>
        <p:nvPicPr>
          <p:cNvPr id="142" name="Shape 142"/>
          <p:cNvPicPr preferRelativeResize="0"/>
          <p:nvPr/>
        </p:nvPicPr>
        <p:blipFill>
          <a:blip r:embed="rId3">
            <a:alphaModFix/>
          </a:blip>
          <a:stretch>
            <a:fillRect/>
          </a:stretch>
        </p:blipFill>
        <p:spPr>
          <a:xfrm>
            <a:off x="729450" y="2757750"/>
            <a:ext cx="6115026" cy="183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a:t>Architecture</a:t>
            </a:r>
            <a:endParaRPr sz="3600"/>
          </a:p>
        </p:txBody>
      </p:sp>
      <p:sp>
        <p:nvSpPr>
          <p:cNvPr id="148" name="Shape 148"/>
          <p:cNvSpPr txBox="1">
            <a:spLocks noGrp="1"/>
          </p:cNvSpPr>
          <p:nvPr>
            <p:ph type="body" idx="1"/>
          </p:nvPr>
        </p:nvSpPr>
        <p:spPr>
          <a:xfrm>
            <a:off x="727650" y="2099525"/>
            <a:ext cx="7688700" cy="22611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dirty="0"/>
              <a:t>Frontend</a:t>
            </a:r>
            <a:endParaRPr sz="2400" dirty="0"/>
          </a:p>
          <a:p>
            <a:pPr marL="914400" lvl="1" indent="-355600" rtl="0">
              <a:spcBef>
                <a:spcPts val="0"/>
              </a:spcBef>
              <a:spcAft>
                <a:spcPts val="0"/>
              </a:spcAft>
              <a:buSzPts val="2000"/>
              <a:buChar char="○"/>
            </a:pPr>
            <a:r>
              <a:rPr lang="en" sz="2000" dirty="0">
                <a:latin typeface="Brandon Grotesque" charset="0"/>
                <a:ea typeface="Brandon Grotesque" charset="0"/>
                <a:cs typeface="Brandon Grotesque" charset="0"/>
              </a:rPr>
              <a:t>HTML, CSS, JS</a:t>
            </a:r>
            <a:endParaRPr sz="2000" dirty="0">
              <a:latin typeface="Brandon Grotesque" charset="0"/>
              <a:ea typeface="Brandon Grotesque" charset="0"/>
              <a:cs typeface="Brandon Grotesque" charset="0"/>
            </a:endParaRPr>
          </a:p>
          <a:p>
            <a:pPr marL="457200" lvl="0" indent="-381000" rtl="0">
              <a:spcBef>
                <a:spcPts val="0"/>
              </a:spcBef>
              <a:spcAft>
                <a:spcPts val="0"/>
              </a:spcAft>
              <a:buSzPts val="2400"/>
              <a:buChar char="●"/>
            </a:pPr>
            <a:r>
              <a:rPr lang="en" sz="2400" dirty="0"/>
              <a:t>Backend</a:t>
            </a:r>
            <a:endParaRPr sz="2400" dirty="0"/>
          </a:p>
          <a:p>
            <a:pPr marL="914400" lvl="1" indent="-355600" rtl="0">
              <a:spcBef>
                <a:spcPts val="0"/>
              </a:spcBef>
              <a:spcAft>
                <a:spcPts val="0"/>
              </a:spcAft>
              <a:buSzPts val="2000"/>
              <a:buChar char="○"/>
            </a:pPr>
            <a:r>
              <a:rPr lang="en" sz="2000" dirty="0" err="1">
                <a:latin typeface="Brandon Grotesque" charset="0"/>
                <a:ea typeface="Brandon Grotesque" charset="0"/>
                <a:cs typeface="Brandon Grotesque" charset="0"/>
              </a:rPr>
              <a:t>Node.js</a:t>
            </a:r>
            <a:endParaRPr sz="2000" dirty="0">
              <a:latin typeface="Brandon Grotesque" charset="0"/>
              <a:ea typeface="Brandon Grotesque" charset="0"/>
              <a:cs typeface="Brandon Grotesque" charset="0"/>
            </a:endParaRPr>
          </a:p>
          <a:p>
            <a:pPr marL="914400" lvl="1" indent="-355600" rtl="0">
              <a:spcBef>
                <a:spcPts val="0"/>
              </a:spcBef>
              <a:spcAft>
                <a:spcPts val="0"/>
              </a:spcAft>
              <a:buSzPts val="2000"/>
              <a:buChar char="○"/>
            </a:pPr>
            <a:r>
              <a:rPr lang="en" sz="2000" dirty="0">
                <a:latin typeface="Brandon Grotesque" charset="0"/>
                <a:ea typeface="Brandon Grotesque" charset="0"/>
                <a:cs typeface="Brandon Grotesque" charset="0"/>
              </a:rPr>
              <a:t>SQLite</a:t>
            </a:r>
            <a:endParaRPr sz="2000" dirty="0">
              <a:latin typeface="Brandon Grotesque" charset="0"/>
              <a:ea typeface="Brandon Grotesque" charset="0"/>
              <a:cs typeface="Brandon Grotesque" charset="0"/>
            </a:endParaRPr>
          </a:p>
        </p:txBody>
      </p:sp>
      <p:pic>
        <p:nvPicPr>
          <p:cNvPr id="149" name="Shape 149"/>
          <p:cNvPicPr preferRelativeResize="0"/>
          <p:nvPr/>
        </p:nvPicPr>
        <p:blipFill>
          <a:blip r:embed="rId3">
            <a:alphaModFix/>
          </a:blip>
          <a:stretch>
            <a:fillRect/>
          </a:stretch>
        </p:blipFill>
        <p:spPr>
          <a:xfrm>
            <a:off x="4179800" y="3599605"/>
            <a:ext cx="2260524" cy="1382700"/>
          </a:xfrm>
          <a:prstGeom prst="rect">
            <a:avLst/>
          </a:prstGeom>
          <a:noFill/>
          <a:ln>
            <a:noFill/>
          </a:ln>
        </p:spPr>
      </p:pic>
      <p:pic>
        <p:nvPicPr>
          <p:cNvPr id="150" name="Shape 150"/>
          <p:cNvPicPr preferRelativeResize="0"/>
          <p:nvPr/>
        </p:nvPicPr>
        <p:blipFill>
          <a:blip r:embed="rId4">
            <a:alphaModFix/>
          </a:blip>
          <a:stretch>
            <a:fillRect/>
          </a:stretch>
        </p:blipFill>
        <p:spPr>
          <a:xfrm>
            <a:off x="4179800" y="891798"/>
            <a:ext cx="2634699" cy="1249301"/>
          </a:xfrm>
          <a:prstGeom prst="rect">
            <a:avLst/>
          </a:prstGeom>
          <a:noFill/>
          <a:ln>
            <a:noFill/>
          </a:ln>
        </p:spPr>
      </p:pic>
      <p:pic>
        <p:nvPicPr>
          <p:cNvPr id="151" name="Shape 151"/>
          <p:cNvPicPr preferRelativeResize="0"/>
          <p:nvPr/>
        </p:nvPicPr>
        <p:blipFill>
          <a:blip r:embed="rId5">
            <a:alphaModFix/>
          </a:blip>
          <a:stretch>
            <a:fillRect/>
          </a:stretch>
        </p:blipFill>
        <p:spPr>
          <a:xfrm>
            <a:off x="6332654" y="2293625"/>
            <a:ext cx="2359821" cy="138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5"/>
        <p:cNvGrpSpPr/>
        <p:nvPr/>
      </p:nvGrpSpPr>
      <p:grpSpPr>
        <a:xfrm>
          <a:off x="0" y="0"/>
          <a:ext cx="0" cy="0"/>
          <a:chOff x="0" y="0"/>
          <a:chExt cx="0" cy="0"/>
        </a:xfrm>
      </p:grpSpPr>
      <p:sp>
        <p:nvSpPr>
          <p:cNvPr id="156" name="Shape 156"/>
          <p:cNvSpPr/>
          <p:nvPr/>
        </p:nvSpPr>
        <p:spPr>
          <a:xfrm>
            <a:off x="7181975" y="1345663"/>
            <a:ext cx="919750" cy="982275"/>
          </a:xfrm>
          <a:prstGeom prst="flowChartMagneticDisk">
            <a:avLst/>
          </a:prstGeom>
          <a:solidFill>
            <a:srgbClr val="A4C2F4"/>
          </a:solidFill>
          <a:ln w="9525" cap="flat" cmpd="sng">
            <a:solidFill>
              <a:srgbClr val="3C78D8"/>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r>
              <a:rPr lang="en" dirty="0">
                <a:latin typeface="Brandon Grotesque" charset="0"/>
                <a:ea typeface="Brandon Grotesque" charset="0"/>
                <a:cs typeface="Brandon Grotesque" charset="0"/>
                <a:sym typeface="Lato"/>
              </a:rPr>
              <a:t>SQLite3</a:t>
            </a:r>
            <a:endParaRPr dirty="0">
              <a:latin typeface="Brandon Grotesque" charset="0"/>
              <a:ea typeface="Brandon Grotesque" charset="0"/>
              <a:cs typeface="Brandon Grotesque" charset="0"/>
              <a:sym typeface="Lato"/>
            </a:endParaRPr>
          </a:p>
        </p:txBody>
      </p:sp>
      <p:cxnSp>
        <p:nvCxnSpPr>
          <p:cNvPr id="157" name="Shape 157"/>
          <p:cNvCxnSpPr>
            <a:stCxn id="158" idx="0"/>
            <a:endCxn id="159" idx="2"/>
          </p:cNvCxnSpPr>
          <p:nvPr/>
        </p:nvCxnSpPr>
        <p:spPr>
          <a:xfrm rot="-5400000">
            <a:off x="2293258" y="2722500"/>
            <a:ext cx="1543200" cy="1241700"/>
          </a:xfrm>
          <a:prstGeom prst="bentConnector3">
            <a:avLst>
              <a:gd name="adj1" fmla="val 50000"/>
            </a:avLst>
          </a:prstGeom>
          <a:noFill/>
          <a:ln w="9525" cap="flat" cmpd="sng">
            <a:solidFill>
              <a:srgbClr val="5AA556"/>
            </a:solidFill>
            <a:prstDash val="solid"/>
            <a:round/>
            <a:headEnd type="none" w="med" len="med"/>
            <a:tailEnd type="none" w="med" len="med"/>
          </a:ln>
        </p:spPr>
      </p:cxnSp>
      <p:sp>
        <p:nvSpPr>
          <p:cNvPr id="160" name="Shape 160"/>
          <p:cNvSpPr/>
          <p:nvPr/>
        </p:nvSpPr>
        <p:spPr>
          <a:xfrm>
            <a:off x="790575" y="1619700"/>
            <a:ext cx="845700" cy="632400"/>
          </a:xfrm>
          <a:prstGeom prst="cube">
            <a:avLst>
              <a:gd name="adj" fmla="val 25000"/>
            </a:avLst>
          </a:prstGeom>
          <a:solidFill>
            <a:srgbClr val="FF9900"/>
          </a:solidFill>
          <a:ln w="9525" cap="flat" cmpd="sng">
            <a:solidFill>
              <a:srgbClr val="B45F0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r>
              <a:rPr lang="en" dirty="0">
                <a:latin typeface="Brandon Grotesque" charset="0"/>
                <a:ea typeface="Brandon Grotesque" charset="0"/>
                <a:cs typeface="Brandon Grotesque" charset="0"/>
              </a:rPr>
              <a:t> CAS</a:t>
            </a:r>
            <a:endParaRPr dirty="0">
              <a:latin typeface="Brandon Grotesque" charset="0"/>
              <a:ea typeface="Brandon Grotesque" charset="0"/>
              <a:cs typeface="Brandon Grotesque" charset="0"/>
            </a:endParaRPr>
          </a:p>
        </p:txBody>
      </p:sp>
      <p:sp>
        <p:nvSpPr>
          <p:cNvPr id="161" name="Shape 161"/>
          <p:cNvSpPr txBox="1"/>
          <p:nvPr/>
        </p:nvSpPr>
        <p:spPr>
          <a:xfrm>
            <a:off x="1691575" y="1857488"/>
            <a:ext cx="1381500" cy="60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latin typeface="Brandon Grotesque" charset="0"/>
                <a:ea typeface="Brandon Grotesque" charset="0"/>
                <a:cs typeface="Brandon Grotesque" charset="0"/>
                <a:sym typeface="Lato"/>
              </a:rPr>
              <a:t>Request  --&gt; </a:t>
            </a:r>
            <a:r>
              <a:rPr lang="en" sz="1000" dirty="0" err="1">
                <a:latin typeface="Brandon Grotesque" charset="0"/>
                <a:ea typeface="Brandon Grotesque" charset="0"/>
                <a:cs typeface="Brandon Grotesque" charset="0"/>
                <a:sym typeface="Lato"/>
              </a:rPr>
              <a:t>netID</a:t>
            </a:r>
            <a:endParaRPr sz="1000" dirty="0">
              <a:latin typeface="Brandon Grotesque" charset="0"/>
              <a:ea typeface="Brandon Grotesque" charset="0"/>
              <a:cs typeface="Brandon Grotesque" charset="0"/>
              <a:sym typeface="Lato"/>
            </a:endParaRPr>
          </a:p>
        </p:txBody>
      </p:sp>
      <p:cxnSp>
        <p:nvCxnSpPr>
          <p:cNvPr id="162" name="Shape 162"/>
          <p:cNvCxnSpPr>
            <a:stCxn id="159" idx="2"/>
            <a:endCxn id="163" idx="0"/>
          </p:cNvCxnSpPr>
          <p:nvPr/>
        </p:nvCxnSpPr>
        <p:spPr>
          <a:xfrm rot="-5400000" flipH="1">
            <a:off x="3350458" y="2907000"/>
            <a:ext cx="1543200" cy="872700"/>
          </a:xfrm>
          <a:prstGeom prst="bentConnector3">
            <a:avLst>
              <a:gd name="adj1" fmla="val 50000"/>
            </a:avLst>
          </a:prstGeom>
          <a:noFill/>
          <a:ln w="9525" cap="flat" cmpd="sng">
            <a:solidFill>
              <a:srgbClr val="5AA556"/>
            </a:solidFill>
            <a:prstDash val="solid"/>
            <a:round/>
            <a:headEnd type="none" w="med" len="med"/>
            <a:tailEnd type="none" w="med" len="med"/>
          </a:ln>
        </p:spPr>
      </p:cxnSp>
      <p:sp>
        <p:nvSpPr>
          <p:cNvPr id="164" name="Shape 164"/>
          <p:cNvSpPr txBox="1"/>
          <p:nvPr/>
        </p:nvSpPr>
        <p:spPr>
          <a:xfrm>
            <a:off x="3092175" y="3339700"/>
            <a:ext cx="1321500" cy="17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dirty="0">
                <a:latin typeface="Brandon Grotesque" charset="0"/>
                <a:ea typeface="Brandon Grotesque" charset="0"/>
                <a:cs typeface="Brandon Grotesque" charset="0"/>
              </a:rPr>
              <a:t>Event data</a:t>
            </a:r>
            <a:endParaRPr sz="1200" dirty="0">
              <a:latin typeface="Brandon Grotesque" charset="0"/>
              <a:ea typeface="Brandon Grotesque" charset="0"/>
              <a:cs typeface="Brandon Grotesque" charset="0"/>
            </a:endParaRPr>
          </a:p>
        </p:txBody>
      </p:sp>
      <p:sp>
        <p:nvSpPr>
          <p:cNvPr id="165" name="Shape 165"/>
          <p:cNvSpPr txBox="1"/>
          <p:nvPr/>
        </p:nvSpPr>
        <p:spPr>
          <a:xfrm rot="2822987">
            <a:off x="5385431" y="3420065"/>
            <a:ext cx="794731" cy="277012"/>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dirty="0">
                <a:latin typeface="Brandon Grotesque" charset="0"/>
                <a:ea typeface="Brandon Grotesque" charset="0"/>
                <a:cs typeface="Brandon Grotesque" charset="0"/>
              </a:rPr>
              <a:t>Login</a:t>
            </a:r>
            <a:endParaRPr sz="1200" dirty="0">
              <a:latin typeface="Brandon Grotesque" charset="0"/>
              <a:ea typeface="Brandon Grotesque" charset="0"/>
              <a:cs typeface="Brandon Grotesque" charset="0"/>
            </a:endParaRPr>
          </a:p>
        </p:txBody>
      </p:sp>
      <p:sp>
        <p:nvSpPr>
          <p:cNvPr id="166" name="Shape 166"/>
          <p:cNvSpPr txBox="1"/>
          <p:nvPr/>
        </p:nvSpPr>
        <p:spPr>
          <a:xfrm>
            <a:off x="6657700" y="3393275"/>
            <a:ext cx="1968300" cy="43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latin typeface="Brandon Grotesque" charset="0"/>
                <a:ea typeface="Brandon Grotesque" charset="0"/>
                <a:cs typeface="Brandon Grotesque" charset="0"/>
                <a:sym typeface="Lato"/>
              </a:rPr>
              <a:t>View, Add, Edit, Delete</a:t>
            </a:r>
            <a:endParaRPr sz="1000" dirty="0">
              <a:latin typeface="Brandon Grotesque" charset="0"/>
              <a:ea typeface="Brandon Grotesque" charset="0"/>
              <a:cs typeface="Brandon Grotesque" charset="0"/>
              <a:sym typeface="Lato"/>
            </a:endParaRPr>
          </a:p>
        </p:txBody>
      </p:sp>
      <p:sp>
        <p:nvSpPr>
          <p:cNvPr id="167" name="Shape 167"/>
          <p:cNvSpPr/>
          <p:nvPr/>
        </p:nvSpPr>
        <p:spPr>
          <a:xfrm>
            <a:off x="2951638" y="1042088"/>
            <a:ext cx="3027132" cy="1589436"/>
          </a:xfrm>
          <a:prstGeom prst="cloud">
            <a:avLst/>
          </a:prstGeom>
          <a:solidFill>
            <a:srgbClr val="FFFFFF"/>
          </a:solidFill>
          <a:ln w="9525" cap="flat" cmpd="sng">
            <a:solidFill>
              <a:srgbClr val="CCCCCC"/>
            </a:solidFill>
            <a:prstDash val="solid"/>
            <a:round/>
            <a:headEnd type="none" w="sm" len="sm"/>
            <a:tailEnd type="none" w="sm" len="sm"/>
          </a:ln>
          <a:effectLst>
            <a:outerShdw blurRad="57150" dist="19050" dir="5400000" algn="bl" rotWithShape="0">
              <a:srgbClr val="EFEFEF">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r>
              <a:rPr lang="en" dirty="0" err="1">
                <a:latin typeface="Brandon Grotesque" charset="0"/>
                <a:ea typeface="Brandon Grotesque" charset="0"/>
                <a:cs typeface="Brandon Grotesque" charset="0"/>
                <a:sym typeface="Lato"/>
              </a:rPr>
              <a:t>Node.js</a:t>
            </a:r>
            <a:r>
              <a:rPr lang="en" dirty="0">
                <a:latin typeface="Brandon Grotesque" charset="0"/>
                <a:ea typeface="Brandon Grotesque" charset="0"/>
                <a:cs typeface="Brandon Grotesque" charset="0"/>
                <a:sym typeface="Lato"/>
              </a:rPr>
              <a:t> Server</a:t>
            </a:r>
            <a:endParaRPr dirty="0">
              <a:latin typeface="Brandon Grotesque" charset="0"/>
              <a:ea typeface="Brandon Grotesque" charset="0"/>
              <a:cs typeface="Brandon Grotesque" charset="0"/>
              <a:sym typeface="Lato"/>
            </a:endParaRPr>
          </a:p>
          <a:p>
            <a:pPr marL="457200" lvl="0" indent="-317500" rtl="0">
              <a:spcBef>
                <a:spcPts val="0"/>
              </a:spcBef>
              <a:spcAft>
                <a:spcPts val="0"/>
              </a:spcAft>
              <a:buSzPts val="1400"/>
              <a:buFont typeface="Lato"/>
              <a:buChar char="●"/>
            </a:pPr>
            <a:r>
              <a:rPr lang="en" dirty="0">
                <a:latin typeface="Brandon Grotesque" charset="0"/>
                <a:ea typeface="Brandon Grotesque" charset="0"/>
                <a:cs typeface="Brandon Grotesque" charset="0"/>
                <a:sym typeface="Lato"/>
              </a:rPr>
              <a:t>ran with pm2</a:t>
            </a:r>
            <a:endParaRPr dirty="0">
              <a:latin typeface="Brandon Grotesque" charset="0"/>
              <a:ea typeface="Brandon Grotesque" charset="0"/>
              <a:cs typeface="Brandon Grotesque" charset="0"/>
              <a:sym typeface="Lato"/>
            </a:endParaRPr>
          </a:p>
          <a:p>
            <a:pPr marL="457200" lvl="0" indent="-317500" rtl="0">
              <a:spcBef>
                <a:spcPts val="0"/>
              </a:spcBef>
              <a:spcAft>
                <a:spcPts val="0"/>
              </a:spcAft>
              <a:buSzPts val="1400"/>
              <a:buFont typeface="Lato"/>
              <a:buChar char="●"/>
            </a:pPr>
            <a:r>
              <a:rPr lang="en" dirty="0">
                <a:latin typeface="Brandon Grotesque" charset="0"/>
                <a:ea typeface="Brandon Grotesque" charset="0"/>
                <a:cs typeface="Brandon Grotesque" charset="0"/>
                <a:sym typeface="Lato"/>
              </a:rPr>
              <a:t>Scripts to analyze logs</a:t>
            </a:r>
            <a:endParaRPr dirty="0">
              <a:latin typeface="Brandon Grotesque" charset="0"/>
              <a:ea typeface="Brandon Grotesque" charset="0"/>
              <a:cs typeface="Brandon Grotesque" charset="0"/>
              <a:sym typeface="Lato"/>
            </a:endParaRPr>
          </a:p>
        </p:txBody>
      </p:sp>
      <p:sp>
        <p:nvSpPr>
          <p:cNvPr id="168" name="Shape 168"/>
          <p:cNvSpPr/>
          <p:nvPr/>
        </p:nvSpPr>
        <p:spPr>
          <a:xfrm>
            <a:off x="5105825" y="2326339"/>
            <a:ext cx="304800" cy="312300"/>
          </a:xfrm>
          <a:prstGeom prst="diamond">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69" name="Shape 169"/>
          <p:cNvCxnSpPr>
            <a:stCxn id="168" idx="2"/>
            <a:endCxn id="170" idx="0"/>
          </p:cNvCxnSpPr>
          <p:nvPr/>
        </p:nvCxnSpPr>
        <p:spPr>
          <a:xfrm rot="-5400000" flipH="1">
            <a:off x="5200325" y="2696539"/>
            <a:ext cx="1476300" cy="1360500"/>
          </a:xfrm>
          <a:prstGeom prst="bentConnector3">
            <a:avLst>
              <a:gd name="adj1" fmla="val 22688"/>
            </a:avLst>
          </a:prstGeom>
          <a:noFill/>
          <a:ln w="9525" cap="flat" cmpd="sng">
            <a:solidFill>
              <a:srgbClr val="FF9900"/>
            </a:solidFill>
            <a:prstDash val="solid"/>
            <a:round/>
            <a:headEnd type="none" w="med" len="med"/>
            <a:tailEnd type="none" w="med" len="med"/>
          </a:ln>
        </p:spPr>
      </p:cxnSp>
      <p:sp>
        <p:nvSpPr>
          <p:cNvPr id="159" name="Shape 159"/>
          <p:cNvSpPr/>
          <p:nvPr/>
        </p:nvSpPr>
        <p:spPr>
          <a:xfrm>
            <a:off x="3565416" y="2393250"/>
            <a:ext cx="240584" cy="178500"/>
          </a:xfrm>
          <a:prstGeom prst="flowChartMerge">
            <a:avLst/>
          </a:prstGeom>
          <a:solidFill>
            <a:srgbClr val="5AA556"/>
          </a:solidFill>
          <a:ln w="9525" cap="flat" cmpd="sng">
            <a:solidFill>
              <a:srgbClr val="5AA55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1" name="Shape 171"/>
          <p:cNvCxnSpPr>
            <a:stCxn id="167" idx="0"/>
            <a:endCxn id="156" idx="2"/>
          </p:cNvCxnSpPr>
          <p:nvPr/>
        </p:nvCxnSpPr>
        <p:spPr>
          <a:xfrm>
            <a:off x="5976247" y="1836806"/>
            <a:ext cx="1205700" cy="0"/>
          </a:xfrm>
          <a:prstGeom prst="straightConnector1">
            <a:avLst/>
          </a:prstGeom>
          <a:noFill/>
          <a:ln w="9525" cap="flat" cmpd="sng">
            <a:solidFill>
              <a:srgbClr val="6D9EEB"/>
            </a:solidFill>
            <a:prstDash val="solid"/>
            <a:round/>
            <a:headEnd type="none" w="med" len="med"/>
            <a:tailEnd type="triangle" w="med" len="med"/>
          </a:ln>
        </p:spPr>
      </p:cxnSp>
      <p:cxnSp>
        <p:nvCxnSpPr>
          <p:cNvPr id="172" name="Shape 172"/>
          <p:cNvCxnSpPr>
            <a:stCxn id="167" idx="2"/>
          </p:cNvCxnSpPr>
          <p:nvPr/>
        </p:nvCxnSpPr>
        <p:spPr>
          <a:xfrm flipH="1">
            <a:off x="1607427" y="1836806"/>
            <a:ext cx="1353600" cy="20700"/>
          </a:xfrm>
          <a:prstGeom prst="straightConnector1">
            <a:avLst/>
          </a:prstGeom>
          <a:noFill/>
          <a:ln w="9525" cap="flat" cmpd="sng">
            <a:solidFill>
              <a:srgbClr val="FF9900"/>
            </a:solidFill>
            <a:prstDash val="solid"/>
            <a:round/>
            <a:headEnd type="none" w="med" len="med"/>
            <a:tailEnd type="triangle" w="med" len="med"/>
          </a:ln>
        </p:spPr>
      </p:cxnSp>
      <p:cxnSp>
        <p:nvCxnSpPr>
          <p:cNvPr id="173" name="Shape 173"/>
          <p:cNvCxnSpPr>
            <a:endCxn id="167" idx="2"/>
          </p:cNvCxnSpPr>
          <p:nvPr/>
        </p:nvCxnSpPr>
        <p:spPr>
          <a:xfrm rot="10800000" flipH="1">
            <a:off x="1660827" y="1836806"/>
            <a:ext cx="1300200" cy="11700"/>
          </a:xfrm>
          <a:prstGeom prst="straightConnector1">
            <a:avLst/>
          </a:prstGeom>
          <a:noFill/>
          <a:ln w="9525" cap="flat" cmpd="sng">
            <a:solidFill>
              <a:srgbClr val="FF9900"/>
            </a:solidFill>
            <a:prstDash val="solid"/>
            <a:round/>
            <a:headEnd type="none" w="med" len="med"/>
            <a:tailEnd type="triangle" w="med" len="med"/>
          </a:ln>
        </p:spPr>
      </p:cxnSp>
      <p:cxnSp>
        <p:nvCxnSpPr>
          <p:cNvPr id="174" name="Shape 174"/>
          <p:cNvCxnSpPr/>
          <p:nvPr/>
        </p:nvCxnSpPr>
        <p:spPr>
          <a:xfrm flipH="1">
            <a:off x="5977450" y="1835013"/>
            <a:ext cx="731700" cy="3600"/>
          </a:xfrm>
          <a:prstGeom prst="straightConnector1">
            <a:avLst/>
          </a:prstGeom>
          <a:noFill/>
          <a:ln w="9525" cap="flat" cmpd="sng">
            <a:solidFill>
              <a:srgbClr val="6D9EEB"/>
            </a:solidFill>
            <a:prstDash val="solid"/>
            <a:round/>
            <a:headEnd type="none" w="med" len="med"/>
            <a:tailEnd type="triangle" w="med" len="med"/>
          </a:ln>
        </p:spPr>
      </p:cxnSp>
      <p:cxnSp>
        <p:nvCxnSpPr>
          <p:cNvPr id="175" name="Shape 175"/>
          <p:cNvCxnSpPr>
            <a:stCxn id="170" idx="1"/>
            <a:endCxn id="176" idx="0"/>
          </p:cNvCxnSpPr>
          <p:nvPr/>
        </p:nvCxnSpPr>
        <p:spPr>
          <a:xfrm rot="10800000">
            <a:off x="4455920" y="2571750"/>
            <a:ext cx="1630800" cy="1641000"/>
          </a:xfrm>
          <a:prstGeom prst="straightConnector1">
            <a:avLst/>
          </a:prstGeom>
          <a:noFill/>
          <a:ln w="9525" cap="flat" cmpd="sng">
            <a:solidFill>
              <a:srgbClr val="FF9900"/>
            </a:solidFill>
            <a:prstDash val="solid"/>
            <a:round/>
            <a:headEnd type="none" w="med" len="med"/>
            <a:tailEnd type="none" w="med" len="med"/>
          </a:ln>
        </p:spPr>
      </p:cxnSp>
      <p:sp>
        <p:nvSpPr>
          <p:cNvPr id="176" name="Shape 176"/>
          <p:cNvSpPr/>
          <p:nvPr/>
        </p:nvSpPr>
        <p:spPr>
          <a:xfrm rot="10800000">
            <a:off x="4335628" y="2393250"/>
            <a:ext cx="240584" cy="178500"/>
          </a:xfrm>
          <a:prstGeom prst="flowChartMerge">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txBox="1"/>
          <p:nvPr/>
        </p:nvSpPr>
        <p:spPr>
          <a:xfrm>
            <a:off x="6154950" y="1810950"/>
            <a:ext cx="1205700" cy="249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latin typeface="Brandon Grotesque" charset="0"/>
                <a:ea typeface="Brandon Grotesque" charset="0"/>
                <a:cs typeface="Brandon Grotesque" charset="0"/>
                <a:sym typeface="Lato"/>
              </a:rPr>
              <a:t>Event data</a:t>
            </a:r>
            <a:endParaRPr sz="1000" dirty="0">
              <a:latin typeface="Brandon Grotesque" charset="0"/>
              <a:ea typeface="Brandon Grotesque" charset="0"/>
              <a:cs typeface="Brandon Grotesque" charset="0"/>
              <a:sym typeface="Lato"/>
            </a:endParaRPr>
          </a:p>
          <a:p>
            <a:pPr marL="0" lvl="0" indent="0">
              <a:spcBef>
                <a:spcPts val="0"/>
              </a:spcBef>
              <a:spcAft>
                <a:spcPts val="0"/>
              </a:spcAft>
              <a:buNone/>
            </a:pPr>
            <a:endParaRPr sz="1000" dirty="0">
              <a:latin typeface="Brandon Grotesque" charset="0"/>
              <a:ea typeface="Brandon Grotesque" charset="0"/>
              <a:cs typeface="Brandon Grotesque" charset="0"/>
              <a:sym typeface="Lato"/>
            </a:endParaRPr>
          </a:p>
        </p:txBody>
      </p:sp>
      <p:sp>
        <p:nvSpPr>
          <p:cNvPr id="178" name="Shape 178"/>
          <p:cNvSpPr/>
          <p:nvPr/>
        </p:nvSpPr>
        <p:spPr>
          <a:xfrm>
            <a:off x="1821650" y="4114825"/>
            <a:ext cx="1381500" cy="600900"/>
          </a:xfrm>
          <a:prstGeom prst="flowChartPreparation">
            <a:avLst/>
          </a:prstGeom>
          <a:solidFill>
            <a:srgbClr val="FFFFFF"/>
          </a:solidFill>
          <a:ln w="9525" cap="flat" cmpd="sng">
            <a:solidFill>
              <a:srgbClr val="5AA55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dirty="0">
                <a:latin typeface="Brandon Grotesque" charset="0"/>
                <a:ea typeface="Brandon Grotesque" charset="0"/>
                <a:cs typeface="Brandon Grotesque" charset="0"/>
                <a:sym typeface="Lato"/>
              </a:rPr>
              <a:t>Desktop Client</a:t>
            </a:r>
            <a:endParaRPr sz="1200" dirty="0">
              <a:latin typeface="Brandon Grotesque" charset="0"/>
              <a:ea typeface="Brandon Grotesque" charset="0"/>
              <a:cs typeface="Brandon Grotesque" charset="0"/>
              <a:sym typeface="Lato"/>
            </a:endParaRPr>
          </a:p>
        </p:txBody>
      </p:sp>
      <p:sp>
        <p:nvSpPr>
          <p:cNvPr id="179" name="Shape 179"/>
          <p:cNvSpPr/>
          <p:nvPr/>
        </p:nvSpPr>
        <p:spPr>
          <a:xfrm>
            <a:off x="3881250" y="4114825"/>
            <a:ext cx="1381500" cy="600900"/>
          </a:xfrm>
          <a:prstGeom prst="flowChartPreparation">
            <a:avLst/>
          </a:prstGeom>
          <a:solidFill>
            <a:srgbClr val="FFFFFF"/>
          </a:solidFill>
          <a:ln w="9525" cap="flat" cmpd="sng">
            <a:solidFill>
              <a:srgbClr val="5AA55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Brandon Grotesque" charset="0"/>
                <a:ea typeface="Brandon Grotesque" charset="0"/>
                <a:cs typeface="Brandon Grotesque" charset="0"/>
                <a:sym typeface="Lato"/>
              </a:rPr>
              <a:t>Mobile Client</a:t>
            </a:r>
            <a:endParaRPr sz="1200" dirty="0">
              <a:latin typeface="Brandon Grotesque" charset="0"/>
              <a:ea typeface="Brandon Grotesque" charset="0"/>
              <a:cs typeface="Brandon Grotesque" charset="0"/>
              <a:sym typeface="Lato"/>
            </a:endParaRPr>
          </a:p>
        </p:txBody>
      </p:sp>
      <p:sp>
        <p:nvSpPr>
          <p:cNvPr id="180" name="Shape 180"/>
          <p:cNvSpPr/>
          <p:nvPr/>
        </p:nvSpPr>
        <p:spPr>
          <a:xfrm>
            <a:off x="5888350" y="4122075"/>
            <a:ext cx="1381500" cy="600900"/>
          </a:xfrm>
          <a:prstGeom prst="flowChartPreparation">
            <a:avLst/>
          </a:prstGeom>
          <a:solidFill>
            <a:srgbClr val="FFFFFF"/>
          </a:solidFill>
          <a:ln w="9525" cap="flat" cmpd="sng">
            <a:solidFill>
              <a:srgbClr val="FF9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Brandon Grotesque" charset="0"/>
                <a:ea typeface="Brandon Grotesque" charset="0"/>
                <a:cs typeface="Brandon Grotesque" charset="0"/>
                <a:sym typeface="Lato"/>
              </a:rPr>
              <a:t>Officer Client</a:t>
            </a:r>
            <a:endParaRPr sz="1200" dirty="0">
              <a:latin typeface="Brandon Grotesque" charset="0"/>
              <a:ea typeface="Brandon Grotesque" charset="0"/>
              <a:cs typeface="Brandon Grotesque" charset="0"/>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a:t>Challenges</a:t>
            </a:r>
            <a:endParaRPr sz="3600"/>
          </a:p>
        </p:txBody>
      </p:sp>
      <p:sp>
        <p:nvSpPr>
          <p:cNvPr id="186" name="Shape 186"/>
          <p:cNvSpPr txBox="1">
            <a:spLocks noGrp="1"/>
          </p:cNvSpPr>
          <p:nvPr>
            <p:ph type="body" idx="1"/>
          </p:nvPr>
        </p:nvSpPr>
        <p:spPr>
          <a:xfrm>
            <a:off x="727650" y="2099525"/>
            <a:ext cx="7688700" cy="22611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SzPts val="2400"/>
              <a:buChar char="●"/>
            </a:pPr>
            <a:r>
              <a:rPr lang="en" sz="2400"/>
              <a:t>Mobile UI</a:t>
            </a:r>
            <a:endParaRPr sz="2400"/>
          </a:p>
          <a:p>
            <a:pPr marL="457200" marR="0" lvl="0" indent="-381000" algn="l" rtl="0">
              <a:lnSpc>
                <a:spcPct val="115000"/>
              </a:lnSpc>
              <a:spcBef>
                <a:spcPts val="0"/>
              </a:spcBef>
              <a:spcAft>
                <a:spcPts val="0"/>
              </a:spcAft>
              <a:buSzPts val="2400"/>
              <a:buChar char="●"/>
            </a:pPr>
            <a:r>
              <a:rPr lang="en" sz="2400"/>
              <a:t>Advertising</a:t>
            </a:r>
            <a:endParaRPr sz="2400"/>
          </a:p>
          <a:p>
            <a:pPr marL="457200" marR="0" lvl="0" indent="-381000" algn="l" rtl="0">
              <a:lnSpc>
                <a:spcPct val="115000"/>
              </a:lnSpc>
              <a:spcBef>
                <a:spcPts val="0"/>
              </a:spcBef>
              <a:spcAft>
                <a:spcPts val="0"/>
              </a:spcAft>
              <a:buSzPts val="2400"/>
              <a:buChar char="●"/>
            </a:pPr>
            <a:r>
              <a:rPr lang="en" sz="2400"/>
              <a:t>Meeting with officers</a:t>
            </a:r>
            <a:endParaRPr sz="24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1411</Words>
  <Application>Microsoft Macintosh PowerPoint</Application>
  <PresentationFormat>On-screen Show (16:9)</PresentationFormat>
  <Paragraphs>164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Brandon Grotesque</vt:lpstr>
      <vt:lpstr>Lato</vt:lpstr>
      <vt:lpstr>Raleway</vt:lpstr>
      <vt:lpstr>Arial</vt:lpstr>
      <vt:lpstr>Streamline</vt:lpstr>
      <vt:lpstr>ProspectAve</vt:lpstr>
      <vt:lpstr>The Problem</vt:lpstr>
      <vt:lpstr>Our Solution</vt:lpstr>
      <vt:lpstr>DEMO </vt:lpstr>
      <vt:lpstr>Additional Features</vt:lpstr>
      <vt:lpstr>Analytics</vt:lpstr>
      <vt:lpstr>Architecture</vt:lpstr>
      <vt:lpstr>PowerPoint Presentation</vt:lpstr>
      <vt:lpstr>Challenges</vt:lpstr>
      <vt:lpstr>Design Challenge</vt:lpstr>
      <vt:lpstr>Trade-Offs</vt:lpstr>
      <vt:lpstr>Maintaining</vt:lpstr>
      <vt:lpstr>Future Updates</vt:lpstr>
      <vt:lpstr>Acknowledgements</vt:lpstr>
      <vt:lpstr>Questions?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ProspectAve</dc:title>
  <cp:lastModifiedBy>William Z. Dong</cp:lastModifiedBy>
  <cp:revision>3</cp:revision>
  <dcterms:modified xsi:type="dcterms:W3CDTF">2018-05-14T03:04:36Z</dcterms:modified>
</cp:coreProperties>
</file>