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9" r:id="rId2"/>
    <p:sldId id="300" r:id="rId3"/>
    <p:sldId id="301" r:id="rId4"/>
    <p:sldId id="302" r:id="rId5"/>
    <p:sldId id="305" r:id="rId6"/>
    <p:sldId id="306" r:id="rId7"/>
    <p:sldId id="307" r:id="rId8"/>
    <p:sldId id="309" r:id="rId9"/>
    <p:sldId id="28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09" autoAdjust="0"/>
    <p:restoredTop sz="94660"/>
  </p:normalViewPr>
  <p:slideViewPr>
    <p:cSldViewPr snapToGrid="0">
      <p:cViewPr>
        <p:scale>
          <a:sx n="90" d="100"/>
          <a:sy n="90" d="100"/>
        </p:scale>
        <p:origin x="-348" y="-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E529A-D346-431C-B920-6259D6A1651A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77EE2-33BB-4B14-8EBB-833E2D23E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07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pg num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1812BF-A86F-45F9-800C-E1EBCD86207D}" type="slidenum">
              <a:rPr lang="ko-KR" altLang="en-US" smtClean="0">
                <a:solidFill>
                  <a:srgbClr val="000000"/>
                </a:solidFill>
                <a:cs typeface="윤고딕130"/>
              </a:rPr>
              <a:pPr/>
              <a:t>1</a:t>
            </a:fld>
            <a:endParaRPr lang="en-US" altLang="ko-KR" smtClean="0">
              <a:solidFill>
                <a:srgbClr val="000000"/>
              </a:solidFill>
              <a:cs typeface="윤고딕13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1058268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"/>
          <p:cNvSpPr>
            <a:spLocks noChangeShapeType="1"/>
          </p:cNvSpPr>
          <p:nvPr/>
        </p:nvSpPr>
        <p:spPr bwMode="auto">
          <a:xfrm>
            <a:off x="1191846" y="4659313"/>
            <a:ext cx="10668000" cy="0"/>
          </a:xfrm>
          <a:prstGeom prst="line">
            <a:avLst/>
          </a:prstGeom>
          <a:noFill/>
          <a:ln w="28575">
            <a:solidFill>
              <a:srgbClr val="10399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1200" dirty="0">
              <a:solidFill>
                <a:srgbClr val="000000"/>
              </a:solidFill>
            </a:endParaRPr>
          </a:p>
        </p:txBody>
      </p:sp>
      <p:sp>
        <p:nvSpPr>
          <p:cNvPr id="5" name="Freeform 17"/>
          <p:cNvSpPr>
            <a:spLocks/>
          </p:cNvSpPr>
          <p:nvPr/>
        </p:nvSpPr>
        <p:spPr bwMode="auto">
          <a:xfrm>
            <a:off x="10880970" y="2103438"/>
            <a:ext cx="1312985" cy="3622675"/>
          </a:xfrm>
          <a:custGeom>
            <a:avLst/>
            <a:gdLst/>
            <a:ahLst/>
            <a:cxnLst>
              <a:cxn ang="0">
                <a:pos x="661" y="0"/>
              </a:cxn>
              <a:cxn ang="0">
                <a:pos x="0" y="2032"/>
              </a:cxn>
              <a:cxn ang="0">
                <a:pos x="661" y="2245"/>
              </a:cxn>
            </a:cxnLst>
            <a:rect l="0" t="0" r="r" b="b"/>
            <a:pathLst>
              <a:path w="661" h="2245">
                <a:moveTo>
                  <a:pt x="661" y="0"/>
                </a:moveTo>
                <a:lnTo>
                  <a:pt x="0" y="2032"/>
                </a:lnTo>
                <a:lnTo>
                  <a:pt x="661" y="2245"/>
                </a:lnTo>
              </a:path>
            </a:pathLst>
          </a:custGeom>
          <a:solidFill>
            <a:schemeClr val="bg1"/>
          </a:solidFill>
          <a:ln w="28575" cmpd="sng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1200" dirty="0">
              <a:solidFill>
                <a:srgbClr val="000000"/>
              </a:solidFill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9893" y="3313113"/>
            <a:ext cx="9065846" cy="366712"/>
          </a:xfrm>
          <a:ln/>
        </p:spPr>
        <p:txBody>
          <a:bodyPr/>
          <a:lstStyle>
            <a:lvl1pPr>
              <a:defRPr sz="2400">
                <a:solidFill>
                  <a:srgbClr val="10399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91846" y="3819526"/>
            <a:ext cx="8534400" cy="369332"/>
          </a:xfrm>
          <a:ln algn="ctr"/>
        </p:spPr>
        <p:txBody>
          <a:bodyPr/>
          <a:lstStyle>
            <a:lvl1pPr>
              <a:defRPr sz="2400">
                <a:solidFill>
                  <a:srgbClr val="103991"/>
                </a:solidFill>
              </a:defRPr>
            </a:lvl1pPr>
          </a:lstStyle>
          <a:p>
            <a:r>
              <a:rPr lang="en-US" altLang="ko-KR"/>
              <a:t>Click to edit Master subtitle style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05525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4069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822715" y="1711326"/>
            <a:ext cx="1661993" cy="110799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211AF3-FD7C-4C0E-8E51-D9188F33BE11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003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899933" y="360364"/>
            <a:ext cx="584775" cy="244633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483067" y="360364"/>
            <a:ext cx="1107996" cy="24463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6CE240-EAC9-4A22-87D9-FECD5EA93B95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6453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4538" y="214291"/>
            <a:ext cx="11228400" cy="496869"/>
          </a:xfrm>
        </p:spPr>
        <p:txBody>
          <a:bodyPr anchor="b">
            <a:noAutofit/>
          </a:bodyPr>
          <a:lstStyle>
            <a:lvl1pPr>
              <a:defRPr sz="20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4539" y="1052736"/>
            <a:ext cx="10892692" cy="5329014"/>
          </a:xfrm>
        </p:spPr>
        <p:txBody>
          <a:bodyPr>
            <a:normAutofit/>
          </a:bodyPr>
          <a:lstStyle>
            <a:lvl1pPr marL="182563" indent="-182563">
              <a:lnSpc>
                <a:spcPct val="150000"/>
              </a:lnSpc>
              <a:buFont typeface="Arial" pitchFamily="34" charset="0"/>
              <a:buChar char="■"/>
              <a:defRPr sz="1800"/>
            </a:lvl1pPr>
            <a:lvl2pPr marL="447675" indent="-125413">
              <a:lnSpc>
                <a:spcPct val="150000"/>
              </a:lnSpc>
              <a:defRPr sz="1600"/>
            </a:lvl2pPr>
            <a:lvl3pPr marL="803275" indent="-173038">
              <a:lnSpc>
                <a:spcPct val="150000"/>
              </a:lnSpc>
              <a:defRPr sz="1100"/>
            </a:lvl3pPr>
            <a:lvl4pPr marL="985838" indent="-173038">
              <a:lnSpc>
                <a:spcPct val="150000"/>
              </a:lnSpc>
              <a:defRPr sz="1100"/>
            </a:lvl4pPr>
            <a:lvl5pPr marL="985838" indent="-173038">
              <a:lnSpc>
                <a:spcPct val="150000"/>
              </a:lnSpc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11BAA2-4BFC-47F2-8F77-B71FCDCC4897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8644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85992"/>
            <a:ext cx="12192000" cy="1285884"/>
          </a:xfrm>
        </p:spPr>
        <p:txBody>
          <a:bodyPr anchor="b">
            <a:noAutofit/>
          </a:bodyPr>
          <a:lstStyle>
            <a:lvl1pPr algn="ctr">
              <a:defRPr sz="6600" b="0" cap="all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0960" y="5764419"/>
            <a:ext cx="10363200" cy="30777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3913C-E40F-4F73-843C-E32AC7BEC653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9542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4538" y="360363"/>
            <a:ext cx="11228400" cy="496800"/>
          </a:xfrm>
        </p:spPr>
        <p:txBody>
          <a:bodyPr/>
          <a:lstStyle>
            <a:lvl1pPr>
              <a:defRPr sz="20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54539" y="1711326"/>
            <a:ext cx="5320322" cy="2092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62431" y="1711326"/>
            <a:ext cx="5322277" cy="2092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55322F-257C-4365-A83C-427EE69E1EB6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98724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1228400" cy="496800"/>
          </a:xfrm>
        </p:spPr>
        <p:txBody>
          <a:bodyPr/>
          <a:lstStyle>
            <a:lvl1pPr>
              <a:defRPr sz="20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805543"/>
            <a:ext cx="5386754" cy="3693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14465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805543"/>
            <a:ext cx="5388708" cy="3693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14465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EBC0F7-0793-49DA-BE2B-CD91458C1B7E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04149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4538" y="360364"/>
            <a:ext cx="11228400" cy="4968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C73FC-4FEC-4641-82AC-D97F6BC9C91C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65543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85C642C-5006-4565-BF8F-7038849047A2}" type="slidenum">
              <a:rPr lang="ko-KR" altLang="en-US"/>
              <a:pPr>
                <a:defRPr/>
              </a:pPr>
              <a:t>‹#›</a:t>
            </a:fld>
            <a:r>
              <a:rPr lang="en-US" altLang="ko-KR" dirty="0"/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385424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127323"/>
            <a:ext cx="4011247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19082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2154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1D7DC-B070-4F5F-8559-D8E8A87BE8B6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19382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5059561"/>
            <a:ext cx="73152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9244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2154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9D55A5-8FEE-4E63-8D9A-45641DA5EACD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07003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4539" y="360364"/>
            <a:ext cx="10830169" cy="2923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4539" y="1711326"/>
            <a:ext cx="10830169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Normal Text</a:t>
            </a:r>
          </a:p>
          <a:p>
            <a:pPr lvl="0"/>
            <a:endParaRPr lang="en-US" altLang="ko-KR" smtClean="0"/>
          </a:p>
          <a:p>
            <a:pPr lvl="1"/>
            <a:r>
              <a:rPr lang="en-US" altLang="ko-KR" smtClean="0"/>
              <a:t>First level</a:t>
            </a:r>
          </a:p>
          <a:p>
            <a:pPr lvl="2"/>
            <a:r>
              <a:rPr lang="en-US" altLang="ko-KR" smtClean="0"/>
              <a:t>Second level</a:t>
            </a:r>
          </a:p>
          <a:p>
            <a:pPr lvl="3"/>
            <a:r>
              <a:rPr lang="en-US" altLang="ko-KR" smtClean="0"/>
              <a:t>Third level</a:t>
            </a:r>
          </a:p>
          <a:p>
            <a:pPr lvl="4"/>
            <a:r>
              <a:rPr lang="en-US" altLang="ko-KR" smtClean="0"/>
              <a:t>Fourth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05815" y="6597650"/>
            <a:ext cx="25400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100000"/>
              </a:lnSpc>
              <a:defRPr sz="800" smtClean="0">
                <a:solidFill>
                  <a:srgbClr val="333333"/>
                </a:solidFill>
                <a:ea typeface="윤고딕130" pitchFamily="18" charset="-127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7BE052-26D5-498C-89E1-CE738982A2C5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54539" y="777875"/>
            <a:ext cx="11293231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1200" dirty="0">
              <a:solidFill>
                <a:srgbClr val="000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16" y="6264835"/>
            <a:ext cx="540000" cy="540000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893135" y="6528387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Noto Sans CJK SC Regular" pitchFamily="34" charset="-122"/>
                <a:ea typeface="Noto Sans CJK SC Regular" pitchFamily="34" charset="-122"/>
              </a:rPr>
              <a:t>秦皇岛市西港区人民武装部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Noto Sans CJK SC Regular" pitchFamily="34" charset="-122"/>
              <a:ea typeface="Noto Sans CJK SC Regular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575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rgbClr val="000000"/>
          </a:solidFill>
          <a:latin typeface="+mj-lt"/>
          <a:ea typeface="+mj-ea"/>
          <a:cs typeface="윤고딕15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rgbClr val="000000"/>
          </a:solidFill>
          <a:latin typeface="Arial Black" pitchFamily="34" charset="0"/>
          <a:ea typeface="윤고딕150" pitchFamily="18" charset="-127"/>
          <a:cs typeface="윤고딕15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rgbClr val="000000"/>
          </a:solidFill>
          <a:latin typeface="Arial Black" pitchFamily="34" charset="0"/>
          <a:ea typeface="윤고딕150" pitchFamily="18" charset="-127"/>
          <a:cs typeface="윤고딕15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rgbClr val="000000"/>
          </a:solidFill>
          <a:latin typeface="Arial Black" pitchFamily="34" charset="0"/>
          <a:ea typeface="윤고딕150" pitchFamily="18" charset="-127"/>
          <a:cs typeface="윤고딕15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rgbClr val="000000"/>
          </a:solidFill>
          <a:latin typeface="Arial Black" pitchFamily="34" charset="0"/>
          <a:ea typeface="윤고딕150" pitchFamily="18" charset="-127"/>
          <a:cs typeface="윤고딕150"/>
        </a:defRPr>
      </a:lvl5pPr>
      <a:lvl6pPr marL="457200" algn="l" rtl="0" fontAlgn="base">
        <a:spcBef>
          <a:spcPct val="0"/>
        </a:spcBef>
        <a:spcAft>
          <a:spcPct val="0"/>
        </a:spcAft>
        <a:defRPr sz="1900" b="1">
          <a:solidFill>
            <a:srgbClr val="000000"/>
          </a:solidFill>
          <a:latin typeface="Arial" charset="0"/>
          <a:ea typeface="윤고딕150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1900" b="1">
          <a:solidFill>
            <a:srgbClr val="000000"/>
          </a:solidFill>
          <a:latin typeface="Arial" charset="0"/>
          <a:ea typeface="윤고딕150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1900" b="1">
          <a:solidFill>
            <a:srgbClr val="000000"/>
          </a:solidFill>
          <a:latin typeface="Arial" charset="0"/>
          <a:ea typeface="윤고딕150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1900" b="1">
          <a:solidFill>
            <a:srgbClr val="000000"/>
          </a:solidFill>
          <a:latin typeface="Arial" charset="0"/>
          <a:ea typeface="윤고딕150" pitchFamily="18" charset="-127"/>
        </a:defRPr>
      </a:lvl9pPr>
    </p:titleStyle>
    <p:bodyStyle>
      <a:lvl1pPr marL="342900" indent="-342900" algn="l" defTabSz="936625" rtl="0" eaLnBrk="0" fontAlgn="base" hangingPunct="0">
        <a:spcBef>
          <a:spcPct val="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+mn-ea"/>
          <a:cs typeface="윤고딕130"/>
        </a:defRPr>
      </a:lvl1pPr>
      <a:lvl2pPr marL="104775" indent="-103188" algn="l" defTabSz="936625" rtl="0" eaLnBrk="0" fontAlgn="base" hangingPunct="0">
        <a:spcBef>
          <a:spcPct val="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+mn-ea"/>
          <a:cs typeface="윤고딕130"/>
        </a:defRPr>
      </a:lvl2pPr>
      <a:lvl3pPr marL="209550" indent="-103188" algn="l" defTabSz="936625" rtl="0" eaLnBrk="0" fontAlgn="base" hangingPunct="0">
        <a:spcBef>
          <a:spcPct val="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+mn-ea"/>
          <a:cs typeface="윤고딕130"/>
        </a:defRPr>
      </a:lvl3pPr>
      <a:lvl4pPr marL="314325" indent="-103188" algn="l" defTabSz="936625" rtl="0" eaLnBrk="0" fontAlgn="base" hangingPunct="0">
        <a:spcBef>
          <a:spcPct val="0"/>
        </a:spcBef>
        <a:spcAft>
          <a:spcPct val="0"/>
        </a:spcAft>
        <a:buChar char="·"/>
        <a:defRPr sz="1200">
          <a:solidFill>
            <a:schemeClr val="tx1"/>
          </a:solidFill>
          <a:latin typeface="+mn-lt"/>
          <a:ea typeface="+mn-ea"/>
          <a:cs typeface="윤고딕130"/>
        </a:defRPr>
      </a:lvl4pPr>
      <a:lvl5pPr marL="420688" indent="-98425" algn="l" defTabSz="936625" rtl="0" eaLnBrk="0" fontAlgn="base" hangingPunct="0">
        <a:spcBef>
          <a:spcPct val="0"/>
        </a:spcBef>
        <a:spcAft>
          <a:spcPct val="0"/>
        </a:spcAft>
        <a:buChar char="›"/>
        <a:defRPr sz="1200">
          <a:solidFill>
            <a:schemeClr val="tx1"/>
          </a:solidFill>
          <a:latin typeface="+mn-lt"/>
          <a:ea typeface="+mn-ea"/>
          <a:cs typeface="윤고딕130"/>
        </a:defRPr>
      </a:lvl5pPr>
      <a:lvl6pPr marL="877888" indent="-98425" algn="l" defTabSz="936625" rtl="0" eaLnBrk="0" fontAlgn="base" hangingPunct="0">
        <a:spcBef>
          <a:spcPct val="0"/>
        </a:spcBef>
        <a:spcAft>
          <a:spcPct val="0"/>
        </a:spcAft>
        <a:buChar char="›"/>
        <a:defRPr sz="1200">
          <a:solidFill>
            <a:schemeClr val="tx1"/>
          </a:solidFill>
          <a:latin typeface="+mn-lt"/>
          <a:ea typeface="+mn-ea"/>
        </a:defRPr>
      </a:lvl6pPr>
      <a:lvl7pPr marL="1335088" indent="-98425" algn="l" defTabSz="936625" rtl="0" eaLnBrk="0" fontAlgn="base" hangingPunct="0">
        <a:spcBef>
          <a:spcPct val="0"/>
        </a:spcBef>
        <a:spcAft>
          <a:spcPct val="0"/>
        </a:spcAft>
        <a:buChar char="›"/>
        <a:defRPr sz="1200">
          <a:solidFill>
            <a:schemeClr val="tx1"/>
          </a:solidFill>
          <a:latin typeface="+mn-lt"/>
          <a:ea typeface="+mn-ea"/>
        </a:defRPr>
      </a:lvl7pPr>
      <a:lvl8pPr marL="1792288" indent="-98425" algn="l" defTabSz="936625" rtl="0" eaLnBrk="0" fontAlgn="base" hangingPunct="0">
        <a:spcBef>
          <a:spcPct val="0"/>
        </a:spcBef>
        <a:spcAft>
          <a:spcPct val="0"/>
        </a:spcAft>
        <a:buChar char="›"/>
        <a:defRPr sz="1200">
          <a:solidFill>
            <a:schemeClr val="tx1"/>
          </a:solidFill>
          <a:latin typeface="+mn-lt"/>
          <a:ea typeface="+mn-ea"/>
        </a:defRPr>
      </a:lvl8pPr>
      <a:lvl9pPr marL="2249488" indent="-98425" algn="l" defTabSz="936625" rtl="0" eaLnBrk="0" fontAlgn="base" hangingPunct="0">
        <a:spcBef>
          <a:spcPct val="0"/>
        </a:spcBef>
        <a:spcAft>
          <a:spcPct val="0"/>
        </a:spcAft>
        <a:buChar char="›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newdoopro.doosaninfracore.cn:8080/pdms/index.js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18318" y="4835525"/>
            <a:ext cx="314166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dirty="0" smtClean="0">
                <a:solidFill>
                  <a:srgbClr val="0083C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2018.05.01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 smtClean="0">
                <a:solidFill>
                  <a:srgbClr val="0083C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秦皇岛市西港区人民武装</a:t>
            </a:r>
            <a:r>
              <a:rPr lang="zh-CN" altLang="en-US" sz="1400" dirty="0" smtClean="0">
                <a:solidFill>
                  <a:srgbClr val="0083C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部</a:t>
            </a:r>
            <a:endParaRPr lang="en-US" altLang="ko-KR" sz="1400" dirty="0">
              <a:solidFill>
                <a:srgbClr val="0083C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5124" name="Text Box 15"/>
          <p:cNvSpPr txBox="1">
            <a:spLocks noChangeArrowheads="1"/>
          </p:cNvSpPr>
          <p:nvPr/>
        </p:nvSpPr>
        <p:spPr bwMode="auto">
          <a:xfrm>
            <a:off x="9648826" y="111126"/>
            <a:ext cx="1336675" cy="25717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lIns="86886" tIns="43443" rIns="86886" bIns="43443">
            <a:spAutoFit/>
          </a:bodyPr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Confidential</a:t>
            </a:r>
          </a:p>
        </p:txBody>
      </p:sp>
      <p:sp>
        <p:nvSpPr>
          <p:cNvPr id="20483" name="제목 8"/>
          <p:cNvSpPr>
            <a:spLocks noGrp="1"/>
          </p:cNvSpPr>
          <p:nvPr>
            <p:ph type="ctrTitle"/>
          </p:nvPr>
        </p:nvSpPr>
        <p:spPr>
          <a:xfrm>
            <a:off x="1218318" y="3271134"/>
            <a:ext cx="8784998" cy="12926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PDMS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系统培训资料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/>
            </a:r>
            <a:b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</a:b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档案管理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V1.0</a:t>
            </a:r>
            <a:endParaRPr lang="ko-KR" altLang="en-US" sz="1800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145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11BAA2-4BFC-47F2-8F77-B71FCDCC4897}" type="slidenum">
              <a:rPr lang="ko-KR" altLang="en-US" smtClean="0"/>
              <a:pPr>
                <a:defRPr/>
              </a:pPr>
              <a:t>2</a:t>
            </a:fld>
            <a:endParaRPr lang="en-US" altLang="ko-KR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742554"/>
              </p:ext>
            </p:extLst>
          </p:nvPr>
        </p:nvGraphicFramePr>
        <p:xfrm>
          <a:off x="731550" y="1222248"/>
          <a:ext cx="7668872" cy="946404"/>
        </p:xfrm>
        <a:graphic>
          <a:graphicData uri="http://schemas.openxmlformats.org/drawingml/2006/table">
            <a:tbl>
              <a:tblPr/>
              <a:tblGrid>
                <a:gridCol w="1639861"/>
                <a:gridCol w="6029011"/>
              </a:tblGrid>
              <a:tr h="2520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Times New Roman"/>
                          <a:ea typeface="微软雅黑"/>
                          <a:cs typeface="Arial"/>
                        </a:rPr>
                        <a:t>文档名称</a:t>
                      </a:r>
                      <a:endParaRPr lang="zh-CN" sz="1800" kern="100" dirty="0">
                        <a:effectLst/>
                        <a:latin typeface="Times New Roman"/>
                        <a:ea typeface="华文仿宋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Times New Roman"/>
                          <a:ea typeface="微软雅黑"/>
                          <a:cs typeface="Arial"/>
                        </a:rPr>
                        <a:t>操作手册</a:t>
                      </a:r>
                      <a:endParaRPr lang="zh-CN" sz="1800" kern="100" dirty="0">
                        <a:effectLst/>
                        <a:latin typeface="Times New Roman"/>
                        <a:ea typeface="华文仿宋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Times New Roman"/>
                          <a:ea typeface="微软雅黑"/>
                          <a:cs typeface="Arial"/>
                        </a:rPr>
                        <a:t>文档代码</a:t>
                      </a:r>
                      <a:endParaRPr lang="zh-CN" sz="1800" kern="100">
                        <a:effectLst/>
                        <a:latin typeface="Times New Roman"/>
                        <a:ea typeface="华文仿宋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0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微软雅黑"/>
                          <a:cs typeface="宋体"/>
                        </a:rPr>
                        <a:t>PDMS_01</a:t>
                      </a:r>
                      <a:endParaRPr lang="zh-CN" sz="1800" kern="100" dirty="0">
                        <a:effectLst/>
                        <a:latin typeface="Times New Roman"/>
                        <a:ea typeface="华文仿宋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Times New Roman"/>
                          <a:ea typeface="微软雅黑"/>
                          <a:cs typeface="Arial"/>
                        </a:rPr>
                        <a:t>文档描述</a:t>
                      </a:r>
                      <a:endParaRPr lang="zh-CN" sz="1800" kern="100">
                        <a:effectLst/>
                        <a:latin typeface="Times New Roman"/>
                        <a:ea typeface="华文仿宋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微软雅黑"/>
                          <a:cs typeface="Arial"/>
                        </a:rPr>
                        <a:t>PDMS_Guide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微软雅黑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499816"/>
              </p:ext>
            </p:extLst>
          </p:nvPr>
        </p:nvGraphicFramePr>
        <p:xfrm>
          <a:off x="731550" y="2807730"/>
          <a:ext cx="10846368" cy="1811258"/>
        </p:xfrm>
        <a:graphic>
          <a:graphicData uri="http://schemas.openxmlformats.org/drawingml/2006/table">
            <a:tbl>
              <a:tblPr/>
              <a:tblGrid>
                <a:gridCol w="1048551"/>
                <a:gridCol w="1386845"/>
                <a:gridCol w="7267972"/>
                <a:gridCol w="1143000"/>
              </a:tblGrid>
              <a:tr h="2520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  <a:latin typeface="Times New Roman"/>
                          <a:ea typeface="微软雅黑"/>
                          <a:cs typeface="Arial"/>
                        </a:rPr>
                        <a:t>修改日期</a:t>
                      </a:r>
                      <a:endParaRPr lang="zh-CN" sz="1200" kern="100" dirty="0">
                        <a:effectLst/>
                        <a:latin typeface="Times New Roman"/>
                        <a:ea typeface="华文仿宋"/>
                      </a:endParaRPr>
                    </a:p>
                  </a:txBody>
                  <a:tcPr marL="37059" marR="37059" marT="0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  <a:latin typeface="Times New Roman"/>
                          <a:ea typeface="微软雅黑"/>
                          <a:cs typeface="Arial"/>
                        </a:rPr>
                        <a:t>版本</a:t>
                      </a:r>
                      <a:endParaRPr lang="zh-CN" sz="1200" kern="100" dirty="0">
                        <a:effectLst/>
                        <a:latin typeface="Times New Roman"/>
                        <a:ea typeface="华文仿宋"/>
                      </a:endParaRPr>
                    </a:p>
                  </a:txBody>
                  <a:tcPr marL="37059" marR="37059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  <a:latin typeface="Times New Roman"/>
                          <a:ea typeface="微软雅黑"/>
                          <a:cs typeface="Arial"/>
                        </a:rPr>
                        <a:t>描述</a:t>
                      </a:r>
                      <a:endParaRPr lang="zh-CN" sz="1200" kern="100" dirty="0">
                        <a:effectLst/>
                        <a:latin typeface="Times New Roman"/>
                        <a:ea typeface="华文仿宋"/>
                      </a:endParaRPr>
                    </a:p>
                  </a:txBody>
                  <a:tcPr marL="37059" marR="37059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>
                          <a:effectLst/>
                          <a:latin typeface="Times New Roman"/>
                          <a:ea typeface="微软雅黑"/>
                          <a:cs typeface="Arial"/>
                        </a:rPr>
                        <a:t>作者</a:t>
                      </a:r>
                      <a:endParaRPr lang="zh-CN" sz="1200" kern="100">
                        <a:effectLst/>
                        <a:latin typeface="Times New Roman"/>
                        <a:ea typeface="华文仿宋"/>
                      </a:endParaRPr>
                    </a:p>
                  </a:txBody>
                  <a:tcPr marL="37059" marR="37059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2018-05-01</a:t>
                      </a:r>
                      <a:endParaRPr lang="zh-CN" sz="12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7059" marR="37059" marT="0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Arial"/>
                        </a:rPr>
                        <a:t>V1.0</a:t>
                      </a:r>
                      <a:endParaRPr lang="zh-CN" sz="1200" b="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7059" marR="37059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0" kern="12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档案登记、档案查询、档案模版打印</a:t>
                      </a:r>
                      <a:endParaRPr lang="zh-CN" sz="1200" b="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7059" marR="37059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CN" sz="1200" b="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7059" marR="37059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7059" marR="37059" marT="0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CN" sz="1200" b="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7059" marR="37059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CN" sz="1200" b="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7059" marR="37059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CN" sz="1200" b="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7059" marR="37059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7059" marR="37059" marT="0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7059" marR="37059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7059" marR="37059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7059" marR="37059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7059" marR="37059" marT="0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7059" marR="37059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7059" marR="37059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7059" marR="37059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7059" marR="37059" marT="0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7059" marR="37059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7059" marR="37059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7059" marR="37059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23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微软雅黑"/>
                          <a:ea typeface="华文仿宋"/>
                          <a:cs typeface="Arial"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华文仿宋"/>
                      </a:endParaRPr>
                    </a:p>
                  </a:txBody>
                  <a:tcPr marL="37059" marR="37059" marT="0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微软雅黑"/>
                          <a:ea typeface="华文仿宋"/>
                          <a:cs typeface="Arial"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/>
                        <a:ea typeface="华文仿宋"/>
                      </a:endParaRPr>
                    </a:p>
                  </a:txBody>
                  <a:tcPr marL="37059" marR="37059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微软雅黑"/>
                          <a:ea typeface="华文仿宋"/>
                          <a:cs typeface="Arial"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华文仿宋"/>
                      </a:endParaRPr>
                    </a:p>
                  </a:txBody>
                  <a:tcPr marL="37059" marR="37059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微软雅黑"/>
                          <a:ea typeface="华文仿宋"/>
                          <a:cs typeface="Arial"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/>
                        <a:ea typeface="华文仿宋"/>
                      </a:endParaRPr>
                    </a:p>
                  </a:txBody>
                  <a:tcPr marL="37059" marR="37059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54539" y="214291"/>
            <a:ext cx="11228786" cy="496869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文档控制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版本信息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13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539" y="214291"/>
            <a:ext cx="11228786" cy="496869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405815" y="6597650"/>
            <a:ext cx="2633488" cy="122238"/>
          </a:xfrm>
        </p:spPr>
        <p:txBody>
          <a:bodyPr/>
          <a:lstStyle/>
          <a:p>
            <a:pPr>
              <a:defRPr/>
            </a:pPr>
            <a:fld id="{1211BAA2-4BFC-47F2-8F77-B71FCDCC4897}" type="slidenum">
              <a:rPr lang="ko-KR" altLang="en-US" smtClean="0">
                <a:latin typeface="微软雅黑" panose="020B0503020204020204" pitchFamily="34" charset="-122"/>
              </a:rPr>
              <a:pPr>
                <a:defRPr/>
              </a:pPr>
              <a:t>3</a:t>
            </a:fld>
            <a:endParaRPr lang="en-US" altLang="ko-KR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291840" y="1540398"/>
            <a:ext cx="8233854" cy="4906666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档案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 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业务流程：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档案登记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提交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查询登记履历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2.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Workplace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进行审批、取消审批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档案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查询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查询档案信息、打印浏览页面，档案打印等功能</a:t>
            </a:r>
            <a:endParaRPr lang="zh-CN" altLang="zh-CN" dirty="0"/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以下进行详细的说明：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：画面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【】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：功能键、按钮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  []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可输入字段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“”：显示字段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8603" y="839972"/>
            <a:ext cx="4506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URL:  </a:t>
            </a:r>
            <a:r>
              <a:rPr lang="en-US" altLang="zh-CN" dirty="0" smtClean="0">
                <a:hlinkClick r:id="rId2"/>
              </a:rPr>
              <a:t>http://localhost:8080/pdms/index.jsp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03" y="1624012"/>
            <a:ext cx="2066925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991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475585"/>
              </p:ext>
            </p:extLst>
          </p:nvPr>
        </p:nvGraphicFramePr>
        <p:xfrm>
          <a:off x="467819" y="1517028"/>
          <a:ext cx="3870936" cy="4639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7711"/>
                <a:gridCol w="19532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Noto Sans CJK SC Regular" pitchFamily="34" charset="-122"/>
                          <a:ea typeface="Noto Sans CJK SC Regular" pitchFamily="34" charset="-122"/>
                        </a:rPr>
                        <a:t>登记者</a:t>
                      </a:r>
                      <a:endParaRPr lang="zh-CN" altLang="en-US" sz="1500" dirty="0">
                        <a:solidFill>
                          <a:schemeClr val="tx1"/>
                        </a:solidFill>
                        <a:latin typeface="Noto Sans CJK SC Regular" pitchFamily="34" charset="-122"/>
                        <a:ea typeface="Noto Sans CJK SC Regular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Noto Sans CJK SC Regular" pitchFamily="34" charset="-122"/>
                          <a:ea typeface="Noto Sans CJK SC Regular" pitchFamily="34" charset="-122"/>
                        </a:rPr>
                        <a:t>审批者</a:t>
                      </a:r>
                      <a:endParaRPr lang="zh-CN" altLang="en-US" sz="1500" dirty="0">
                        <a:solidFill>
                          <a:schemeClr val="tx1"/>
                        </a:solidFill>
                        <a:latin typeface="Noto Sans CJK SC Regular" pitchFamily="34" charset="-122"/>
                        <a:ea typeface="Noto Sans CJK SC Regular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6838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11BAA2-4BFC-47F2-8F77-B71FCDCC4897}" type="slidenum">
              <a:rPr lang="ko-KR" altLang="en-US" smtClean="0"/>
              <a:pPr>
                <a:defRPr/>
              </a:pPr>
              <a:t>4</a:t>
            </a:fld>
            <a:endParaRPr lang="en-US" altLang="ko-KR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54539" y="214291"/>
            <a:ext cx="11228786" cy="496869"/>
          </a:xfrm>
        </p:spPr>
        <p:txBody>
          <a:bodyPr/>
          <a:lstStyle/>
          <a:p>
            <a:r>
              <a:rPr lang="zh-CN" altLang="en-US" dirty="0" smtClean="0"/>
              <a:t>档案管理</a:t>
            </a:r>
            <a:r>
              <a:rPr lang="en-US" altLang="zh-CN" dirty="0" smtClean="0"/>
              <a:t>_</a:t>
            </a:r>
            <a:r>
              <a:rPr lang="en-US" altLang="zh-CN" dirty="0" smtClean="0"/>
              <a:t>Process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59557" y="803382"/>
            <a:ext cx="10892692" cy="621375"/>
          </a:xfrm>
        </p:spPr>
        <p:txBody>
          <a:bodyPr>
            <a:norm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PDMS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系统对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退役军人档案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高效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管理及时应对，达到业务科学化高效化。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9108044" y="1760869"/>
            <a:ext cx="2376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2242" y="1470357"/>
            <a:ext cx="2257425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kumimoji="0" lang="zh-CN" altLang="en-US" sz="1300" b="1" dirty="0" smtClean="0">
                <a:latin typeface="微软雅黑" pitchFamily="34" charset="-122"/>
                <a:ea typeface="微软雅黑" pitchFamily="34" charset="-122"/>
              </a:rPr>
              <a:t>说明</a:t>
            </a:r>
            <a:endParaRPr kumimoji="0" lang="ko-KR" altLang="en-US" sz="1300" b="1" dirty="0">
              <a:latin typeface="微软雅黑" pitchFamily="34" charset="-122"/>
              <a:ea typeface="윤고딕130" pitchFamily="18" charset="-127"/>
            </a:endParaRP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9120207" y="1901821"/>
            <a:ext cx="270319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34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34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34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34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34" charset="-127"/>
              </a:defRPr>
            </a:lvl9pPr>
          </a:lstStyle>
          <a:p>
            <a:pPr marL="230187" lvl="1" indent="-228600" defTabSz="936625">
              <a:buFont typeface="+mj-lt"/>
              <a:buAutoNum type="arabicPeriod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登记者通过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档案登记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画面登记档案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30187" lvl="1" indent="-228600" defTabSz="936625">
              <a:buFont typeface="+mj-lt"/>
              <a:buAutoNum type="arabicPeriod"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30187" lvl="1" indent="-228600" defTabSz="936625">
              <a:buFont typeface="+mj-lt"/>
              <a:buAutoNum type="arabicPeriod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审批者对登记者登记的档案准确性进行审核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30187" lvl="1" indent="-228600" defTabSz="936625">
              <a:buFont typeface="+mj-lt"/>
              <a:buAutoNum type="arabicPeriod"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marL="230187" lvl="1" indent="-228600" defTabSz="936625">
              <a:buFont typeface="+mj-lt"/>
              <a:buAutoNum type="arabicPeriod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档案查询已审核档案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30187" lvl="1" indent="-228600" defTabSz="936625">
              <a:buFont typeface="+mj-lt"/>
              <a:buAutoNum type="arabicPeriod"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marL="1587" lvl="1" indent="0" defTabSz="936625"/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30187" lvl="1" indent="-228600" defTabSz="936625">
              <a:buFont typeface="+mj-lt"/>
              <a:buAutoNum type="arabicPeriod" startAt="2"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6809" y="2943566"/>
            <a:ext cx="1080000" cy="27699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rtlCol="0" anchor="ctr">
            <a:spAutoFit/>
          </a:bodyPr>
          <a:lstStyle/>
          <a:p>
            <a:pPr algn="ctr"/>
            <a:r>
              <a:rPr lang="zh-CN" altLang="en-US" sz="1200" dirty="0" smtClean="0">
                <a:latin typeface="Noto Sans CJK SC Regular" pitchFamily="34" charset="-122"/>
                <a:ea typeface="Noto Sans CJK SC Regular" pitchFamily="34" charset="-122"/>
              </a:rPr>
              <a:t>档案登记</a:t>
            </a:r>
            <a:endParaRPr lang="zh-CN" altLang="en-US" sz="1200" dirty="0">
              <a:latin typeface="Noto Sans CJK SC Regular" pitchFamily="34" charset="-122"/>
              <a:ea typeface="Noto Sans CJK SC Regular" pitchFamily="34" charset="-122"/>
            </a:endParaRPr>
          </a:p>
        </p:txBody>
      </p:sp>
      <p:sp>
        <p:nvSpPr>
          <p:cNvPr id="12" name="流程图: 决策 11"/>
          <p:cNvSpPr/>
          <p:nvPr/>
        </p:nvSpPr>
        <p:spPr>
          <a:xfrm>
            <a:off x="2805964" y="2624138"/>
            <a:ext cx="1296000" cy="917079"/>
          </a:xfrm>
          <a:prstGeom prst="flowChartDecision">
            <a:avLst/>
          </a:prstGeom>
          <a:ln>
            <a:solidFill>
              <a:schemeClr val="tx1"/>
            </a:solidFill>
          </a:ln>
        </p:spPr>
        <p:txBody>
          <a:bodyPr rtlCol="0" anchor="ctr">
            <a:spAutoFit/>
          </a:bodyPr>
          <a:lstStyle/>
          <a:p>
            <a:pPr algn="ctr"/>
            <a:r>
              <a:rPr lang="zh-CN" altLang="en-US" sz="1200" dirty="0">
                <a:latin typeface="Noto Sans CJK SC Regular" pitchFamily="34" charset="-122"/>
                <a:ea typeface="Noto Sans CJK SC Regular" pitchFamily="34" charset="-122"/>
              </a:rPr>
              <a:t>档案</a:t>
            </a:r>
            <a:endParaRPr lang="en-US" altLang="zh-CN" sz="1200" dirty="0" smtClean="0">
              <a:latin typeface="Noto Sans CJK SC Regular" pitchFamily="34" charset="-122"/>
              <a:ea typeface="Noto Sans CJK SC Regular" pitchFamily="34" charset="-122"/>
            </a:endParaRPr>
          </a:p>
          <a:p>
            <a:pPr algn="ctr"/>
            <a:r>
              <a:rPr lang="zh-CN" altLang="en-US" sz="1200" dirty="0" smtClean="0">
                <a:latin typeface="Noto Sans CJK SC Regular" pitchFamily="34" charset="-122"/>
                <a:ea typeface="Noto Sans CJK SC Regular" pitchFamily="34" charset="-122"/>
              </a:rPr>
              <a:t>审批</a:t>
            </a:r>
            <a:endParaRPr lang="zh-CN" altLang="en-US" sz="1200" dirty="0">
              <a:latin typeface="Noto Sans CJK SC Regular" pitchFamily="34" charset="-122"/>
              <a:ea typeface="Noto Sans CJK SC Regular" pitchFamily="34" charset="-122"/>
            </a:endParaRPr>
          </a:p>
        </p:txBody>
      </p:sp>
      <p:cxnSp>
        <p:nvCxnSpPr>
          <p:cNvPr id="16" name="直接箭头连接符 15"/>
          <p:cNvCxnSpPr>
            <a:stCxn id="3" idx="3"/>
            <a:endCxn id="12" idx="1"/>
          </p:cNvCxnSpPr>
          <p:nvPr/>
        </p:nvCxnSpPr>
        <p:spPr bwMode="auto">
          <a:xfrm>
            <a:off x="1866809" y="3082066"/>
            <a:ext cx="939155" cy="6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肘形连接符 21"/>
          <p:cNvCxnSpPr>
            <a:stCxn id="12" idx="0"/>
            <a:endCxn id="3" idx="0"/>
          </p:cNvCxnSpPr>
          <p:nvPr/>
        </p:nvCxnSpPr>
        <p:spPr bwMode="auto">
          <a:xfrm rot="16200000" flipH="1" flipV="1">
            <a:off x="2230673" y="1720274"/>
            <a:ext cx="319428" cy="2127155"/>
          </a:xfrm>
          <a:prstGeom prst="bentConnector3">
            <a:avLst>
              <a:gd name="adj1" fmla="val -7156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流程图: 终止 35"/>
          <p:cNvSpPr/>
          <p:nvPr/>
        </p:nvSpPr>
        <p:spPr>
          <a:xfrm>
            <a:off x="786809" y="5419239"/>
            <a:ext cx="1080000" cy="649188"/>
          </a:xfrm>
          <a:prstGeom prst="flowChartTerminator">
            <a:avLst/>
          </a:prstGeom>
          <a:ln>
            <a:solidFill>
              <a:schemeClr val="tx1"/>
            </a:solidFill>
          </a:ln>
        </p:spPr>
        <p:txBody>
          <a:bodyPr rtlCol="0" anchor="ctr">
            <a:spAutoFit/>
          </a:bodyPr>
          <a:lstStyle/>
          <a:p>
            <a:pPr algn="l"/>
            <a:r>
              <a:rPr lang="zh-CN" altLang="en-US" sz="1200" dirty="0" smtClean="0">
                <a:latin typeface="Noto Sans CJK SC Regular" pitchFamily="34" charset="-122"/>
                <a:ea typeface="Noto Sans CJK SC Regular" pitchFamily="34" charset="-122"/>
              </a:rPr>
              <a:t>档案查询、打印</a:t>
            </a:r>
            <a:endParaRPr lang="zh-CN" altLang="en-US" sz="1200" dirty="0">
              <a:latin typeface="Noto Sans CJK SC Regular" pitchFamily="34" charset="-122"/>
              <a:ea typeface="Noto Sans CJK SC Regular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95138" y="3533036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Y</a:t>
            </a:r>
            <a:endParaRPr lang="zh-CN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3142775" y="2409652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N</a:t>
            </a:r>
            <a:endParaRPr lang="zh-CN" altLang="en-US" sz="1400" dirty="0"/>
          </a:p>
        </p:txBody>
      </p:sp>
      <p:cxnSp>
        <p:nvCxnSpPr>
          <p:cNvPr id="5" name="肘形连接符 4"/>
          <p:cNvCxnSpPr>
            <a:stCxn id="12" idx="2"/>
            <a:endCxn id="36" idx="0"/>
          </p:cNvCxnSpPr>
          <p:nvPr/>
        </p:nvCxnSpPr>
        <p:spPr bwMode="auto">
          <a:xfrm rot="5400000">
            <a:off x="1451376" y="3416651"/>
            <a:ext cx="1878022" cy="212715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1616419" y="210240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latin typeface="Noto Sans CJK SC Regular" pitchFamily="34" charset="-122"/>
                <a:ea typeface="Noto Sans CJK SC Regular" pitchFamily="34" charset="-122"/>
              </a:rPr>
              <a:t>修改再提交</a:t>
            </a:r>
            <a:endParaRPr lang="zh-CN" altLang="en-US" sz="1200" dirty="0">
              <a:latin typeface="Noto Sans CJK SC Regular" pitchFamily="34" charset="-122"/>
              <a:ea typeface="Noto Sans CJK SC Regular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07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2355590"/>
            <a:ext cx="11533187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11BAA2-4BFC-47F2-8F77-B71FCDCC4897}" type="slidenum">
              <a:rPr lang="ko-KR" altLang="en-US" smtClean="0"/>
              <a:pPr>
                <a:defRPr/>
              </a:pPr>
              <a:t>5</a:t>
            </a:fld>
            <a:endParaRPr lang="en-US" altLang="ko-KR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54539" y="214291"/>
            <a:ext cx="11228786" cy="496869"/>
          </a:xfrm>
        </p:spPr>
        <p:txBody>
          <a:bodyPr/>
          <a:lstStyle/>
          <a:p>
            <a:r>
              <a:rPr lang="en-US" altLang="zh-CN" dirty="0" smtClean="0"/>
              <a:t>1-</a:t>
            </a:r>
            <a:r>
              <a:rPr lang="zh-CN" altLang="en-US" dirty="0" smtClean="0"/>
              <a:t>档案登记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067996"/>
              </p:ext>
            </p:extLst>
          </p:nvPr>
        </p:nvGraphicFramePr>
        <p:xfrm>
          <a:off x="506264" y="803069"/>
          <a:ext cx="11160000" cy="13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772"/>
                <a:gridCol w="7861254"/>
                <a:gridCol w="2315974"/>
              </a:tblGrid>
              <a:tr h="288000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作业类型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操作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前置条件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新增档案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点击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【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新增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】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，输入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[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姓名、性别、出生年月等信息），点击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【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上传附件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】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按钮上传档案文件，点击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【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下载附件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】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查看已上传附件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 ,【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保存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】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。保存失败时，请确认红色字段为必填项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邀请审批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点击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【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提交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】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管理员在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Workplace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中待审批内容进行审批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双击列表中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“待提交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”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档案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撤回档案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点击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【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撤回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】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进行重新修改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双击列表中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“待审批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”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档案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579" y="2798139"/>
            <a:ext cx="402907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239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11BAA2-4BFC-47F2-8F77-B71FCDCC4897}" type="slidenum">
              <a:rPr lang="ko-KR" altLang="en-US" smtClean="0"/>
              <a:pPr>
                <a:defRPr/>
              </a:pPr>
              <a:t>6</a:t>
            </a:fld>
            <a:endParaRPr lang="en-US" altLang="ko-KR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54539" y="214291"/>
            <a:ext cx="11228786" cy="496869"/>
          </a:xfrm>
        </p:spPr>
        <p:txBody>
          <a:bodyPr/>
          <a:lstStyle/>
          <a:p>
            <a:r>
              <a:rPr lang="en-US" altLang="zh-CN" dirty="0" smtClean="0"/>
              <a:t>2-</a:t>
            </a:r>
            <a:r>
              <a:rPr lang="en-US" altLang="zh-CN" dirty="0"/>
              <a:t>Workplace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276115"/>
              </p:ext>
            </p:extLst>
          </p:nvPr>
        </p:nvGraphicFramePr>
        <p:xfrm>
          <a:off x="506264" y="803069"/>
          <a:ext cx="11160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772"/>
                <a:gridCol w="7861254"/>
                <a:gridCol w="2315974"/>
              </a:tblGrid>
              <a:tr h="288000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作业类型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操作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前置条件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审批档案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点击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【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审批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】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，状态变更为“审批完成”。 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双击列表中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“待审批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”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VTB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否决档案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87" lvl="1" indent="0" defTabSz="936625">
                        <a:buFont typeface="+mj-lt"/>
                        <a:buNone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点击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【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取消审批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】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，状态变更为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“待审批”。  待审批档案前置</a:t>
                      </a:r>
                      <a:endParaRPr lang="en-US" altLang="zh-CN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双击列表中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“审批完成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”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VTB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2409825"/>
            <a:ext cx="11466513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472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11BAA2-4BFC-47F2-8F77-B71FCDCC4897}" type="slidenum">
              <a:rPr lang="ko-KR" altLang="en-US" smtClean="0"/>
              <a:pPr>
                <a:defRPr/>
              </a:pPr>
              <a:t>7</a:t>
            </a:fld>
            <a:endParaRPr lang="en-US" altLang="ko-KR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54539" y="214291"/>
            <a:ext cx="11228786" cy="496869"/>
          </a:xfrm>
        </p:spPr>
        <p:txBody>
          <a:bodyPr/>
          <a:lstStyle/>
          <a:p>
            <a:r>
              <a:rPr lang="en-US" altLang="zh-CN" dirty="0" smtClean="0"/>
              <a:t>3-</a:t>
            </a:r>
            <a:r>
              <a:rPr lang="zh-CN" altLang="en-US" dirty="0" smtClean="0"/>
              <a:t>档案查询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228282"/>
              </p:ext>
            </p:extLst>
          </p:nvPr>
        </p:nvGraphicFramePr>
        <p:xfrm>
          <a:off x="506264" y="803069"/>
          <a:ext cx="11160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783"/>
                <a:gridCol w="7702243"/>
                <a:gridCol w="2315974"/>
              </a:tblGrid>
              <a:tr h="288000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作业类型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操作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前置条件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查询档案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输入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[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档案编号、姓名、性别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]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等信息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,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点击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【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查询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】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清空查询条件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87" lvl="1" indent="0" defTabSz="936625">
                        <a:buFont typeface="+mj-lt"/>
                        <a:buNone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点击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【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重置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】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清空查询条件</a:t>
                      </a:r>
                      <a:endParaRPr lang="en-US" altLang="zh-CN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打印档案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双击查询的内容，进入打印浏览画面，点击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【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打印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】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2319338"/>
            <a:ext cx="11599863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816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11BAA2-4BFC-47F2-8F77-B71FCDCC4897}" type="slidenum">
              <a:rPr lang="ko-KR" altLang="en-US" smtClean="0"/>
              <a:pPr>
                <a:defRPr/>
              </a:pPr>
              <a:t>8</a:t>
            </a:fld>
            <a:endParaRPr lang="en-US" altLang="ko-KR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54539" y="214291"/>
            <a:ext cx="11228786" cy="496869"/>
          </a:xfrm>
        </p:spPr>
        <p:txBody>
          <a:bodyPr/>
          <a:lstStyle/>
          <a:p>
            <a:r>
              <a:rPr lang="en-US" altLang="zh-CN" dirty="0" smtClean="0"/>
              <a:t>4-</a:t>
            </a:r>
            <a:r>
              <a:rPr lang="zh-CN" altLang="en-US" dirty="0" smtClean="0"/>
              <a:t>档案打印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633861" y="1346182"/>
            <a:ext cx="2376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8059" y="1013138"/>
            <a:ext cx="2257425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kumimoji="0" lang="zh-CN" altLang="en-US" sz="1300" b="1" dirty="0" smtClean="0">
                <a:latin typeface="微软雅黑" pitchFamily="34" charset="-122"/>
                <a:ea typeface="微软雅黑" pitchFamily="34" charset="-122"/>
              </a:rPr>
              <a:t>说明</a:t>
            </a:r>
            <a:endParaRPr kumimoji="0" lang="ko-KR" altLang="en-US" sz="1300" b="1" dirty="0">
              <a:latin typeface="微软雅黑" pitchFamily="34" charset="-122"/>
              <a:ea typeface="윤고딕130" pitchFamily="18" charset="-127"/>
            </a:endParaRP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484998" y="1369036"/>
            <a:ext cx="111789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34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34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34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34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34" charset="-127"/>
              </a:defRPr>
            </a:lvl9pPr>
          </a:lstStyle>
          <a:p>
            <a:pPr marL="230187" lvl="1" indent="-228600" defTabSz="936625">
              <a:buFont typeface="+mj-lt"/>
              <a:buAutoNum type="arabicPeriod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打印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，选择适用打印机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240" y="1930709"/>
            <a:ext cx="451485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61" y="1779736"/>
            <a:ext cx="6048375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943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46825" y="2228393"/>
            <a:ext cx="4385547" cy="25939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9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EOD</a:t>
            </a:r>
            <a:endParaRPr lang="zh-CN" altLang="en-US" sz="9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11BAA2-4BFC-47F2-8F77-B71FCDCC4897}" type="slidenum">
              <a:rPr lang="ko-KR" altLang="en-US" smtClean="0">
                <a:latin typeface="微软雅黑" panose="020B0503020204020204" pitchFamily="34" charset="-122"/>
              </a:rPr>
              <a:pPr>
                <a:defRPr/>
              </a:pPr>
              <a:t>9</a:t>
            </a:fld>
            <a:endParaRPr lang="en-US" altLang="ko-KR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298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YmHNARPD0anqDcxUuZ7E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YmHNARPD0anqDcxUuZ7Ew"/>
</p:tagLst>
</file>

<file path=ppt/theme/theme1.xml><?xml version="1.0" encoding="utf-8"?>
<a:theme xmlns:a="http://schemas.openxmlformats.org/drawingml/2006/main" name="Default Design">
  <a:themeElements>
    <a:clrScheme name="Default Design 16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5F5F5F"/>
      </a:accent2>
      <a:accent3>
        <a:srgbClr val="FFFFFF"/>
      </a:accent3>
      <a:accent4>
        <a:srgbClr val="000000"/>
      </a:accent4>
      <a:accent5>
        <a:srgbClr val="FFFFFF"/>
      </a:accent5>
      <a:accent6>
        <a:srgbClr val="555555"/>
      </a:accent6>
      <a:hlink>
        <a:srgbClr val="B2B2B2"/>
      </a:hlink>
      <a:folHlink>
        <a:srgbClr val="B2B2B2"/>
      </a:folHlink>
    </a:clrScheme>
    <a:fontScheme name="DICC_VISTA">
      <a:majorFont>
        <a:latin typeface="Arial Black"/>
        <a:ea typeface="윤고딕150"/>
        <a:cs typeface=""/>
      </a:majorFont>
      <a:minorFont>
        <a:latin typeface="Arial"/>
        <a:ea typeface="윤고딕13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 algn="l">
          <a:defRPr dirty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104775" marR="0" indent="-103188" algn="r" defTabSz="936625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윤고딕130" pitchFamily="18" charset="-127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333333"/>
        </a:dk1>
        <a:lt1>
          <a:srgbClr val="FFFFFF"/>
        </a:lt1>
        <a:dk2>
          <a:srgbClr val="000000"/>
        </a:dk2>
        <a:lt2>
          <a:srgbClr val="808080"/>
        </a:lt2>
        <a:accent1>
          <a:srgbClr val="103991"/>
        </a:accent1>
        <a:accent2>
          <a:srgbClr val="333399"/>
        </a:accent2>
        <a:accent3>
          <a:srgbClr val="FFFFFF"/>
        </a:accent3>
        <a:accent4>
          <a:srgbClr val="2A2A2A"/>
        </a:accent4>
        <a:accent5>
          <a:srgbClr val="AAAEC7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333333"/>
        </a:dk1>
        <a:lt1>
          <a:srgbClr val="FFFFFF"/>
        </a:lt1>
        <a:dk2>
          <a:srgbClr val="000000"/>
        </a:dk2>
        <a:lt2>
          <a:srgbClr val="808080"/>
        </a:lt2>
        <a:accent1>
          <a:srgbClr val="F7EDD4"/>
        </a:accent1>
        <a:accent2>
          <a:srgbClr val="103991"/>
        </a:accent2>
        <a:accent3>
          <a:srgbClr val="FFFFFF"/>
        </a:accent3>
        <a:accent4>
          <a:srgbClr val="2A2A2A"/>
        </a:accent4>
        <a:accent5>
          <a:srgbClr val="FAF4E6"/>
        </a:accent5>
        <a:accent6>
          <a:srgbClr val="0D3383"/>
        </a:accent6>
        <a:hlink>
          <a:srgbClr val="0083CD"/>
        </a:hlink>
        <a:folHlink>
          <a:srgbClr val="00987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555555"/>
        </a:accent6>
        <a:hlink>
          <a:srgbClr val="0083CD"/>
        </a:hlink>
        <a:folHlink>
          <a:srgbClr val="00987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555555"/>
        </a:accent6>
        <a:hlink>
          <a:srgbClr val="B2B2B2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1975</TotalTime>
  <Words>333</Words>
  <Application>Microsoft Office PowerPoint</Application>
  <PresentationFormat>自定义</PresentationFormat>
  <Paragraphs>97</Paragraphs>
  <Slides>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Default Design</vt:lpstr>
      <vt:lpstr>PDMS系统培训资料 - 档案管理 V1.0</vt:lpstr>
      <vt:lpstr>文档控制_版本信息</vt:lpstr>
      <vt:lpstr>概述</vt:lpstr>
      <vt:lpstr>档案管理_Process</vt:lpstr>
      <vt:lpstr>1-档案登记</vt:lpstr>
      <vt:lpstr>2-Workplace</vt:lpstr>
      <vt:lpstr>3-档案查询</vt:lpstr>
      <vt:lpstr>4-档案打印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DCS系统服务模块培训资料 - 维修（WCA）费用 &amp; 有偿报告</dc:title>
  <dc:creator>田龙</dc:creator>
  <cp:lastModifiedBy>董海朋(Haipeng Dong) Assistant Manager DSIC</cp:lastModifiedBy>
  <cp:revision>195</cp:revision>
  <dcterms:created xsi:type="dcterms:W3CDTF">2013-01-07T08:17:52Z</dcterms:created>
  <dcterms:modified xsi:type="dcterms:W3CDTF">2018-05-09T02:50:15Z</dcterms:modified>
</cp:coreProperties>
</file>